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6" r:id="rId2"/>
    <p:sldId id="316" r:id="rId3"/>
    <p:sldId id="315" r:id="rId4"/>
    <p:sldId id="309" r:id="rId5"/>
    <p:sldId id="270" r:id="rId6"/>
    <p:sldId id="308" r:id="rId7"/>
    <p:sldId id="310" r:id="rId8"/>
    <p:sldId id="272" r:id="rId9"/>
    <p:sldId id="274" r:id="rId10"/>
    <p:sldId id="271" r:id="rId11"/>
    <p:sldId id="275" r:id="rId12"/>
    <p:sldId id="276" r:id="rId13"/>
    <p:sldId id="277" r:id="rId14"/>
    <p:sldId id="278" r:id="rId15"/>
    <p:sldId id="280" r:id="rId16"/>
    <p:sldId id="273" r:id="rId17"/>
    <p:sldId id="283" r:id="rId18"/>
    <p:sldId id="313" r:id="rId19"/>
    <p:sldId id="289" r:id="rId20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6699"/>
    <a:srgbClr val="003399"/>
    <a:srgbClr val="CCECFF"/>
    <a:srgbClr val="FFFFCC"/>
    <a:srgbClr val="000099"/>
    <a:srgbClr val="DDDDDD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942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38" y="7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fld id="{9C385608-C106-4A01-9E2A-6FA0F5AF64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41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124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fld id="{3FBF0C0E-5B3B-4444-B96C-893CD2D76D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484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934C4FB-6AD4-4F32-95AF-ADE10FC411A0}" type="slidenum">
              <a:rPr lang="de-DE" sz="1300" smtClean="0">
                <a:latin typeface="TIMES" charset="0"/>
              </a:rPr>
              <a:pPr/>
              <a:t>8</a:t>
            </a:fld>
            <a:endParaRPr lang="de-DE" sz="1300" smtClean="0">
              <a:latin typeface="TIMES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0413"/>
            <a:ext cx="4967287" cy="372586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714875"/>
            <a:ext cx="4991100" cy="448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So wie die Biologie die Wissenschaft vom Leben ist, so ist die Informatik die Wissenschaft von der Informationsverarbeitung.</a:t>
            </a:r>
          </a:p>
          <a:p>
            <a:r>
              <a:rPr lang="de-DE" smtClean="0"/>
              <a:t>Wie wird Information im Gehirn verarbeitet? Um diese Frage zu lösen, baut man am besten selbst ein eigenes Gehirn.</a:t>
            </a:r>
          </a:p>
          <a:p>
            <a:r>
              <a:rPr lang="de-DE" smtClean="0"/>
              <a:t>Die Neuroinformatik versucht mit Hilfe abstrahierter, auf wenige typische Merkmale beschränkte Neuronen “intelligente” Systeme zu konstruieren.</a:t>
            </a:r>
          </a:p>
          <a:p>
            <a:r>
              <a:rPr lang="de-DE" smtClean="0"/>
              <a:t>Dabei werden vom biologischen Neuron alle Eingänge (ca. 200-300 Dendriten) von einem Neuronenausgang (Axon) durch nur eine Eingabe, die Stärke aller Verbindungen (Synapsen) zu einem Neuron durch ein Gewicht modelliert. </a:t>
            </a:r>
          </a:p>
          <a:p>
            <a:r>
              <a:rPr lang="de-DE" smtClean="0"/>
              <a:t>&lt;click&gt;</a:t>
            </a:r>
          </a:p>
          <a:p>
            <a:r>
              <a:rPr lang="de-DE" smtClean="0"/>
              <a:t>Formal lassen sich alle Eingabe zu einem Tupel (Vektor) zusammenfassen, ebenso wie die Gewichte.</a:t>
            </a:r>
          </a:p>
          <a:p>
            <a:r>
              <a:rPr lang="de-DE" smtClean="0"/>
              <a:t>&lt;click&gt;</a:t>
            </a:r>
          </a:p>
          <a:p>
            <a:r>
              <a:rPr lang="de-DE" smtClean="0"/>
              <a:t>Die Aktivität ist dann die gewichtete Summe aller Eingänge.</a:t>
            </a:r>
          </a:p>
          <a:p>
            <a:r>
              <a:rPr lang="de-DE" smtClean="0"/>
              <a:t>Eine nichtlineare Ausgabefunktion analog zum biologischem Vorbild verleiht dem Modell interessante Eigenschaften.</a:t>
            </a:r>
          </a:p>
          <a:p>
            <a:r>
              <a:rPr lang="de-DE" smtClean="0"/>
              <a:t>&lt;click&gt;</a:t>
            </a:r>
          </a:p>
          <a:p>
            <a:r>
              <a:rPr lang="de-DE" smtClean="0"/>
              <a:t>So lassen sich mehrere gleichartige Neuronen zu Funktionsgruppen zusammenfassen, den Schichten.</a:t>
            </a:r>
          </a:p>
          <a:p>
            <a:r>
              <a:rPr lang="de-DE" smtClean="0"/>
              <a:t>Es läßt sich zeigen, daß zwei Schichten ausreichen, um jede beliebige Funktion beliebig dicht anzunähern, also sie zu simulieren.</a:t>
            </a:r>
          </a:p>
          <a:p>
            <a:r>
              <a:rPr lang="de-DE" smtClean="0"/>
              <a:t>Dies macht es möglich, durch Anpassen der Gewichte unbekannte Funktionen und Abhängigkeiten zu lernen (</a:t>
            </a:r>
            <a:r>
              <a:rPr lang="de-DE" i="1" smtClean="0"/>
              <a:t>black box</a:t>
            </a:r>
            <a:r>
              <a:rPr lang="de-DE" smtClean="0"/>
              <a:t>), beispielsweise die Diagnose medizinischer Daten eines Patienten oder die Vorhersage der 3D-Struktur eines Proteins aus den Gensequenzen.</a:t>
            </a:r>
          </a:p>
          <a:p>
            <a:r>
              <a:rPr lang="de-DE" smtClean="0"/>
              <a:t>Das „Lernen“ wird dabei algorithmisch angegeben als Verbesserung der Gewichte (Parameter) nach der Eingabe von Beispielen.</a:t>
            </a:r>
          </a:p>
          <a:p>
            <a:r>
              <a:rPr lang="de-DE" smtClean="0"/>
              <a:t>Die mathematische Beschreibung des Lernens ist so eng mit der mathematischen Approximationstheorie verbunden.</a:t>
            </a:r>
          </a:p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2890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BF0C0E-5B3B-4444-B96C-893CD2D76D3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4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763" y="4763"/>
          <a:ext cx="9134475" cy="684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7" name="Image" r:id="rId3" imgW="12177778" imgH="9130159" progId="PhotoshopElements.Image.2">
                  <p:embed/>
                </p:oleObj>
              </mc:Choice>
              <mc:Fallback>
                <p:oleObj name="Image" r:id="rId3" imgW="12177778" imgH="9130159" progId="PhotoshopElements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4763"/>
                        <a:ext cx="9134475" cy="684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 wrap="square" lIns="91440" anchor="ctr"/>
          <a:lstStyle>
            <a:lvl1pPr algn="ctr">
              <a:defRPr sz="38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981200"/>
          </a:xfrm>
        </p:spPr>
        <p:txBody>
          <a:bodyPr/>
          <a:lstStyle>
            <a:lvl1pPr algn="ctr">
              <a:lnSpc>
                <a:spcPct val="110000"/>
              </a:lnSpc>
              <a:defRPr sz="2800"/>
            </a:lvl1pPr>
          </a:lstStyle>
          <a:p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 algn="r">
              <a:defRPr sz="1400">
                <a:latin typeface="TIMES" charset="0"/>
              </a:defRPr>
            </a:lvl1pPr>
          </a:lstStyle>
          <a:p>
            <a:pPr>
              <a:defRPr/>
            </a:pPr>
            <a:fld id="{84EE3940-B63C-4A07-98ED-597E868C81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77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A3CA7114-5E87-463E-B6FB-F6B89F8BD8C4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6119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404813"/>
            <a:ext cx="2070100" cy="22177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404813"/>
            <a:ext cx="6059487" cy="22177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AA405B3B-78D3-40FF-8C50-C3AD8DB24CEB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87985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6624637" cy="5032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11188" y="1268413"/>
            <a:ext cx="4064000" cy="13541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7588" y="1268413"/>
            <a:ext cx="4065587" cy="13541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6C251D33-8CE3-4DA6-89DC-40A8316CAF50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650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9D00213C-537A-40C3-A462-CF55C6AD32A2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1506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7C4B9B08-54AF-4249-B6C2-E30D7FF59056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6132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64000" cy="1354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7588" y="1268413"/>
            <a:ext cx="4065587" cy="1354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3E114996-D25C-45E8-891C-2C5912F32970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801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7BEAC212-03FC-46D6-B775-68A3D8475FEE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1669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F1234F97-AB0F-42EB-A8E1-ED1537A34426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5366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B108CD58-BF25-429B-8BA7-B1C42A776D17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13088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2EE3005E-883E-4796-AAF4-DBC68231DF0A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0703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9A65A1CB-1DC3-4333-987E-BE62BE2393B8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58913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E4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de-DE" sz="2800">
              <a:latin typeface="Arial Black" pitchFamily="34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04813"/>
            <a:ext cx="66246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629400"/>
            <a:ext cx="495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23050"/>
            <a:ext cx="6858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de-DE"/>
              <a:t>- </a:t>
            </a:r>
            <a:fld id="{943554F9-DA04-45D5-A593-F739B5205308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  <p:sp>
        <p:nvSpPr>
          <p:cNvPr id="1032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8198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  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611188" y="1052513"/>
            <a:ext cx="8532812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aphicFrame>
        <p:nvGraphicFramePr>
          <p:cNvPr id="1026" name="Object 44"/>
          <p:cNvGraphicFramePr>
            <a:graphicFrameLocks noChangeAspect="1"/>
          </p:cNvGraphicFramePr>
          <p:nvPr userDrawn="1"/>
        </p:nvGraphicFramePr>
        <p:xfrm>
          <a:off x="7321550" y="109538"/>
          <a:ext cx="17256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Image" r:id="rId15" imgW="2565079" imgH="1066291" progId="PhotoshopElements.Image.2">
                  <p:embed/>
                </p:oleObj>
              </mc:Choice>
              <mc:Fallback>
                <p:oleObj name="Image" r:id="rId15" imgW="2565079" imgH="1066291" progId="PhotoshopElements.Image.2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-24000" contrast="6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550" y="109538"/>
                        <a:ext cx="17256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9pPr>
    </p:titleStyle>
    <p:bodyStyle>
      <a:lvl1pPr marL="273050" indent="-27305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Clr>
          <a:srgbClr val="FF3300"/>
        </a:buClr>
        <a:buSzPct val="130000"/>
        <a:buBlip>
          <a:blip r:embed="rId17"/>
        </a:buBlip>
        <a:defRPr sz="2400" b="1">
          <a:solidFill>
            <a:srgbClr val="00007A"/>
          </a:solidFill>
          <a:latin typeface="+mn-lt"/>
          <a:ea typeface="+mn-ea"/>
          <a:cs typeface="+mn-cs"/>
        </a:defRPr>
      </a:lvl1pPr>
      <a:lvl2pPr marL="714375" indent="-261938" algn="l" rtl="0" eaLnBrk="0" fontAlgn="base" hangingPunct="0">
        <a:lnSpc>
          <a:spcPct val="40000"/>
        </a:lnSpc>
        <a:spcBef>
          <a:spcPct val="50000"/>
        </a:spcBef>
        <a:spcAft>
          <a:spcPct val="0"/>
        </a:spcAft>
        <a:buClr>
          <a:srgbClr val="FF9933"/>
        </a:buClr>
        <a:buSzPct val="130000"/>
        <a:buFont typeface="Wingdings" pitchFamily="2" charset="2"/>
        <a:buChar char="§"/>
        <a:defRPr sz="2000">
          <a:solidFill>
            <a:srgbClr val="00007A"/>
          </a:solidFill>
          <a:latin typeface="+mn-lt"/>
        </a:defRPr>
      </a:lvl2pPr>
      <a:lvl3pPr marL="1217613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SzPct val="130000"/>
        <a:buChar char="•"/>
        <a:defRPr>
          <a:solidFill>
            <a:srgbClr val="00007A"/>
          </a:solidFill>
          <a:latin typeface="TIMES" charset="0"/>
        </a:defRPr>
      </a:lvl3pPr>
      <a:lvl4pPr marL="16986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4pPr>
      <a:lvl5pPr marL="21177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749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6pPr>
      <a:lvl7pPr marL="30321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7pPr>
      <a:lvl8pPr marL="34893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8pPr>
      <a:lvl9pPr marL="39465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9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963" y="661988"/>
            <a:ext cx="8101012" cy="5048250"/>
          </a:xfrm>
        </p:spPr>
        <p:txBody>
          <a:bodyPr/>
          <a:lstStyle/>
          <a:p>
            <a:r>
              <a:rPr lang="de-DE" sz="8000" dirty="0" smtClean="0">
                <a:solidFill>
                  <a:srgbClr val="003399"/>
                </a:solidFill>
              </a:rPr>
              <a:t>Adaptive</a:t>
            </a:r>
            <a:r>
              <a:rPr lang="de-DE" sz="7000" dirty="0" smtClean="0"/>
              <a:t> </a:t>
            </a:r>
            <a:r>
              <a:rPr lang="de-DE" sz="8800" dirty="0" smtClean="0">
                <a:solidFill>
                  <a:srgbClr val="003399"/>
                </a:solidFill>
              </a:rPr>
              <a:t>Systeme-2</a:t>
            </a:r>
            <a:br>
              <a:rPr lang="de-DE" sz="8800" dirty="0" smtClean="0">
                <a:solidFill>
                  <a:srgbClr val="003399"/>
                </a:solidFill>
              </a:rPr>
            </a:br>
            <a:r>
              <a:rPr lang="de-DE" sz="4800" dirty="0" smtClean="0">
                <a:solidFill>
                  <a:srgbClr val="003399"/>
                </a:solidFill>
              </a:rPr>
              <a:t>Grundlagen</a:t>
            </a:r>
            <a:endParaRPr lang="de-DE" sz="8000" dirty="0" smtClean="0">
              <a:solidFill>
                <a:srgbClr val="0033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6525" y="5157788"/>
            <a:ext cx="6781800" cy="127793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FontTx/>
              <a:buNone/>
            </a:pPr>
            <a:r>
              <a:rPr lang="de-DE" sz="3600" dirty="0" smtClean="0"/>
              <a:t>Prof. Rüdiger Brause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Tx/>
              <a:buNone/>
            </a:pPr>
            <a:r>
              <a:rPr lang="de-DE" sz="3600" dirty="0" smtClean="0"/>
              <a:t>WS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9CC0BB83-C7DD-4A55-8A26-05E0E47DC328}" type="slidenum">
              <a:rPr lang="de-DE" sz="1000" smtClean="0"/>
              <a:pPr/>
              <a:t>10</a:t>
            </a:fld>
            <a:r>
              <a:rPr lang="de-DE" sz="1000" smtClean="0"/>
              <a:t> -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Modellierung von Netzen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8178800" cy="566737"/>
          </a:xfrm>
        </p:spPr>
        <p:txBody>
          <a:bodyPr/>
          <a:lstStyle/>
          <a:p>
            <a:r>
              <a:rPr lang="de-DE" smtClean="0"/>
              <a:t>DEF</a:t>
            </a:r>
            <a:r>
              <a:rPr lang="de-DE" sz="2000" smtClean="0"/>
              <a:t>   </a:t>
            </a:r>
            <a:r>
              <a:rPr lang="de-DE" smtClean="0"/>
              <a:t>Neuronales Netz</a:t>
            </a: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920750" y="1947863"/>
            <a:ext cx="7797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3538" indent="-363538"/>
            <a:r>
              <a:rPr lang="de-DE"/>
              <a:t>Ein neuronales Netz ist ein </a:t>
            </a:r>
            <a:r>
              <a:rPr lang="de-DE" b="1"/>
              <a:t>gerichteter Graph</a:t>
            </a:r>
            <a:r>
              <a:rPr lang="de-DE"/>
              <a:t> G := (K,E) aus einer </a:t>
            </a:r>
          </a:p>
          <a:p>
            <a:pPr marL="363538" indent="-363538">
              <a:buClr>
                <a:srgbClr val="3366CC"/>
              </a:buClr>
              <a:buSzPct val="135000"/>
              <a:buFontTx/>
              <a:buChar char="•"/>
            </a:pPr>
            <a:r>
              <a:rPr lang="de-DE"/>
              <a:t>Menge von Knoten K = {v}, den neuronalen Einheiten, und einer </a:t>
            </a:r>
          </a:p>
          <a:p>
            <a:pPr marL="363538" indent="-363538">
              <a:buClr>
                <a:srgbClr val="3366CC"/>
              </a:buClr>
              <a:buSzPct val="135000"/>
              <a:buFontTx/>
              <a:buChar char="•"/>
            </a:pPr>
            <a:r>
              <a:rPr lang="de-DE"/>
              <a:t>Menge von Kanten E </a:t>
            </a:r>
            <a:r>
              <a:rPr lang="de-DE">
                <a:latin typeface="Symbol" pitchFamily="18" charset="2"/>
              </a:rPr>
              <a:t></a:t>
            </a:r>
            <a:r>
              <a:rPr lang="de-DE"/>
              <a:t> KxK, den Verbindungen zwischen den Einheiten.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ußzeilenplatzhalt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5125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8EE71B11-32C7-476D-A3A6-DF6CDAE107BB}" type="slidenum">
              <a:rPr lang="de-DE" sz="1000" smtClean="0"/>
              <a:pPr/>
              <a:t>11</a:t>
            </a:fld>
            <a:r>
              <a:rPr lang="de-DE" sz="1000" smtClean="0"/>
              <a:t> -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Ausgabefunktionen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8178800" cy="7778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</a:pPr>
            <a:r>
              <a:rPr lang="de-DE" sz="2000" smtClean="0"/>
              <a:t>Binäre Ausgabefunktionen</a:t>
            </a:r>
          </a:p>
          <a:p>
            <a:pPr>
              <a:buFontTx/>
              <a:buNone/>
            </a:pPr>
            <a:r>
              <a:rPr lang="de-DE" sz="2000" smtClean="0"/>
              <a:t>	</a:t>
            </a:r>
            <a:r>
              <a:rPr lang="de-DE" sz="2000" b="0" smtClean="0"/>
              <a:t>z.B. Kodierung von qual.Merkmalen  rot = 1, braun = 0</a:t>
            </a:r>
          </a:p>
        </p:txBody>
      </p:sp>
      <p:grpSp>
        <p:nvGrpSpPr>
          <p:cNvPr id="5128" name="Group 15"/>
          <p:cNvGrpSpPr>
            <a:grpSpLocks/>
          </p:cNvGrpSpPr>
          <p:nvPr/>
        </p:nvGrpSpPr>
        <p:grpSpPr bwMode="auto">
          <a:xfrm>
            <a:off x="933450" y="2347913"/>
            <a:ext cx="3076575" cy="3498850"/>
            <a:chOff x="588" y="1479"/>
            <a:chExt cx="1938" cy="2204"/>
          </a:xfrm>
        </p:grpSpPr>
        <p:sp>
          <p:nvSpPr>
            <p:cNvPr id="5132" name="Rectangle 4"/>
            <p:cNvSpPr>
              <a:spLocks noChangeArrowheads="1"/>
            </p:cNvSpPr>
            <p:nvPr/>
          </p:nvSpPr>
          <p:spPr bwMode="auto">
            <a:xfrm>
              <a:off x="588" y="1674"/>
              <a:ext cx="1795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63538" indent="-363538"/>
              <a:r>
                <a:rPr lang="de-DE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y  =  S</a:t>
              </a:r>
              <a:r>
                <a:rPr lang="de-DE" baseline="-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de-DE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(z) :=    	  		</a:t>
              </a:r>
            </a:p>
            <a:p>
              <a:pPr marL="363538" indent="-363538"/>
              <a:r>
                <a:rPr lang="de-DE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Heavyside-Funktion</a:t>
              </a:r>
              <a:endParaRPr lang="de-D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123" name="Object 5"/>
            <p:cNvGraphicFramePr>
              <a:graphicFrameLocks noChangeAspect="1"/>
            </p:cNvGraphicFramePr>
            <p:nvPr/>
          </p:nvGraphicFramePr>
          <p:xfrm>
            <a:off x="1535" y="1479"/>
            <a:ext cx="794" cy="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1" name="Equation" r:id="rId3" imgW="507780" imgH="393529" progId="Equation.DSMT4">
                    <p:embed/>
                  </p:oleObj>
                </mc:Choice>
                <mc:Fallback>
                  <p:oleObj name="Equation" r:id="rId3" imgW="507780" imgH="393529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5" y="1479"/>
                          <a:ext cx="794" cy="6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13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" y="2450"/>
              <a:ext cx="1880" cy="1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68925" y="2286000"/>
            <a:ext cx="3065463" cy="3633788"/>
            <a:chOff x="3382" y="1440"/>
            <a:chExt cx="1931" cy="2289"/>
          </a:xfrm>
        </p:grpSpPr>
        <p:pic>
          <p:nvPicPr>
            <p:cNvPr id="5130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2" y="2438"/>
              <a:ext cx="1931" cy="1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5122" name="Object 9"/>
            <p:cNvGraphicFramePr>
              <a:graphicFrameLocks noChangeAspect="1"/>
            </p:cNvGraphicFramePr>
            <p:nvPr/>
          </p:nvGraphicFramePr>
          <p:xfrm>
            <a:off x="4434" y="1440"/>
            <a:ext cx="799" cy="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7" imgW="583947" imgH="393529" progId="Equation.DSMT4">
                    <p:embed/>
                  </p:oleObj>
                </mc:Choice>
                <mc:Fallback>
                  <p:oleObj name="Equation" r:id="rId7" imgW="583947" imgH="393529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4" y="1440"/>
                          <a:ext cx="799" cy="5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3547" y="1602"/>
              <a:ext cx="152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63538" indent="-363538"/>
              <a:r>
                <a:rPr lang="de-DE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y  =  S</a:t>
              </a:r>
              <a:r>
                <a:rPr lang="de-DE" baseline="-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de-DE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(z) :=    	  		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ußzeilenplatzhalt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2560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EE229662-0632-4362-8C15-AEA9706C3813}" type="slidenum">
              <a:rPr lang="de-DE" sz="1000" smtClean="0"/>
              <a:pPr/>
              <a:t>12</a:t>
            </a:fld>
            <a:r>
              <a:rPr lang="de-DE" sz="1000" smtClean="0"/>
              <a:t> -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Formale Neuronen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8178800" cy="381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</a:pPr>
            <a:r>
              <a:rPr lang="de-DE" sz="2000" smtClean="0"/>
              <a:t>Anwendung binäre Funktion: log. Gatter</a:t>
            </a:r>
            <a:endParaRPr lang="de-DE" sz="2000" b="0" smtClean="0"/>
          </a:p>
        </p:txBody>
      </p:sp>
      <p:graphicFrame>
        <p:nvGraphicFramePr>
          <p:cNvPr id="117004" name="Group 268"/>
          <p:cNvGraphicFramePr>
            <a:graphicFrameLocks noGrp="1"/>
          </p:cNvGraphicFramePr>
          <p:nvPr/>
        </p:nvGraphicFramePr>
        <p:xfrm>
          <a:off x="3867150" y="1731963"/>
          <a:ext cx="5087938" cy="2076452"/>
        </p:xfrm>
        <a:graphic>
          <a:graphicData uri="http://schemas.openxmlformats.org/drawingml/2006/table">
            <a:tbl>
              <a:tblPr/>
              <a:tblGrid>
                <a:gridCol w="663575"/>
                <a:gridCol w="661988"/>
                <a:gridCol w="2436812"/>
                <a:gridCol w="1325563"/>
              </a:tblGrid>
              <a:tr h="45727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z=x</a:t>
                      </a:r>
                      <a:r>
                        <a:rPr kumimoji="0" lang="de-DE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/2 + x</a:t>
                      </a:r>
                      <a:r>
                        <a:rPr kumimoji="0" lang="de-DE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/2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z=0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z=½&gt;1/3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B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=1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z=½&gt;1/3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B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=1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7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z= 1&gt;1/3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B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=1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214"/>
          <p:cNvSpPr txBox="1">
            <a:spLocks noChangeArrowheads="1"/>
          </p:cNvSpPr>
          <p:nvPr/>
        </p:nvSpPr>
        <p:spPr bwMode="auto">
          <a:xfrm>
            <a:off x="639763" y="3305175"/>
            <a:ext cx="3160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/>
              <a:t>w</a:t>
            </a:r>
            <a:r>
              <a:rPr lang="de-DE" baseline="-25000"/>
              <a:t>1</a:t>
            </a:r>
            <a:r>
              <a:rPr lang="de-DE"/>
              <a:t> = ½  w</a:t>
            </a:r>
            <a:r>
              <a:rPr lang="de-DE" baseline="-25000"/>
              <a:t>2</a:t>
            </a:r>
            <a:r>
              <a:rPr lang="de-DE"/>
              <a:t> = ½  w</a:t>
            </a:r>
            <a:r>
              <a:rPr lang="de-DE" baseline="-25000"/>
              <a:t>3</a:t>
            </a:r>
            <a:r>
              <a:rPr lang="de-DE"/>
              <a:t> = -</a:t>
            </a:r>
            <a:r>
              <a:rPr lang="de-DE">
                <a:cs typeface="Arial" pitchFamily="34" charset="0"/>
              </a:rPr>
              <a:t>⅓</a:t>
            </a:r>
          </a:p>
          <a:p>
            <a:pPr>
              <a:lnSpc>
                <a:spcPct val="70000"/>
              </a:lnSpc>
            </a:pPr>
            <a:r>
              <a:rPr lang="de-DE">
                <a:cs typeface="Arial" pitchFamily="34" charset="0"/>
              </a:rPr>
              <a:t>z = w</a:t>
            </a:r>
            <a:r>
              <a:rPr lang="de-DE" baseline="-25000">
                <a:cs typeface="Arial" pitchFamily="34" charset="0"/>
              </a:rPr>
              <a:t>1</a:t>
            </a:r>
            <a:r>
              <a:rPr lang="de-DE">
                <a:cs typeface="Arial" pitchFamily="34" charset="0"/>
              </a:rPr>
              <a:t>x</a:t>
            </a:r>
            <a:r>
              <a:rPr lang="de-DE" baseline="-25000">
                <a:cs typeface="Arial" pitchFamily="34" charset="0"/>
              </a:rPr>
              <a:t>1</a:t>
            </a:r>
            <a:r>
              <a:rPr lang="de-DE">
                <a:cs typeface="Arial" pitchFamily="34" charset="0"/>
              </a:rPr>
              <a:t>+w</a:t>
            </a:r>
            <a:r>
              <a:rPr lang="de-DE" baseline="-25000">
                <a:cs typeface="Arial" pitchFamily="34" charset="0"/>
              </a:rPr>
              <a:t>2</a:t>
            </a:r>
            <a:r>
              <a:rPr lang="de-DE">
                <a:cs typeface="Arial" pitchFamily="34" charset="0"/>
              </a:rPr>
              <a:t>x</a:t>
            </a:r>
            <a:r>
              <a:rPr lang="de-DE" baseline="-25000">
                <a:cs typeface="Arial" pitchFamily="34" charset="0"/>
              </a:rPr>
              <a:t>2</a:t>
            </a:r>
            <a:r>
              <a:rPr lang="de-DE">
                <a:cs typeface="Arial" pitchFamily="34" charset="0"/>
              </a:rPr>
              <a:t>+w</a:t>
            </a:r>
            <a:r>
              <a:rPr lang="de-DE" baseline="-25000">
                <a:cs typeface="Arial" pitchFamily="34" charset="0"/>
              </a:rPr>
              <a:t>3</a:t>
            </a:r>
            <a:r>
              <a:rPr lang="de-DE">
                <a:cs typeface="Arial" pitchFamily="34" charset="0"/>
              </a:rPr>
              <a:t>x</a:t>
            </a:r>
            <a:r>
              <a:rPr lang="de-DE" baseline="-25000">
                <a:cs typeface="Arial" pitchFamily="34" charset="0"/>
              </a:rPr>
              <a:t>3</a:t>
            </a:r>
          </a:p>
        </p:txBody>
      </p:sp>
      <p:sp>
        <p:nvSpPr>
          <p:cNvPr id="25635" name="Oval 216"/>
          <p:cNvSpPr>
            <a:spLocks noChangeArrowheads="1"/>
          </p:cNvSpPr>
          <p:nvPr/>
        </p:nvSpPr>
        <p:spPr bwMode="auto">
          <a:xfrm>
            <a:off x="1236663" y="2212975"/>
            <a:ext cx="790575" cy="7334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36" name="Freeform 217"/>
          <p:cNvSpPr>
            <a:spLocks/>
          </p:cNvSpPr>
          <p:nvPr/>
        </p:nvSpPr>
        <p:spPr bwMode="auto">
          <a:xfrm>
            <a:off x="1625600" y="2182813"/>
            <a:ext cx="400050" cy="388937"/>
          </a:xfrm>
          <a:custGeom>
            <a:avLst/>
            <a:gdLst>
              <a:gd name="T0" fmla="*/ 0 w 550"/>
              <a:gd name="T1" fmla="*/ 24483 h 556"/>
              <a:gd name="T2" fmla="*/ 40005 w 550"/>
              <a:gd name="T3" fmla="*/ 24483 h 556"/>
              <a:gd name="T4" fmla="*/ 76373 w 550"/>
              <a:gd name="T5" fmla="*/ 31479 h 556"/>
              <a:gd name="T6" fmla="*/ 112741 w 550"/>
              <a:gd name="T7" fmla="*/ 38474 h 556"/>
              <a:gd name="T8" fmla="*/ 149110 w 550"/>
              <a:gd name="T9" fmla="*/ 52465 h 556"/>
              <a:gd name="T10" fmla="*/ 178204 w 550"/>
              <a:gd name="T11" fmla="*/ 69953 h 556"/>
              <a:gd name="T12" fmla="*/ 210935 w 550"/>
              <a:gd name="T13" fmla="*/ 87441 h 556"/>
              <a:gd name="T14" fmla="*/ 236393 w 550"/>
              <a:gd name="T15" fmla="*/ 104929 h 556"/>
              <a:gd name="T16" fmla="*/ 265488 w 550"/>
              <a:gd name="T17" fmla="*/ 129412 h 556"/>
              <a:gd name="T18" fmla="*/ 290945 w 550"/>
              <a:gd name="T19" fmla="*/ 157394 h 556"/>
              <a:gd name="T20" fmla="*/ 309129 w 550"/>
              <a:gd name="T21" fmla="*/ 185375 h 556"/>
              <a:gd name="T22" fmla="*/ 330950 w 550"/>
              <a:gd name="T23" fmla="*/ 213356 h 556"/>
              <a:gd name="T24" fmla="*/ 345498 w 550"/>
              <a:gd name="T25" fmla="*/ 244834 h 556"/>
              <a:gd name="T26" fmla="*/ 360045 w 550"/>
              <a:gd name="T27" fmla="*/ 279811 h 556"/>
              <a:gd name="T28" fmla="*/ 367319 w 550"/>
              <a:gd name="T29" fmla="*/ 315487 h 556"/>
              <a:gd name="T30" fmla="*/ 374592 w 550"/>
              <a:gd name="T31" fmla="*/ 350463 h 556"/>
              <a:gd name="T32" fmla="*/ 378229 w 550"/>
              <a:gd name="T33" fmla="*/ 388937 h 556"/>
              <a:gd name="T34" fmla="*/ 400050 w 550"/>
              <a:gd name="T35" fmla="*/ 388937 h 556"/>
              <a:gd name="T36" fmla="*/ 400050 w 550"/>
              <a:gd name="T37" fmla="*/ 350463 h 556"/>
              <a:gd name="T38" fmla="*/ 392776 w 550"/>
              <a:gd name="T39" fmla="*/ 311989 h 556"/>
              <a:gd name="T40" fmla="*/ 381866 w 550"/>
              <a:gd name="T41" fmla="*/ 272815 h 556"/>
              <a:gd name="T42" fmla="*/ 367319 w 550"/>
              <a:gd name="T43" fmla="*/ 237839 h 556"/>
              <a:gd name="T44" fmla="*/ 352771 w 550"/>
              <a:gd name="T45" fmla="*/ 202863 h 556"/>
              <a:gd name="T46" fmla="*/ 330950 w 550"/>
              <a:gd name="T47" fmla="*/ 171384 h 556"/>
              <a:gd name="T48" fmla="*/ 309129 w 550"/>
              <a:gd name="T49" fmla="*/ 139905 h 556"/>
              <a:gd name="T50" fmla="*/ 283672 w 550"/>
              <a:gd name="T51" fmla="*/ 115422 h 556"/>
              <a:gd name="T52" fmla="*/ 254577 w 550"/>
              <a:gd name="T53" fmla="*/ 87441 h 556"/>
              <a:gd name="T54" fmla="*/ 221846 w 550"/>
              <a:gd name="T55" fmla="*/ 66455 h 556"/>
              <a:gd name="T56" fmla="*/ 189115 w 550"/>
              <a:gd name="T57" fmla="*/ 48967 h 556"/>
              <a:gd name="T58" fmla="*/ 156383 w 550"/>
              <a:gd name="T59" fmla="*/ 31479 h 556"/>
              <a:gd name="T60" fmla="*/ 120015 w 550"/>
              <a:gd name="T61" fmla="*/ 17488 h 556"/>
              <a:gd name="T62" fmla="*/ 80010 w 550"/>
              <a:gd name="T63" fmla="*/ 6995 h 556"/>
              <a:gd name="T64" fmla="*/ 40005 w 550"/>
              <a:gd name="T65" fmla="*/ 0 h 556"/>
              <a:gd name="T66" fmla="*/ 0 w 550"/>
              <a:gd name="T67" fmla="*/ 0 h 556"/>
              <a:gd name="T68" fmla="*/ 0 w 550"/>
              <a:gd name="T69" fmla="*/ 24483 h 5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50"/>
              <a:gd name="T106" fmla="*/ 0 h 556"/>
              <a:gd name="T107" fmla="*/ 550 w 550"/>
              <a:gd name="T108" fmla="*/ 556 h 55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50" h="556">
                <a:moveTo>
                  <a:pt x="0" y="35"/>
                </a:moveTo>
                <a:lnTo>
                  <a:pt x="55" y="35"/>
                </a:lnTo>
                <a:lnTo>
                  <a:pt x="105" y="45"/>
                </a:lnTo>
                <a:lnTo>
                  <a:pt x="155" y="55"/>
                </a:lnTo>
                <a:lnTo>
                  <a:pt x="205" y="75"/>
                </a:lnTo>
                <a:lnTo>
                  <a:pt x="245" y="100"/>
                </a:lnTo>
                <a:lnTo>
                  <a:pt x="290" y="125"/>
                </a:lnTo>
                <a:lnTo>
                  <a:pt x="325" y="150"/>
                </a:lnTo>
                <a:lnTo>
                  <a:pt x="365" y="185"/>
                </a:lnTo>
                <a:lnTo>
                  <a:pt x="400" y="225"/>
                </a:lnTo>
                <a:lnTo>
                  <a:pt x="425" y="265"/>
                </a:lnTo>
                <a:lnTo>
                  <a:pt x="455" y="305"/>
                </a:lnTo>
                <a:lnTo>
                  <a:pt x="475" y="350"/>
                </a:lnTo>
                <a:lnTo>
                  <a:pt x="495" y="400"/>
                </a:lnTo>
                <a:lnTo>
                  <a:pt x="505" y="451"/>
                </a:lnTo>
                <a:lnTo>
                  <a:pt x="515" y="501"/>
                </a:lnTo>
                <a:lnTo>
                  <a:pt x="520" y="556"/>
                </a:lnTo>
                <a:lnTo>
                  <a:pt x="550" y="556"/>
                </a:lnTo>
                <a:lnTo>
                  <a:pt x="550" y="501"/>
                </a:lnTo>
                <a:lnTo>
                  <a:pt x="540" y="446"/>
                </a:lnTo>
                <a:lnTo>
                  <a:pt x="525" y="390"/>
                </a:lnTo>
                <a:lnTo>
                  <a:pt x="505" y="340"/>
                </a:lnTo>
                <a:lnTo>
                  <a:pt x="485" y="290"/>
                </a:lnTo>
                <a:lnTo>
                  <a:pt x="455" y="245"/>
                </a:lnTo>
                <a:lnTo>
                  <a:pt x="425" y="200"/>
                </a:lnTo>
                <a:lnTo>
                  <a:pt x="390" y="165"/>
                </a:lnTo>
                <a:lnTo>
                  <a:pt x="350" y="125"/>
                </a:lnTo>
                <a:lnTo>
                  <a:pt x="305" y="95"/>
                </a:lnTo>
                <a:lnTo>
                  <a:pt x="260" y="70"/>
                </a:lnTo>
                <a:lnTo>
                  <a:pt x="215" y="45"/>
                </a:lnTo>
                <a:lnTo>
                  <a:pt x="165" y="25"/>
                </a:lnTo>
                <a:lnTo>
                  <a:pt x="110" y="10"/>
                </a:lnTo>
                <a:lnTo>
                  <a:pt x="55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37" name="Freeform 218"/>
          <p:cNvSpPr>
            <a:spLocks/>
          </p:cNvSpPr>
          <p:nvPr/>
        </p:nvSpPr>
        <p:spPr bwMode="auto">
          <a:xfrm>
            <a:off x="1223963" y="2182813"/>
            <a:ext cx="401637" cy="388937"/>
          </a:xfrm>
          <a:custGeom>
            <a:avLst/>
            <a:gdLst>
              <a:gd name="T0" fmla="*/ 25283 w 556"/>
              <a:gd name="T1" fmla="*/ 388937 h 556"/>
              <a:gd name="T2" fmla="*/ 28895 w 556"/>
              <a:gd name="T3" fmla="*/ 350463 h 556"/>
              <a:gd name="T4" fmla="*/ 32507 w 556"/>
              <a:gd name="T5" fmla="*/ 315487 h 556"/>
              <a:gd name="T6" fmla="*/ 43342 w 556"/>
              <a:gd name="T7" fmla="*/ 279811 h 556"/>
              <a:gd name="T8" fmla="*/ 54178 w 556"/>
              <a:gd name="T9" fmla="*/ 244834 h 556"/>
              <a:gd name="T10" fmla="*/ 68625 w 556"/>
              <a:gd name="T11" fmla="*/ 213356 h 556"/>
              <a:gd name="T12" fmla="*/ 86684 w 556"/>
              <a:gd name="T13" fmla="*/ 185375 h 556"/>
              <a:gd name="T14" fmla="*/ 111967 w 556"/>
              <a:gd name="T15" fmla="*/ 157394 h 556"/>
              <a:gd name="T16" fmla="*/ 137250 w 556"/>
              <a:gd name="T17" fmla="*/ 129412 h 556"/>
              <a:gd name="T18" fmla="*/ 162533 w 556"/>
              <a:gd name="T19" fmla="*/ 104929 h 556"/>
              <a:gd name="T20" fmla="*/ 191428 w 556"/>
              <a:gd name="T21" fmla="*/ 87441 h 556"/>
              <a:gd name="T22" fmla="*/ 221045 w 556"/>
              <a:gd name="T23" fmla="*/ 69953 h 556"/>
              <a:gd name="T24" fmla="*/ 253551 w 556"/>
              <a:gd name="T25" fmla="*/ 52465 h 556"/>
              <a:gd name="T26" fmla="*/ 289670 w 556"/>
              <a:gd name="T27" fmla="*/ 38474 h 556"/>
              <a:gd name="T28" fmla="*/ 325788 w 556"/>
              <a:gd name="T29" fmla="*/ 31479 h 556"/>
              <a:gd name="T30" fmla="*/ 361907 w 556"/>
              <a:gd name="T31" fmla="*/ 24483 h 556"/>
              <a:gd name="T32" fmla="*/ 401637 w 556"/>
              <a:gd name="T33" fmla="*/ 24483 h 556"/>
              <a:gd name="T34" fmla="*/ 401637 w 556"/>
              <a:gd name="T35" fmla="*/ 0 h 556"/>
              <a:gd name="T36" fmla="*/ 358295 w 556"/>
              <a:gd name="T37" fmla="*/ 0 h 556"/>
              <a:gd name="T38" fmla="*/ 318565 w 556"/>
              <a:gd name="T39" fmla="*/ 6995 h 556"/>
              <a:gd name="T40" fmla="*/ 282446 w 556"/>
              <a:gd name="T41" fmla="*/ 17488 h 556"/>
              <a:gd name="T42" fmla="*/ 246328 w 556"/>
              <a:gd name="T43" fmla="*/ 31479 h 556"/>
              <a:gd name="T44" fmla="*/ 209487 w 556"/>
              <a:gd name="T45" fmla="*/ 48967 h 556"/>
              <a:gd name="T46" fmla="*/ 173368 w 556"/>
              <a:gd name="T47" fmla="*/ 66455 h 556"/>
              <a:gd name="T48" fmla="*/ 144474 w 556"/>
              <a:gd name="T49" fmla="*/ 87441 h 556"/>
              <a:gd name="T50" fmla="*/ 119191 w 556"/>
              <a:gd name="T51" fmla="*/ 115422 h 556"/>
              <a:gd name="T52" fmla="*/ 90296 w 556"/>
              <a:gd name="T53" fmla="*/ 139905 h 556"/>
              <a:gd name="T54" fmla="*/ 68625 w 556"/>
              <a:gd name="T55" fmla="*/ 171384 h 556"/>
              <a:gd name="T56" fmla="*/ 50566 w 556"/>
              <a:gd name="T57" fmla="*/ 202863 h 556"/>
              <a:gd name="T58" fmla="*/ 32507 w 556"/>
              <a:gd name="T59" fmla="*/ 237839 h 556"/>
              <a:gd name="T60" fmla="*/ 18059 w 556"/>
              <a:gd name="T61" fmla="*/ 272815 h 556"/>
              <a:gd name="T62" fmla="*/ 10836 w 556"/>
              <a:gd name="T63" fmla="*/ 311989 h 556"/>
              <a:gd name="T64" fmla="*/ 0 w 556"/>
              <a:gd name="T65" fmla="*/ 350463 h 556"/>
              <a:gd name="T66" fmla="*/ 0 w 556"/>
              <a:gd name="T67" fmla="*/ 388937 h 556"/>
              <a:gd name="T68" fmla="*/ 25283 w 556"/>
              <a:gd name="T69" fmla="*/ 388937 h 5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56"/>
              <a:gd name="T106" fmla="*/ 0 h 556"/>
              <a:gd name="T107" fmla="*/ 556 w 556"/>
              <a:gd name="T108" fmla="*/ 556 h 55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56" h="556">
                <a:moveTo>
                  <a:pt x="35" y="556"/>
                </a:moveTo>
                <a:lnTo>
                  <a:pt x="40" y="501"/>
                </a:lnTo>
                <a:lnTo>
                  <a:pt x="45" y="451"/>
                </a:lnTo>
                <a:lnTo>
                  <a:pt x="60" y="400"/>
                </a:lnTo>
                <a:lnTo>
                  <a:pt x="75" y="350"/>
                </a:lnTo>
                <a:lnTo>
                  <a:pt x="95" y="305"/>
                </a:lnTo>
                <a:lnTo>
                  <a:pt x="120" y="265"/>
                </a:lnTo>
                <a:lnTo>
                  <a:pt x="155" y="225"/>
                </a:lnTo>
                <a:lnTo>
                  <a:pt x="190" y="185"/>
                </a:lnTo>
                <a:lnTo>
                  <a:pt x="225" y="150"/>
                </a:lnTo>
                <a:lnTo>
                  <a:pt x="265" y="125"/>
                </a:lnTo>
                <a:lnTo>
                  <a:pt x="306" y="100"/>
                </a:lnTo>
                <a:lnTo>
                  <a:pt x="351" y="75"/>
                </a:lnTo>
                <a:lnTo>
                  <a:pt x="401" y="55"/>
                </a:lnTo>
                <a:lnTo>
                  <a:pt x="451" y="45"/>
                </a:lnTo>
                <a:lnTo>
                  <a:pt x="501" y="35"/>
                </a:lnTo>
                <a:lnTo>
                  <a:pt x="556" y="35"/>
                </a:lnTo>
                <a:lnTo>
                  <a:pt x="556" y="0"/>
                </a:lnTo>
                <a:lnTo>
                  <a:pt x="496" y="0"/>
                </a:lnTo>
                <a:lnTo>
                  <a:pt x="441" y="10"/>
                </a:lnTo>
                <a:lnTo>
                  <a:pt x="391" y="25"/>
                </a:lnTo>
                <a:lnTo>
                  <a:pt x="341" y="45"/>
                </a:lnTo>
                <a:lnTo>
                  <a:pt x="290" y="70"/>
                </a:lnTo>
                <a:lnTo>
                  <a:pt x="240" y="95"/>
                </a:lnTo>
                <a:lnTo>
                  <a:pt x="200" y="125"/>
                </a:lnTo>
                <a:lnTo>
                  <a:pt x="165" y="165"/>
                </a:lnTo>
                <a:lnTo>
                  <a:pt x="125" y="200"/>
                </a:lnTo>
                <a:lnTo>
                  <a:pt x="95" y="245"/>
                </a:lnTo>
                <a:lnTo>
                  <a:pt x="70" y="290"/>
                </a:lnTo>
                <a:lnTo>
                  <a:pt x="45" y="340"/>
                </a:lnTo>
                <a:lnTo>
                  <a:pt x="25" y="390"/>
                </a:lnTo>
                <a:lnTo>
                  <a:pt x="15" y="446"/>
                </a:lnTo>
                <a:lnTo>
                  <a:pt x="0" y="501"/>
                </a:lnTo>
                <a:lnTo>
                  <a:pt x="0" y="556"/>
                </a:lnTo>
                <a:lnTo>
                  <a:pt x="35" y="5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38" name="Freeform 219"/>
          <p:cNvSpPr>
            <a:spLocks/>
          </p:cNvSpPr>
          <p:nvPr/>
        </p:nvSpPr>
        <p:spPr bwMode="auto">
          <a:xfrm>
            <a:off x="1223963" y="2571750"/>
            <a:ext cx="401637" cy="390525"/>
          </a:xfrm>
          <a:custGeom>
            <a:avLst/>
            <a:gdLst>
              <a:gd name="T0" fmla="*/ 401637 w 556"/>
              <a:gd name="T1" fmla="*/ 365897 h 555"/>
              <a:gd name="T2" fmla="*/ 361907 w 556"/>
              <a:gd name="T3" fmla="*/ 365897 h 555"/>
              <a:gd name="T4" fmla="*/ 325788 w 556"/>
              <a:gd name="T5" fmla="*/ 358861 h 555"/>
              <a:gd name="T6" fmla="*/ 289670 w 556"/>
              <a:gd name="T7" fmla="*/ 348306 h 555"/>
              <a:gd name="T8" fmla="*/ 253551 w 556"/>
              <a:gd name="T9" fmla="*/ 337751 h 555"/>
              <a:gd name="T10" fmla="*/ 221045 w 556"/>
              <a:gd name="T11" fmla="*/ 320160 h 555"/>
              <a:gd name="T12" fmla="*/ 191428 w 556"/>
              <a:gd name="T13" fmla="*/ 302569 h 555"/>
              <a:gd name="T14" fmla="*/ 162533 w 556"/>
              <a:gd name="T15" fmla="*/ 281459 h 555"/>
              <a:gd name="T16" fmla="*/ 137250 w 556"/>
              <a:gd name="T17" fmla="*/ 260350 h 555"/>
              <a:gd name="T18" fmla="*/ 111967 w 556"/>
              <a:gd name="T19" fmla="*/ 232204 h 555"/>
              <a:gd name="T20" fmla="*/ 86684 w 556"/>
              <a:gd name="T21" fmla="*/ 204058 h 555"/>
              <a:gd name="T22" fmla="*/ 68625 w 556"/>
              <a:gd name="T23" fmla="*/ 172394 h 555"/>
              <a:gd name="T24" fmla="*/ 54178 w 556"/>
              <a:gd name="T25" fmla="*/ 140730 h 555"/>
              <a:gd name="T26" fmla="*/ 43342 w 556"/>
              <a:gd name="T27" fmla="*/ 109066 h 555"/>
              <a:gd name="T28" fmla="*/ 32507 w 556"/>
              <a:gd name="T29" fmla="*/ 73883 h 555"/>
              <a:gd name="T30" fmla="*/ 28895 w 556"/>
              <a:gd name="T31" fmla="*/ 35182 h 555"/>
              <a:gd name="T32" fmla="*/ 25283 w 556"/>
              <a:gd name="T33" fmla="*/ 0 h 555"/>
              <a:gd name="T34" fmla="*/ 0 w 556"/>
              <a:gd name="T35" fmla="*/ 0 h 555"/>
              <a:gd name="T36" fmla="*/ 0 w 556"/>
              <a:gd name="T37" fmla="*/ 38701 h 555"/>
              <a:gd name="T38" fmla="*/ 10836 w 556"/>
              <a:gd name="T39" fmla="*/ 77401 h 555"/>
              <a:gd name="T40" fmla="*/ 18059 w 556"/>
              <a:gd name="T41" fmla="*/ 116102 h 555"/>
              <a:gd name="T42" fmla="*/ 32507 w 556"/>
              <a:gd name="T43" fmla="*/ 151284 h 555"/>
              <a:gd name="T44" fmla="*/ 50566 w 556"/>
              <a:gd name="T45" fmla="*/ 186467 h 555"/>
              <a:gd name="T46" fmla="*/ 68625 w 556"/>
              <a:gd name="T47" fmla="*/ 218131 h 555"/>
              <a:gd name="T48" fmla="*/ 90296 w 556"/>
              <a:gd name="T49" fmla="*/ 246277 h 555"/>
              <a:gd name="T50" fmla="*/ 119191 w 556"/>
              <a:gd name="T51" fmla="*/ 277941 h 555"/>
              <a:gd name="T52" fmla="*/ 144474 w 556"/>
              <a:gd name="T53" fmla="*/ 299051 h 555"/>
              <a:gd name="T54" fmla="*/ 173368 w 556"/>
              <a:gd name="T55" fmla="*/ 323678 h 555"/>
              <a:gd name="T56" fmla="*/ 209487 w 556"/>
              <a:gd name="T57" fmla="*/ 344788 h 555"/>
              <a:gd name="T58" fmla="*/ 246328 w 556"/>
              <a:gd name="T59" fmla="*/ 358861 h 555"/>
              <a:gd name="T60" fmla="*/ 282446 w 556"/>
              <a:gd name="T61" fmla="*/ 372934 h 555"/>
              <a:gd name="T62" fmla="*/ 318565 w 556"/>
              <a:gd name="T63" fmla="*/ 383489 h 555"/>
              <a:gd name="T64" fmla="*/ 358295 w 556"/>
              <a:gd name="T65" fmla="*/ 387007 h 555"/>
              <a:gd name="T66" fmla="*/ 401637 w 556"/>
              <a:gd name="T67" fmla="*/ 390525 h 555"/>
              <a:gd name="T68" fmla="*/ 401637 w 556"/>
              <a:gd name="T69" fmla="*/ 365897 h 5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56"/>
              <a:gd name="T106" fmla="*/ 0 h 555"/>
              <a:gd name="T107" fmla="*/ 556 w 556"/>
              <a:gd name="T108" fmla="*/ 555 h 5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56" h="555">
                <a:moveTo>
                  <a:pt x="556" y="520"/>
                </a:moveTo>
                <a:lnTo>
                  <a:pt x="501" y="520"/>
                </a:lnTo>
                <a:lnTo>
                  <a:pt x="451" y="510"/>
                </a:lnTo>
                <a:lnTo>
                  <a:pt x="401" y="495"/>
                </a:lnTo>
                <a:lnTo>
                  <a:pt x="351" y="480"/>
                </a:lnTo>
                <a:lnTo>
                  <a:pt x="306" y="455"/>
                </a:lnTo>
                <a:lnTo>
                  <a:pt x="265" y="430"/>
                </a:lnTo>
                <a:lnTo>
                  <a:pt x="225" y="400"/>
                </a:lnTo>
                <a:lnTo>
                  <a:pt x="190" y="370"/>
                </a:lnTo>
                <a:lnTo>
                  <a:pt x="155" y="330"/>
                </a:lnTo>
                <a:lnTo>
                  <a:pt x="120" y="290"/>
                </a:lnTo>
                <a:lnTo>
                  <a:pt x="95" y="245"/>
                </a:lnTo>
                <a:lnTo>
                  <a:pt x="75" y="200"/>
                </a:lnTo>
                <a:lnTo>
                  <a:pt x="60" y="155"/>
                </a:lnTo>
                <a:lnTo>
                  <a:pt x="45" y="105"/>
                </a:lnTo>
                <a:lnTo>
                  <a:pt x="40" y="50"/>
                </a:lnTo>
                <a:lnTo>
                  <a:pt x="35" y="0"/>
                </a:lnTo>
                <a:lnTo>
                  <a:pt x="0" y="0"/>
                </a:lnTo>
                <a:lnTo>
                  <a:pt x="0" y="55"/>
                </a:lnTo>
                <a:lnTo>
                  <a:pt x="15" y="110"/>
                </a:lnTo>
                <a:lnTo>
                  <a:pt x="25" y="165"/>
                </a:lnTo>
                <a:lnTo>
                  <a:pt x="45" y="215"/>
                </a:lnTo>
                <a:lnTo>
                  <a:pt x="70" y="265"/>
                </a:lnTo>
                <a:lnTo>
                  <a:pt x="95" y="310"/>
                </a:lnTo>
                <a:lnTo>
                  <a:pt x="125" y="350"/>
                </a:lnTo>
                <a:lnTo>
                  <a:pt x="165" y="395"/>
                </a:lnTo>
                <a:lnTo>
                  <a:pt x="200" y="425"/>
                </a:lnTo>
                <a:lnTo>
                  <a:pt x="240" y="460"/>
                </a:lnTo>
                <a:lnTo>
                  <a:pt x="290" y="490"/>
                </a:lnTo>
                <a:lnTo>
                  <a:pt x="341" y="510"/>
                </a:lnTo>
                <a:lnTo>
                  <a:pt x="391" y="530"/>
                </a:lnTo>
                <a:lnTo>
                  <a:pt x="441" y="545"/>
                </a:lnTo>
                <a:lnTo>
                  <a:pt x="496" y="550"/>
                </a:lnTo>
                <a:lnTo>
                  <a:pt x="556" y="555"/>
                </a:lnTo>
                <a:lnTo>
                  <a:pt x="556" y="5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39" name="Freeform 220"/>
          <p:cNvSpPr>
            <a:spLocks/>
          </p:cNvSpPr>
          <p:nvPr/>
        </p:nvSpPr>
        <p:spPr bwMode="auto">
          <a:xfrm>
            <a:off x="1625600" y="2571750"/>
            <a:ext cx="400050" cy="390525"/>
          </a:xfrm>
          <a:custGeom>
            <a:avLst/>
            <a:gdLst>
              <a:gd name="T0" fmla="*/ 378229 w 550"/>
              <a:gd name="T1" fmla="*/ 0 h 555"/>
              <a:gd name="T2" fmla="*/ 374592 w 550"/>
              <a:gd name="T3" fmla="*/ 35182 h 555"/>
              <a:gd name="T4" fmla="*/ 367319 w 550"/>
              <a:gd name="T5" fmla="*/ 73883 h 555"/>
              <a:gd name="T6" fmla="*/ 360045 w 550"/>
              <a:gd name="T7" fmla="*/ 109066 h 555"/>
              <a:gd name="T8" fmla="*/ 345498 w 550"/>
              <a:gd name="T9" fmla="*/ 140730 h 555"/>
              <a:gd name="T10" fmla="*/ 330950 w 550"/>
              <a:gd name="T11" fmla="*/ 172394 h 555"/>
              <a:gd name="T12" fmla="*/ 309129 w 550"/>
              <a:gd name="T13" fmla="*/ 204058 h 555"/>
              <a:gd name="T14" fmla="*/ 290945 w 550"/>
              <a:gd name="T15" fmla="*/ 232204 h 555"/>
              <a:gd name="T16" fmla="*/ 265488 w 550"/>
              <a:gd name="T17" fmla="*/ 260350 h 555"/>
              <a:gd name="T18" fmla="*/ 236393 w 550"/>
              <a:gd name="T19" fmla="*/ 281459 h 555"/>
              <a:gd name="T20" fmla="*/ 210935 w 550"/>
              <a:gd name="T21" fmla="*/ 302569 h 555"/>
              <a:gd name="T22" fmla="*/ 178204 w 550"/>
              <a:gd name="T23" fmla="*/ 320160 h 555"/>
              <a:gd name="T24" fmla="*/ 149110 w 550"/>
              <a:gd name="T25" fmla="*/ 337751 h 555"/>
              <a:gd name="T26" fmla="*/ 112741 w 550"/>
              <a:gd name="T27" fmla="*/ 348306 h 555"/>
              <a:gd name="T28" fmla="*/ 76373 w 550"/>
              <a:gd name="T29" fmla="*/ 358861 h 555"/>
              <a:gd name="T30" fmla="*/ 40005 w 550"/>
              <a:gd name="T31" fmla="*/ 365897 h 555"/>
              <a:gd name="T32" fmla="*/ 0 w 550"/>
              <a:gd name="T33" fmla="*/ 365897 h 555"/>
              <a:gd name="T34" fmla="*/ 0 w 550"/>
              <a:gd name="T35" fmla="*/ 390525 h 555"/>
              <a:gd name="T36" fmla="*/ 40005 w 550"/>
              <a:gd name="T37" fmla="*/ 387007 h 555"/>
              <a:gd name="T38" fmla="*/ 80010 w 550"/>
              <a:gd name="T39" fmla="*/ 383489 h 555"/>
              <a:gd name="T40" fmla="*/ 120015 w 550"/>
              <a:gd name="T41" fmla="*/ 372934 h 555"/>
              <a:gd name="T42" fmla="*/ 156383 w 550"/>
              <a:gd name="T43" fmla="*/ 358861 h 555"/>
              <a:gd name="T44" fmla="*/ 189115 w 550"/>
              <a:gd name="T45" fmla="*/ 344788 h 555"/>
              <a:gd name="T46" fmla="*/ 221846 w 550"/>
              <a:gd name="T47" fmla="*/ 323678 h 555"/>
              <a:gd name="T48" fmla="*/ 254577 w 550"/>
              <a:gd name="T49" fmla="*/ 299051 h 555"/>
              <a:gd name="T50" fmla="*/ 283672 w 550"/>
              <a:gd name="T51" fmla="*/ 277941 h 555"/>
              <a:gd name="T52" fmla="*/ 309129 w 550"/>
              <a:gd name="T53" fmla="*/ 246277 h 555"/>
              <a:gd name="T54" fmla="*/ 330950 w 550"/>
              <a:gd name="T55" fmla="*/ 218131 h 555"/>
              <a:gd name="T56" fmla="*/ 352771 w 550"/>
              <a:gd name="T57" fmla="*/ 186467 h 555"/>
              <a:gd name="T58" fmla="*/ 367319 w 550"/>
              <a:gd name="T59" fmla="*/ 151284 h 555"/>
              <a:gd name="T60" fmla="*/ 381866 w 550"/>
              <a:gd name="T61" fmla="*/ 116102 h 555"/>
              <a:gd name="T62" fmla="*/ 392776 w 550"/>
              <a:gd name="T63" fmla="*/ 77401 h 555"/>
              <a:gd name="T64" fmla="*/ 400050 w 550"/>
              <a:gd name="T65" fmla="*/ 38701 h 555"/>
              <a:gd name="T66" fmla="*/ 400050 w 550"/>
              <a:gd name="T67" fmla="*/ 0 h 555"/>
              <a:gd name="T68" fmla="*/ 378229 w 550"/>
              <a:gd name="T69" fmla="*/ 0 h 5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50"/>
              <a:gd name="T106" fmla="*/ 0 h 555"/>
              <a:gd name="T107" fmla="*/ 550 w 550"/>
              <a:gd name="T108" fmla="*/ 555 h 5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50" h="555">
                <a:moveTo>
                  <a:pt x="520" y="0"/>
                </a:moveTo>
                <a:lnTo>
                  <a:pt x="515" y="50"/>
                </a:lnTo>
                <a:lnTo>
                  <a:pt x="505" y="105"/>
                </a:lnTo>
                <a:lnTo>
                  <a:pt x="495" y="155"/>
                </a:lnTo>
                <a:lnTo>
                  <a:pt x="475" y="200"/>
                </a:lnTo>
                <a:lnTo>
                  <a:pt x="455" y="245"/>
                </a:lnTo>
                <a:lnTo>
                  <a:pt x="425" y="290"/>
                </a:lnTo>
                <a:lnTo>
                  <a:pt x="400" y="330"/>
                </a:lnTo>
                <a:lnTo>
                  <a:pt x="365" y="370"/>
                </a:lnTo>
                <a:lnTo>
                  <a:pt x="325" y="400"/>
                </a:lnTo>
                <a:lnTo>
                  <a:pt x="290" y="430"/>
                </a:lnTo>
                <a:lnTo>
                  <a:pt x="245" y="455"/>
                </a:lnTo>
                <a:lnTo>
                  <a:pt x="205" y="480"/>
                </a:lnTo>
                <a:lnTo>
                  <a:pt x="155" y="495"/>
                </a:lnTo>
                <a:lnTo>
                  <a:pt x="105" y="510"/>
                </a:lnTo>
                <a:lnTo>
                  <a:pt x="55" y="520"/>
                </a:lnTo>
                <a:lnTo>
                  <a:pt x="0" y="520"/>
                </a:lnTo>
                <a:lnTo>
                  <a:pt x="0" y="555"/>
                </a:lnTo>
                <a:lnTo>
                  <a:pt x="55" y="550"/>
                </a:lnTo>
                <a:lnTo>
                  <a:pt x="110" y="545"/>
                </a:lnTo>
                <a:lnTo>
                  <a:pt x="165" y="530"/>
                </a:lnTo>
                <a:lnTo>
                  <a:pt x="215" y="510"/>
                </a:lnTo>
                <a:lnTo>
                  <a:pt x="260" y="490"/>
                </a:lnTo>
                <a:lnTo>
                  <a:pt x="305" y="460"/>
                </a:lnTo>
                <a:lnTo>
                  <a:pt x="350" y="425"/>
                </a:lnTo>
                <a:lnTo>
                  <a:pt x="390" y="395"/>
                </a:lnTo>
                <a:lnTo>
                  <a:pt x="425" y="350"/>
                </a:lnTo>
                <a:lnTo>
                  <a:pt x="455" y="310"/>
                </a:lnTo>
                <a:lnTo>
                  <a:pt x="485" y="265"/>
                </a:lnTo>
                <a:lnTo>
                  <a:pt x="505" y="215"/>
                </a:lnTo>
                <a:lnTo>
                  <a:pt x="525" y="165"/>
                </a:lnTo>
                <a:lnTo>
                  <a:pt x="540" y="110"/>
                </a:lnTo>
                <a:lnTo>
                  <a:pt x="550" y="55"/>
                </a:lnTo>
                <a:lnTo>
                  <a:pt x="550" y="0"/>
                </a:lnTo>
                <a:lnTo>
                  <a:pt x="5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40" name="Freeform 223"/>
          <p:cNvSpPr>
            <a:spLocks/>
          </p:cNvSpPr>
          <p:nvPr/>
        </p:nvSpPr>
        <p:spPr bwMode="auto">
          <a:xfrm>
            <a:off x="1096963" y="2025650"/>
            <a:ext cx="76200" cy="68263"/>
          </a:xfrm>
          <a:custGeom>
            <a:avLst/>
            <a:gdLst>
              <a:gd name="T0" fmla="*/ 18143 w 105"/>
              <a:gd name="T1" fmla="*/ 23892 h 100"/>
              <a:gd name="T2" fmla="*/ 0 w 105"/>
              <a:gd name="T3" fmla="*/ 47784 h 100"/>
              <a:gd name="T4" fmla="*/ 76200 w 105"/>
              <a:gd name="T5" fmla="*/ 68263 h 100"/>
              <a:gd name="T6" fmla="*/ 39914 w 105"/>
              <a:gd name="T7" fmla="*/ 0 h 100"/>
              <a:gd name="T8" fmla="*/ 18143 w 105"/>
              <a:gd name="T9" fmla="*/ 23892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00"/>
              <a:gd name="T17" fmla="*/ 105 w 105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00">
                <a:moveTo>
                  <a:pt x="25" y="35"/>
                </a:moveTo>
                <a:lnTo>
                  <a:pt x="0" y="70"/>
                </a:lnTo>
                <a:lnTo>
                  <a:pt x="105" y="100"/>
                </a:lnTo>
                <a:lnTo>
                  <a:pt x="55" y="0"/>
                </a:lnTo>
                <a:lnTo>
                  <a:pt x="25" y="3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641" name="Freeform 224"/>
          <p:cNvSpPr>
            <a:spLocks/>
          </p:cNvSpPr>
          <p:nvPr/>
        </p:nvSpPr>
        <p:spPr bwMode="auto">
          <a:xfrm>
            <a:off x="754063" y="1739900"/>
            <a:ext cx="371475" cy="319088"/>
          </a:xfrm>
          <a:custGeom>
            <a:avLst/>
            <a:gdLst>
              <a:gd name="T0" fmla="*/ 3607 w 515"/>
              <a:gd name="T1" fmla="*/ 10519 h 455"/>
              <a:gd name="T2" fmla="*/ 0 w 515"/>
              <a:gd name="T3" fmla="*/ 21039 h 455"/>
              <a:gd name="T4" fmla="*/ 357049 w 515"/>
              <a:gd name="T5" fmla="*/ 319088 h 455"/>
              <a:gd name="T6" fmla="*/ 371475 w 515"/>
              <a:gd name="T7" fmla="*/ 301556 h 455"/>
              <a:gd name="T8" fmla="*/ 14426 w 515"/>
              <a:gd name="T9" fmla="*/ 0 h 455"/>
              <a:gd name="T10" fmla="*/ 3607 w 515"/>
              <a:gd name="T11" fmla="*/ 10519 h 4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5"/>
              <a:gd name="T19" fmla="*/ 0 h 455"/>
              <a:gd name="T20" fmla="*/ 515 w 515"/>
              <a:gd name="T21" fmla="*/ 455 h 4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5" h="455">
                <a:moveTo>
                  <a:pt x="5" y="15"/>
                </a:moveTo>
                <a:lnTo>
                  <a:pt x="0" y="30"/>
                </a:lnTo>
                <a:lnTo>
                  <a:pt x="495" y="455"/>
                </a:lnTo>
                <a:lnTo>
                  <a:pt x="515" y="430"/>
                </a:lnTo>
                <a:lnTo>
                  <a:pt x="20" y="0"/>
                </a:lnTo>
                <a:lnTo>
                  <a:pt x="5" y="1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642" name="Freeform 225"/>
          <p:cNvSpPr>
            <a:spLocks/>
          </p:cNvSpPr>
          <p:nvPr/>
        </p:nvSpPr>
        <p:spPr bwMode="auto">
          <a:xfrm>
            <a:off x="1608138" y="1855788"/>
            <a:ext cx="57150" cy="73025"/>
          </a:xfrm>
          <a:custGeom>
            <a:avLst/>
            <a:gdLst>
              <a:gd name="T0" fmla="*/ 28575 w 80"/>
              <a:gd name="T1" fmla="*/ 0 h 105"/>
              <a:gd name="T2" fmla="*/ 0 w 80"/>
              <a:gd name="T3" fmla="*/ 0 h 105"/>
              <a:gd name="T4" fmla="*/ 28575 w 80"/>
              <a:gd name="T5" fmla="*/ 73025 h 105"/>
              <a:gd name="T6" fmla="*/ 57150 w 80"/>
              <a:gd name="T7" fmla="*/ 0 h 105"/>
              <a:gd name="T8" fmla="*/ 28575 w 80"/>
              <a:gd name="T9" fmla="*/ 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"/>
              <a:gd name="T16" fmla="*/ 0 h 105"/>
              <a:gd name="T17" fmla="*/ 80 w 80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" h="105">
                <a:moveTo>
                  <a:pt x="40" y="0"/>
                </a:moveTo>
                <a:lnTo>
                  <a:pt x="0" y="0"/>
                </a:lnTo>
                <a:lnTo>
                  <a:pt x="40" y="105"/>
                </a:lnTo>
                <a:lnTo>
                  <a:pt x="80" y="0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643" name="Freeform 226"/>
          <p:cNvSpPr>
            <a:spLocks/>
          </p:cNvSpPr>
          <p:nvPr/>
        </p:nvSpPr>
        <p:spPr bwMode="auto">
          <a:xfrm>
            <a:off x="1624013" y="1550988"/>
            <a:ext cx="23812" cy="304800"/>
          </a:xfrm>
          <a:custGeom>
            <a:avLst/>
            <a:gdLst>
              <a:gd name="T0" fmla="*/ 13607 w 35"/>
              <a:gd name="T1" fmla="*/ 0 h 435"/>
              <a:gd name="T2" fmla="*/ 0 w 35"/>
              <a:gd name="T3" fmla="*/ 0 h 435"/>
              <a:gd name="T4" fmla="*/ 0 w 35"/>
              <a:gd name="T5" fmla="*/ 304800 h 435"/>
              <a:gd name="T6" fmla="*/ 23812 w 35"/>
              <a:gd name="T7" fmla="*/ 304800 h 435"/>
              <a:gd name="T8" fmla="*/ 23812 w 35"/>
              <a:gd name="T9" fmla="*/ 0 h 435"/>
              <a:gd name="T10" fmla="*/ 13607 w 35"/>
              <a:gd name="T11" fmla="*/ 0 h 4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435"/>
              <a:gd name="T20" fmla="*/ 35 w 35"/>
              <a:gd name="T21" fmla="*/ 435 h 4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435">
                <a:moveTo>
                  <a:pt x="20" y="0"/>
                </a:moveTo>
                <a:lnTo>
                  <a:pt x="0" y="0"/>
                </a:lnTo>
                <a:lnTo>
                  <a:pt x="0" y="435"/>
                </a:lnTo>
                <a:lnTo>
                  <a:pt x="35" y="435"/>
                </a:lnTo>
                <a:lnTo>
                  <a:pt x="35" y="0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644" name="Freeform 227"/>
          <p:cNvSpPr>
            <a:spLocks/>
          </p:cNvSpPr>
          <p:nvPr/>
        </p:nvSpPr>
        <p:spPr bwMode="auto">
          <a:xfrm>
            <a:off x="2111375" y="2081213"/>
            <a:ext cx="71438" cy="73025"/>
          </a:xfrm>
          <a:custGeom>
            <a:avLst/>
            <a:gdLst>
              <a:gd name="T0" fmla="*/ 53579 w 100"/>
              <a:gd name="T1" fmla="*/ 20864 h 105"/>
              <a:gd name="T2" fmla="*/ 32147 w 100"/>
              <a:gd name="T3" fmla="*/ 0 h 105"/>
              <a:gd name="T4" fmla="*/ 0 w 100"/>
              <a:gd name="T5" fmla="*/ 73025 h 105"/>
              <a:gd name="T6" fmla="*/ 71438 w 100"/>
              <a:gd name="T7" fmla="*/ 41729 h 105"/>
              <a:gd name="T8" fmla="*/ 53579 w 100"/>
              <a:gd name="T9" fmla="*/ 2086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"/>
              <a:gd name="T16" fmla="*/ 0 h 105"/>
              <a:gd name="T17" fmla="*/ 100 w 100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" h="105">
                <a:moveTo>
                  <a:pt x="75" y="30"/>
                </a:moveTo>
                <a:lnTo>
                  <a:pt x="45" y="0"/>
                </a:lnTo>
                <a:lnTo>
                  <a:pt x="0" y="105"/>
                </a:lnTo>
                <a:lnTo>
                  <a:pt x="100" y="60"/>
                </a:lnTo>
                <a:lnTo>
                  <a:pt x="75" y="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645" name="Freeform 228"/>
          <p:cNvSpPr>
            <a:spLocks/>
          </p:cNvSpPr>
          <p:nvPr/>
        </p:nvSpPr>
        <p:spPr bwMode="auto">
          <a:xfrm>
            <a:off x="2154238" y="1809750"/>
            <a:ext cx="311150" cy="301625"/>
          </a:xfrm>
          <a:custGeom>
            <a:avLst/>
            <a:gdLst>
              <a:gd name="T0" fmla="*/ 300321 w 431"/>
              <a:gd name="T1" fmla="*/ 7015 h 430"/>
              <a:gd name="T2" fmla="*/ 293102 w 431"/>
              <a:gd name="T3" fmla="*/ 0 h 430"/>
              <a:gd name="T4" fmla="*/ 0 w 431"/>
              <a:gd name="T5" fmla="*/ 284089 h 430"/>
              <a:gd name="T6" fmla="*/ 14439 w 431"/>
              <a:gd name="T7" fmla="*/ 301625 h 430"/>
              <a:gd name="T8" fmla="*/ 311150 w 431"/>
              <a:gd name="T9" fmla="*/ 17536 h 430"/>
              <a:gd name="T10" fmla="*/ 300321 w 431"/>
              <a:gd name="T11" fmla="*/ 7015 h 4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1"/>
              <a:gd name="T19" fmla="*/ 0 h 430"/>
              <a:gd name="T20" fmla="*/ 431 w 431"/>
              <a:gd name="T21" fmla="*/ 430 h 4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1" h="430">
                <a:moveTo>
                  <a:pt x="416" y="10"/>
                </a:moveTo>
                <a:lnTo>
                  <a:pt x="406" y="0"/>
                </a:lnTo>
                <a:lnTo>
                  <a:pt x="0" y="405"/>
                </a:lnTo>
                <a:lnTo>
                  <a:pt x="20" y="430"/>
                </a:lnTo>
                <a:lnTo>
                  <a:pt x="431" y="25"/>
                </a:lnTo>
                <a:lnTo>
                  <a:pt x="416" y="1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646" name="Freeform 229"/>
          <p:cNvSpPr>
            <a:spLocks/>
          </p:cNvSpPr>
          <p:nvPr/>
        </p:nvSpPr>
        <p:spPr bwMode="auto">
          <a:xfrm>
            <a:off x="1136650" y="2076450"/>
            <a:ext cx="306388" cy="295275"/>
          </a:xfrm>
          <a:custGeom>
            <a:avLst/>
            <a:gdLst>
              <a:gd name="T0" fmla="*/ 306388 w 421"/>
              <a:gd name="T1" fmla="*/ 130062 h 420"/>
              <a:gd name="T2" fmla="*/ 299110 w 421"/>
              <a:gd name="T3" fmla="*/ 101940 h 420"/>
              <a:gd name="T4" fmla="*/ 287466 w 421"/>
              <a:gd name="T5" fmla="*/ 77334 h 420"/>
              <a:gd name="T6" fmla="*/ 269272 w 421"/>
              <a:gd name="T7" fmla="*/ 52728 h 420"/>
              <a:gd name="T8" fmla="*/ 251078 w 421"/>
              <a:gd name="T9" fmla="*/ 31637 h 420"/>
              <a:gd name="T10" fmla="*/ 225606 w 421"/>
              <a:gd name="T11" fmla="*/ 17576 h 420"/>
              <a:gd name="T12" fmla="*/ 200135 w 421"/>
              <a:gd name="T13" fmla="*/ 7030 h 420"/>
              <a:gd name="T14" fmla="*/ 167385 w 421"/>
              <a:gd name="T15" fmla="*/ 0 h 420"/>
              <a:gd name="T16" fmla="*/ 138275 w 421"/>
              <a:gd name="T17" fmla="*/ 0 h 420"/>
              <a:gd name="T18" fmla="*/ 109164 w 421"/>
              <a:gd name="T19" fmla="*/ 7030 h 420"/>
              <a:gd name="T20" fmla="*/ 80054 w 421"/>
              <a:gd name="T21" fmla="*/ 17576 h 420"/>
              <a:gd name="T22" fmla="*/ 54582 w 421"/>
              <a:gd name="T23" fmla="*/ 31637 h 420"/>
              <a:gd name="T24" fmla="*/ 36388 w 421"/>
              <a:gd name="T25" fmla="*/ 52728 h 420"/>
              <a:gd name="T26" fmla="*/ 18194 w 421"/>
              <a:gd name="T27" fmla="*/ 77334 h 420"/>
              <a:gd name="T28" fmla="*/ 3639 w 421"/>
              <a:gd name="T29" fmla="*/ 101940 h 420"/>
              <a:gd name="T30" fmla="*/ 0 w 421"/>
              <a:gd name="T31" fmla="*/ 130062 h 420"/>
              <a:gd name="T32" fmla="*/ 0 w 421"/>
              <a:gd name="T33" fmla="*/ 165213 h 420"/>
              <a:gd name="T34" fmla="*/ 3639 w 421"/>
              <a:gd name="T35" fmla="*/ 193335 h 420"/>
              <a:gd name="T36" fmla="*/ 18194 w 421"/>
              <a:gd name="T37" fmla="*/ 217941 h 420"/>
              <a:gd name="T38" fmla="*/ 36388 w 421"/>
              <a:gd name="T39" fmla="*/ 242547 h 420"/>
              <a:gd name="T40" fmla="*/ 54582 w 421"/>
              <a:gd name="T41" fmla="*/ 263638 h 420"/>
              <a:gd name="T42" fmla="*/ 80054 w 421"/>
              <a:gd name="T43" fmla="*/ 277699 h 420"/>
              <a:gd name="T44" fmla="*/ 109164 w 421"/>
              <a:gd name="T45" fmla="*/ 288245 h 420"/>
              <a:gd name="T46" fmla="*/ 138275 w 421"/>
              <a:gd name="T47" fmla="*/ 295275 h 420"/>
              <a:gd name="T48" fmla="*/ 167385 w 421"/>
              <a:gd name="T49" fmla="*/ 295275 h 420"/>
              <a:gd name="T50" fmla="*/ 200135 w 421"/>
              <a:gd name="T51" fmla="*/ 288245 h 420"/>
              <a:gd name="T52" fmla="*/ 225606 w 421"/>
              <a:gd name="T53" fmla="*/ 277699 h 420"/>
              <a:gd name="T54" fmla="*/ 251078 w 421"/>
              <a:gd name="T55" fmla="*/ 263638 h 420"/>
              <a:gd name="T56" fmla="*/ 269272 w 421"/>
              <a:gd name="T57" fmla="*/ 242547 h 420"/>
              <a:gd name="T58" fmla="*/ 287466 w 421"/>
              <a:gd name="T59" fmla="*/ 217941 h 420"/>
              <a:gd name="T60" fmla="*/ 299110 w 421"/>
              <a:gd name="T61" fmla="*/ 193335 h 420"/>
              <a:gd name="T62" fmla="*/ 306388 w 421"/>
              <a:gd name="T63" fmla="*/ 165213 h 4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1"/>
              <a:gd name="T97" fmla="*/ 0 h 420"/>
              <a:gd name="T98" fmla="*/ 421 w 421"/>
              <a:gd name="T99" fmla="*/ 420 h 4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1" h="420">
                <a:moveTo>
                  <a:pt x="421" y="210"/>
                </a:moveTo>
                <a:lnTo>
                  <a:pt x="421" y="185"/>
                </a:lnTo>
                <a:lnTo>
                  <a:pt x="416" y="170"/>
                </a:lnTo>
                <a:lnTo>
                  <a:pt x="411" y="145"/>
                </a:lnTo>
                <a:lnTo>
                  <a:pt x="400" y="130"/>
                </a:lnTo>
                <a:lnTo>
                  <a:pt x="395" y="110"/>
                </a:lnTo>
                <a:lnTo>
                  <a:pt x="385" y="90"/>
                </a:lnTo>
                <a:lnTo>
                  <a:pt x="370" y="75"/>
                </a:lnTo>
                <a:lnTo>
                  <a:pt x="360" y="60"/>
                </a:lnTo>
                <a:lnTo>
                  <a:pt x="345" y="45"/>
                </a:lnTo>
                <a:lnTo>
                  <a:pt x="325" y="35"/>
                </a:lnTo>
                <a:lnTo>
                  <a:pt x="310" y="25"/>
                </a:lnTo>
                <a:lnTo>
                  <a:pt x="290" y="15"/>
                </a:lnTo>
                <a:lnTo>
                  <a:pt x="275" y="10"/>
                </a:lnTo>
                <a:lnTo>
                  <a:pt x="250" y="5"/>
                </a:lnTo>
                <a:lnTo>
                  <a:pt x="230" y="0"/>
                </a:lnTo>
                <a:lnTo>
                  <a:pt x="210" y="0"/>
                </a:lnTo>
                <a:lnTo>
                  <a:pt x="190" y="0"/>
                </a:lnTo>
                <a:lnTo>
                  <a:pt x="165" y="5"/>
                </a:lnTo>
                <a:lnTo>
                  <a:pt x="150" y="10"/>
                </a:lnTo>
                <a:lnTo>
                  <a:pt x="125" y="15"/>
                </a:lnTo>
                <a:lnTo>
                  <a:pt x="110" y="25"/>
                </a:lnTo>
                <a:lnTo>
                  <a:pt x="90" y="35"/>
                </a:lnTo>
                <a:lnTo>
                  <a:pt x="75" y="45"/>
                </a:lnTo>
                <a:lnTo>
                  <a:pt x="60" y="60"/>
                </a:lnTo>
                <a:lnTo>
                  <a:pt x="50" y="75"/>
                </a:lnTo>
                <a:lnTo>
                  <a:pt x="35" y="90"/>
                </a:lnTo>
                <a:lnTo>
                  <a:pt x="25" y="110"/>
                </a:lnTo>
                <a:lnTo>
                  <a:pt x="15" y="130"/>
                </a:lnTo>
                <a:lnTo>
                  <a:pt x="5" y="145"/>
                </a:lnTo>
                <a:lnTo>
                  <a:pt x="0" y="170"/>
                </a:lnTo>
                <a:lnTo>
                  <a:pt x="0" y="185"/>
                </a:lnTo>
                <a:lnTo>
                  <a:pt x="0" y="210"/>
                </a:lnTo>
                <a:lnTo>
                  <a:pt x="0" y="235"/>
                </a:lnTo>
                <a:lnTo>
                  <a:pt x="0" y="255"/>
                </a:lnTo>
                <a:lnTo>
                  <a:pt x="5" y="275"/>
                </a:lnTo>
                <a:lnTo>
                  <a:pt x="15" y="290"/>
                </a:lnTo>
                <a:lnTo>
                  <a:pt x="25" y="310"/>
                </a:lnTo>
                <a:lnTo>
                  <a:pt x="35" y="330"/>
                </a:lnTo>
                <a:lnTo>
                  <a:pt x="50" y="345"/>
                </a:lnTo>
                <a:lnTo>
                  <a:pt x="60" y="360"/>
                </a:lnTo>
                <a:lnTo>
                  <a:pt x="75" y="375"/>
                </a:lnTo>
                <a:lnTo>
                  <a:pt x="90" y="385"/>
                </a:lnTo>
                <a:lnTo>
                  <a:pt x="110" y="395"/>
                </a:lnTo>
                <a:lnTo>
                  <a:pt x="125" y="405"/>
                </a:lnTo>
                <a:lnTo>
                  <a:pt x="150" y="410"/>
                </a:lnTo>
                <a:lnTo>
                  <a:pt x="165" y="415"/>
                </a:lnTo>
                <a:lnTo>
                  <a:pt x="190" y="420"/>
                </a:lnTo>
                <a:lnTo>
                  <a:pt x="210" y="420"/>
                </a:lnTo>
                <a:lnTo>
                  <a:pt x="230" y="420"/>
                </a:lnTo>
                <a:lnTo>
                  <a:pt x="250" y="415"/>
                </a:lnTo>
                <a:lnTo>
                  <a:pt x="275" y="410"/>
                </a:lnTo>
                <a:lnTo>
                  <a:pt x="290" y="405"/>
                </a:lnTo>
                <a:lnTo>
                  <a:pt x="310" y="395"/>
                </a:lnTo>
                <a:lnTo>
                  <a:pt x="325" y="385"/>
                </a:lnTo>
                <a:lnTo>
                  <a:pt x="345" y="375"/>
                </a:lnTo>
                <a:lnTo>
                  <a:pt x="360" y="360"/>
                </a:lnTo>
                <a:lnTo>
                  <a:pt x="370" y="345"/>
                </a:lnTo>
                <a:lnTo>
                  <a:pt x="385" y="330"/>
                </a:lnTo>
                <a:lnTo>
                  <a:pt x="395" y="310"/>
                </a:lnTo>
                <a:lnTo>
                  <a:pt x="400" y="290"/>
                </a:lnTo>
                <a:lnTo>
                  <a:pt x="411" y="275"/>
                </a:lnTo>
                <a:lnTo>
                  <a:pt x="416" y="255"/>
                </a:lnTo>
                <a:lnTo>
                  <a:pt x="421" y="235"/>
                </a:lnTo>
                <a:lnTo>
                  <a:pt x="421" y="21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47" name="Freeform 230"/>
          <p:cNvSpPr>
            <a:spLocks/>
          </p:cNvSpPr>
          <p:nvPr/>
        </p:nvSpPr>
        <p:spPr bwMode="auto">
          <a:xfrm>
            <a:off x="1300163" y="2058988"/>
            <a:ext cx="166687" cy="158750"/>
          </a:xfrm>
          <a:custGeom>
            <a:avLst/>
            <a:gdLst>
              <a:gd name="T0" fmla="*/ 0 w 231"/>
              <a:gd name="T1" fmla="*/ 21167 h 225"/>
              <a:gd name="T2" fmla="*/ 10824 w 231"/>
              <a:gd name="T3" fmla="*/ 21167 h 225"/>
              <a:gd name="T4" fmla="*/ 28864 w 231"/>
              <a:gd name="T5" fmla="*/ 24694 h 225"/>
              <a:gd name="T6" fmla="*/ 39687 w 231"/>
              <a:gd name="T7" fmla="*/ 28222 h 225"/>
              <a:gd name="T8" fmla="*/ 54119 w 231"/>
              <a:gd name="T9" fmla="*/ 35278 h 225"/>
              <a:gd name="T10" fmla="*/ 79375 w 231"/>
              <a:gd name="T11" fmla="*/ 45861 h 225"/>
              <a:gd name="T12" fmla="*/ 97414 w 231"/>
              <a:gd name="T13" fmla="*/ 63500 h 225"/>
              <a:gd name="T14" fmla="*/ 115454 w 231"/>
              <a:gd name="T15" fmla="*/ 84667 h 225"/>
              <a:gd name="T16" fmla="*/ 129886 w 231"/>
              <a:gd name="T17" fmla="*/ 105833 h 225"/>
              <a:gd name="T18" fmla="*/ 133494 w 231"/>
              <a:gd name="T19" fmla="*/ 119944 h 225"/>
              <a:gd name="T20" fmla="*/ 133494 w 231"/>
              <a:gd name="T21" fmla="*/ 130528 h 225"/>
              <a:gd name="T22" fmla="*/ 137102 w 231"/>
              <a:gd name="T23" fmla="*/ 144639 h 225"/>
              <a:gd name="T24" fmla="*/ 137102 w 231"/>
              <a:gd name="T25" fmla="*/ 158750 h 225"/>
              <a:gd name="T26" fmla="*/ 166687 w 231"/>
              <a:gd name="T27" fmla="*/ 158750 h 225"/>
              <a:gd name="T28" fmla="*/ 163079 w 231"/>
              <a:gd name="T29" fmla="*/ 141111 h 225"/>
              <a:gd name="T30" fmla="*/ 159471 w 231"/>
              <a:gd name="T31" fmla="*/ 127000 h 225"/>
              <a:gd name="T32" fmla="*/ 155863 w 231"/>
              <a:gd name="T33" fmla="*/ 109361 h 225"/>
              <a:gd name="T34" fmla="*/ 152255 w 231"/>
              <a:gd name="T35" fmla="*/ 95250 h 225"/>
              <a:gd name="T36" fmla="*/ 133494 w 231"/>
              <a:gd name="T37" fmla="*/ 70556 h 225"/>
              <a:gd name="T38" fmla="*/ 115454 w 231"/>
              <a:gd name="T39" fmla="*/ 45861 h 225"/>
              <a:gd name="T40" fmla="*/ 90199 w 231"/>
              <a:gd name="T41" fmla="*/ 24694 h 225"/>
              <a:gd name="T42" fmla="*/ 61335 w 231"/>
              <a:gd name="T43" fmla="*/ 10583 h 225"/>
              <a:gd name="T44" fmla="*/ 46903 w 231"/>
              <a:gd name="T45" fmla="*/ 3528 h 225"/>
              <a:gd name="T46" fmla="*/ 32471 w 231"/>
              <a:gd name="T47" fmla="*/ 0 h 225"/>
              <a:gd name="T48" fmla="*/ 14432 w 231"/>
              <a:gd name="T49" fmla="*/ 0 h 225"/>
              <a:gd name="T50" fmla="*/ 0 w 231"/>
              <a:gd name="T51" fmla="*/ 0 h 225"/>
              <a:gd name="T52" fmla="*/ 0 w 231"/>
              <a:gd name="T53" fmla="*/ 21167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1"/>
              <a:gd name="T82" fmla="*/ 0 h 225"/>
              <a:gd name="T83" fmla="*/ 231 w 231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1" h="225">
                <a:moveTo>
                  <a:pt x="0" y="30"/>
                </a:moveTo>
                <a:lnTo>
                  <a:pt x="15" y="30"/>
                </a:lnTo>
                <a:lnTo>
                  <a:pt x="40" y="35"/>
                </a:lnTo>
                <a:lnTo>
                  <a:pt x="55" y="40"/>
                </a:lnTo>
                <a:lnTo>
                  <a:pt x="75" y="50"/>
                </a:lnTo>
                <a:lnTo>
                  <a:pt x="110" y="65"/>
                </a:lnTo>
                <a:lnTo>
                  <a:pt x="135" y="90"/>
                </a:lnTo>
                <a:lnTo>
                  <a:pt x="160" y="120"/>
                </a:lnTo>
                <a:lnTo>
                  <a:pt x="180" y="150"/>
                </a:lnTo>
                <a:lnTo>
                  <a:pt x="185" y="170"/>
                </a:lnTo>
                <a:lnTo>
                  <a:pt x="185" y="185"/>
                </a:lnTo>
                <a:lnTo>
                  <a:pt x="190" y="205"/>
                </a:lnTo>
                <a:lnTo>
                  <a:pt x="190" y="225"/>
                </a:lnTo>
                <a:lnTo>
                  <a:pt x="231" y="225"/>
                </a:lnTo>
                <a:lnTo>
                  <a:pt x="226" y="200"/>
                </a:lnTo>
                <a:lnTo>
                  <a:pt x="221" y="180"/>
                </a:lnTo>
                <a:lnTo>
                  <a:pt x="216" y="155"/>
                </a:lnTo>
                <a:lnTo>
                  <a:pt x="211" y="135"/>
                </a:lnTo>
                <a:lnTo>
                  <a:pt x="185" y="100"/>
                </a:lnTo>
                <a:lnTo>
                  <a:pt x="160" y="65"/>
                </a:lnTo>
                <a:lnTo>
                  <a:pt x="125" y="35"/>
                </a:lnTo>
                <a:lnTo>
                  <a:pt x="85" y="15"/>
                </a:lnTo>
                <a:lnTo>
                  <a:pt x="65" y="5"/>
                </a:lnTo>
                <a:lnTo>
                  <a:pt x="45" y="0"/>
                </a:lnTo>
                <a:lnTo>
                  <a:pt x="20" y="0"/>
                </a:lnTo>
                <a:lnTo>
                  <a:pt x="0" y="0"/>
                </a:lnTo>
                <a:lnTo>
                  <a:pt x="0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48" name="Freeform 231"/>
          <p:cNvSpPr>
            <a:spLocks/>
          </p:cNvSpPr>
          <p:nvPr/>
        </p:nvSpPr>
        <p:spPr bwMode="auto">
          <a:xfrm>
            <a:off x="1133475" y="2058988"/>
            <a:ext cx="166688" cy="158750"/>
          </a:xfrm>
          <a:custGeom>
            <a:avLst/>
            <a:gdLst>
              <a:gd name="T0" fmla="*/ 25366 w 230"/>
              <a:gd name="T1" fmla="*/ 158750 h 225"/>
              <a:gd name="T2" fmla="*/ 28989 w 230"/>
              <a:gd name="T3" fmla="*/ 144639 h 225"/>
              <a:gd name="T4" fmla="*/ 28989 w 230"/>
              <a:gd name="T5" fmla="*/ 130528 h 225"/>
              <a:gd name="T6" fmla="*/ 32613 w 230"/>
              <a:gd name="T7" fmla="*/ 119944 h 225"/>
              <a:gd name="T8" fmla="*/ 36237 w 230"/>
              <a:gd name="T9" fmla="*/ 105833 h 225"/>
              <a:gd name="T10" fmla="*/ 50731 w 230"/>
              <a:gd name="T11" fmla="*/ 84667 h 225"/>
              <a:gd name="T12" fmla="*/ 68849 w 230"/>
              <a:gd name="T13" fmla="*/ 63500 h 225"/>
              <a:gd name="T14" fmla="*/ 86968 w 230"/>
              <a:gd name="T15" fmla="*/ 45861 h 225"/>
              <a:gd name="T16" fmla="*/ 112333 w 230"/>
              <a:gd name="T17" fmla="*/ 35278 h 225"/>
              <a:gd name="T18" fmla="*/ 123204 w 230"/>
              <a:gd name="T19" fmla="*/ 28222 h 225"/>
              <a:gd name="T20" fmla="*/ 137699 w 230"/>
              <a:gd name="T21" fmla="*/ 24694 h 225"/>
              <a:gd name="T22" fmla="*/ 152193 w 230"/>
              <a:gd name="T23" fmla="*/ 21167 h 225"/>
              <a:gd name="T24" fmla="*/ 166688 w 230"/>
              <a:gd name="T25" fmla="*/ 21167 h 225"/>
              <a:gd name="T26" fmla="*/ 166688 w 230"/>
              <a:gd name="T27" fmla="*/ 0 h 225"/>
              <a:gd name="T28" fmla="*/ 148570 w 230"/>
              <a:gd name="T29" fmla="*/ 0 h 225"/>
              <a:gd name="T30" fmla="*/ 134075 w 230"/>
              <a:gd name="T31" fmla="*/ 0 h 225"/>
              <a:gd name="T32" fmla="*/ 115957 w 230"/>
              <a:gd name="T33" fmla="*/ 3528 h 225"/>
              <a:gd name="T34" fmla="*/ 101462 w 230"/>
              <a:gd name="T35" fmla="*/ 10583 h 225"/>
              <a:gd name="T36" fmla="*/ 72473 w 230"/>
              <a:gd name="T37" fmla="*/ 24694 h 225"/>
              <a:gd name="T38" fmla="*/ 50731 w 230"/>
              <a:gd name="T39" fmla="*/ 45861 h 225"/>
              <a:gd name="T40" fmla="*/ 28989 w 230"/>
              <a:gd name="T41" fmla="*/ 70556 h 225"/>
              <a:gd name="T42" fmla="*/ 14495 w 230"/>
              <a:gd name="T43" fmla="*/ 95250 h 225"/>
              <a:gd name="T44" fmla="*/ 10871 w 230"/>
              <a:gd name="T45" fmla="*/ 109361 h 225"/>
              <a:gd name="T46" fmla="*/ 3624 w 230"/>
              <a:gd name="T47" fmla="*/ 127000 h 225"/>
              <a:gd name="T48" fmla="*/ 0 w 230"/>
              <a:gd name="T49" fmla="*/ 141111 h 225"/>
              <a:gd name="T50" fmla="*/ 0 w 230"/>
              <a:gd name="T51" fmla="*/ 158750 h 225"/>
              <a:gd name="T52" fmla="*/ 25366 w 230"/>
              <a:gd name="T53" fmla="*/ 158750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0"/>
              <a:gd name="T82" fmla="*/ 0 h 225"/>
              <a:gd name="T83" fmla="*/ 230 w 230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0" h="225">
                <a:moveTo>
                  <a:pt x="35" y="225"/>
                </a:moveTo>
                <a:lnTo>
                  <a:pt x="40" y="205"/>
                </a:lnTo>
                <a:lnTo>
                  <a:pt x="40" y="185"/>
                </a:lnTo>
                <a:lnTo>
                  <a:pt x="45" y="170"/>
                </a:lnTo>
                <a:lnTo>
                  <a:pt x="50" y="150"/>
                </a:lnTo>
                <a:lnTo>
                  <a:pt x="70" y="120"/>
                </a:lnTo>
                <a:lnTo>
                  <a:pt x="95" y="90"/>
                </a:lnTo>
                <a:lnTo>
                  <a:pt x="120" y="65"/>
                </a:lnTo>
                <a:lnTo>
                  <a:pt x="155" y="50"/>
                </a:lnTo>
                <a:lnTo>
                  <a:pt x="170" y="40"/>
                </a:lnTo>
                <a:lnTo>
                  <a:pt x="190" y="35"/>
                </a:lnTo>
                <a:lnTo>
                  <a:pt x="210" y="30"/>
                </a:lnTo>
                <a:lnTo>
                  <a:pt x="230" y="30"/>
                </a:lnTo>
                <a:lnTo>
                  <a:pt x="230" y="0"/>
                </a:lnTo>
                <a:lnTo>
                  <a:pt x="205" y="0"/>
                </a:lnTo>
                <a:lnTo>
                  <a:pt x="185" y="0"/>
                </a:lnTo>
                <a:lnTo>
                  <a:pt x="160" y="5"/>
                </a:lnTo>
                <a:lnTo>
                  <a:pt x="140" y="15"/>
                </a:lnTo>
                <a:lnTo>
                  <a:pt x="100" y="35"/>
                </a:lnTo>
                <a:lnTo>
                  <a:pt x="70" y="65"/>
                </a:lnTo>
                <a:lnTo>
                  <a:pt x="40" y="100"/>
                </a:lnTo>
                <a:lnTo>
                  <a:pt x="20" y="135"/>
                </a:lnTo>
                <a:lnTo>
                  <a:pt x="15" y="155"/>
                </a:lnTo>
                <a:lnTo>
                  <a:pt x="5" y="180"/>
                </a:lnTo>
                <a:lnTo>
                  <a:pt x="0" y="200"/>
                </a:lnTo>
                <a:lnTo>
                  <a:pt x="0" y="225"/>
                </a:lnTo>
                <a:lnTo>
                  <a:pt x="35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49" name="Freeform 232"/>
          <p:cNvSpPr>
            <a:spLocks/>
          </p:cNvSpPr>
          <p:nvPr/>
        </p:nvSpPr>
        <p:spPr bwMode="auto">
          <a:xfrm>
            <a:off x="1133475" y="2217738"/>
            <a:ext cx="166688" cy="157162"/>
          </a:xfrm>
          <a:custGeom>
            <a:avLst/>
            <a:gdLst>
              <a:gd name="T0" fmla="*/ 166688 w 230"/>
              <a:gd name="T1" fmla="*/ 136207 h 225"/>
              <a:gd name="T2" fmla="*/ 152193 w 230"/>
              <a:gd name="T3" fmla="*/ 136207 h 225"/>
              <a:gd name="T4" fmla="*/ 137699 w 230"/>
              <a:gd name="T5" fmla="*/ 132715 h 225"/>
              <a:gd name="T6" fmla="*/ 123204 w 230"/>
              <a:gd name="T7" fmla="*/ 129222 h 225"/>
              <a:gd name="T8" fmla="*/ 112333 w 230"/>
              <a:gd name="T9" fmla="*/ 122237 h 225"/>
              <a:gd name="T10" fmla="*/ 86968 w 230"/>
              <a:gd name="T11" fmla="*/ 111760 h 225"/>
              <a:gd name="T12" fmla="*/ 68849 w 230"/>
              <a:gd name="T13" fmla="*/ 94297 h 225"/>
              <a:gd name="T14" fmla="*/ 50731 w 230"/>
              <a:gd name="T15" fmla="*/ 76835 h 225"/>
              <a:gd name="T16" fmla="*/ 36237 w 230"/>
              <a:gd name="T17" fmla="*/ 52387 h 225"/>
              <a:gd name="T18" fmla="*/ 32613 w 230"/>
              <a:gd name="T19" fmla="*/ 41910 h 225"/>
              <a:gd name="T20" fmla="*/ 28989 w 230"/>
              <a:gd name="T21" fmla="*/ 27940 h 225"/>
              <a:gd name="T22" fmla="*/ 28989 w 230"/>
              <a:gd name="T23" fmla="*/ 17462 h 225"/>
              <a:gd name="T24" fmla="*/ 25366 w 230"/>
              <a:gd name="T25" fmla="*/ 0 h 225"/>
              <a:gd name="T26" fmla="*/ 0 w 230"/>
              <a:gd name="T27" fmla="*/ 0 h 225"/>
              <a:gd name="T28" fmla="*/ 0 w 230"/>
              <a:gd name="T29" fmla="*/ 17462 h 225"/>
              <a:gd name="T30" fmla="*/ 3624 w 230"/>
              <a:gd name="T31" fmla="*/ 34925 h 225"/>
              <a:gd name="T32" fmla="*/ 10871 w 230"/>
              <a:gd name="T33" fmla="*/ 48895 h 225"/>
              <a:gd name="T34" fmla="*/ 14495 w 230"/>
              <a:gd name="T35" fmla="*/ 62865 h 225"/>
              <a:gd name="T36" fmla="*/ 28989 w 230"/>
              <a:gd name="T37" fmla="*/ 87312 h 225"/>
              <a:gd name="T38" fmla="*/ 50731 w 230"/>
              <a:gd name="T39" fmla="*/ 111760 h 225"/>
              <a:gd name="T40" fmla="*/ 72473 w 230"/>
              <a:gd name="T41" fmla="*/ 132715 h 225"/>
              <a:gd name="T42" fmla="*/ 101462 w 230"/>
              <a:gd name="T43" fmla="*/ 146685 h 225"/>
              <a:gd name="T44" fmla="*/ 115957 w 230"/>
              <a:gd name="T45" fmla="*/ 153670 h 225"/>
              <a:gd name="T46" fmla="*/ 134075 w 230"/>
              <a:gd name="T47" fmla="*/ 157162 h 225"/>
              <a:gd name="T48" fmla="*/ 148570 w 230"/>
              <a:gd name="T49" fmla="*/ 157162 h 225"/>
              <a:gd name="T50" fmla="*/ 166688 w 230"/>
              <a:gd name="T51" fmla="*/ 157162 h 225"/>
              <a:gd name="T52" fmla="*/ 166688 w 230"/>
              <a:gd name="T53" fmla="*/ 136207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0"/>
              <a:gd name="T82" fmla="*/ 0 h 225"/>
              <a:gd name="T83" fmla="*/ 230 w 230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0" h="225">
                <a:moveTo>
                  <a:pt x="230" y="195"/>
                </a:moveTo>
                <a:lnTo>
                  <a:pt x="210" y="195"/>
                </a:lnTo>
                <a:lnTo>
                  <a:pt x="190" y="190"/>
                </a:lnTo>
                <a:lnTo>
                  <a:pt x="170" y="185"/>
                </a:lnTo>
                <a:lnTo>
                  <a:pt x="155" y="175"/>
                </a:lnTo>
                <a:lnTo>
                  <a:pt x="120" y="160"/>
                </a:lnTo>
                <a:lnTo>
                  <a:pt x="95" y="135"/>
                </a:lnTo>
                <a:lnTo>
                  <a:pt x="70" y="110"/>
                </a:lnTo>
                <a:lnTo>
                  <a:pt x="50" y="75"/>
                </a:lnTo>
                <a:lnTo>
                  <a:pt x="45" y="60"/>
                </a:lnTo>
                <a:lnTo>
                  <a:pt x="40" y="40"/>
                </a:lnTo>
                <a:lnTo>
                  <a:pt x="40" y="25"/>
                </a:lnTo>
                <a:lnTo>
                  <a:pt x="35" y="0"/>
                </a:lnTo>
                <a:lnTo>
                  <a:pt x="0" y="0"/>
                </a:lnTo>
                <a:lnTo>
                  <a:pt x="0" y="25"/>
                </a:lnTo>
                <a:lnTo>
                  <a:pt x="5" y="50"/>
                </a:lnTo>
                <a:lnTo>
                  <a:pt x="15" y="70"/>
                </a:lnTo>
                <a:lnTo>
                  <a:pt x="20" y="90"/>
                </a:lnTo>
                <a:lnTo>
                  <a:pt x="40" y="125"/>
                </a:lnTo>
                <a:lnTo>
                  <a:pt x="70" y="160"/>
                </a:lnTo>
                <a:lnTo>
                  <a:pt x="100" y="190"/>
                </a:lnTo>
                <a:lnTo>
                  <a:pt x="140" y="210"/>
                </a:lnTo>
                <a:lnTo>
                  <a:pt x="160" y="220"/>
                </a:lnTo>
                <a:lnTo>
                  <a:pt x="185" y="225"/>
                </a:lnTo>
                <a:lnTo>
                  <a:pt x="205" y="225"/>
                </a:lnTo>
                <a:lnTo>
                  <a:pt x="230" y="225"/>
                </a:lnTo>
                <a:lnTo>
                  <a:pt x="230" y="1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0" name="Freeform 233"/>
          <p:cNvSpPr>
            <a:spLocks/>
          </p:cNvSpPr>
          <p:nvPr/>
        </p:nvSpPr>
        <p:spPr bwMode="auto">
          <a:xfrm>
            <a:off x="1300163" y="2217738"/>
            <a:ext cx="166687" cy="157162"/>
          </a:xfrm>
          <a:custGeom>
            <a:avLst/>
            <a:gdLst>
              <a:gd name="T0" fmla="*/ 137102 w 231"/>
              <a:gd name="T1" fmla="*/ 0 h 225"/>
              <a:gd name="T2" fmla="*/ 137102 w 231"/>
              <a:gd name="T3" fmla="*/ 17462 h 225"/>
              <a:gd name="T4" fmla="*/ 133494 w 231"/>
              <a:gd name="T5" fmla="*/ 27940 h 225"/>
              <a:gd name="T6" fmla="*/ 133494 w 231"/>
              <a:gd name="T7" fmla="*/ 41910 h 225"/>
              <a:gd name="T8" fmla="*/ 129886 w 231"/>
              <a:gd name="T9" fmla="*/ 52387 h 225"/>
              <a:gd name="T10" fmla="*/ 115454 w 231"/>
              <a:gd name="T11" fmla="*/ 76835 h 225"/>
              <a:gd name="T12" fmla="*/ 97414 w 231"/>
              <a:gd name="T13" fmla="*/ 94297 h 225"/>
              <a:gd name="T14" fmla="*/ 79375 w 231"/>
              <a:gd name="T15" fmla="*/ 111760 h 225"/>
              <a:gd name="T16" fmla="*/ 54119 w 231"/>
              <a:gd name="T17" fmla="*/ 122237 h 225"/>
              <a:gd name="T18" fmla="*/ 39687 w 231"/>
              <a:gd name="T19" fmla="*/ 129222 h 225"/>
              <a:gd name="T20" fmla="*/ 28864 w 231"/>
              <a:gd name="T21" fmla="*/ 132715 h 225"/>
              <a:gd name="T22" fmla="*/ 10824 w 231"/>
              <a:gd name="T23" fmla="*/ 136207 h 225"/>
              <a:gd name="T24" fmla="*/ 0 w 231"/>
              <a:gd name="T25" fmla="*/ 136207 h 225"/>
              <a:gd name="T26" fmla="*/ 0 w 231"/>
              <a:gd name="T27" fmla="*/ 157162 h 225"/>
              <a:gd name="T28" fmla="*/ 14432 w 231"/>
              <a:gd name="T29" fmla="*/ 157162 h 225"/>
              <a:gd name="T30" fmla="*/ 32471 w 231"/>
              <a:gd name="T31" fmla="*/ 157162 h 225"/>
              <a:gd name="T32" fmla="*/ 46903 w 231"/>
              <a:gd name="T33" fmla="*/ 153670 h 225"/>
              <a:gd name="T34" fmla="*/ 61335 w 231"/>
              <a:gd name="T35" fmla="*/ 146685 h 225"/>
              <a:gd name="T36" fmla="*/ 90199 w 231"/>
              <a:gd name="T37" fmla="*/ 132715 h 225"/>
              <a:gd name="T38" fmla="*/ 115454 w 231"/>
              <a:gd name="T39" fmla="*/ 111760 h 225"/>
              <a:gd name="T40" fmla="*/ 133494 w 231"/>
              <a:gd name="T41" fmla="*/ 87312 h 225"/>
              <a:gd name="T42" fmla="*/ 152255 w 231"/>
              <a:gd name="T43" fmla="*/ 62865 h 225"/>
              <a:gd name="T44" fmla="*/ 155863 w 231"/>
              <a:gd name="T45" fmla="*/ 48895 h 225"/>
              <a:gd name="T46" fmla="*/ 159471 w 231"/>
              <a:gd name="T47" fmla="*/ 34925 h 225"/>
              <a:gd name="T48" fmla="*/ 163079 w 231"/>
              <a:gd name="T49" fmla="*/ 17462 h 225"/>
              <a:gd name="T50" fmla="*/ 166687 w 231"/>
              <a:gd name="T51" fmla="*/ 0 h 225"/>
              <a:gd name="T52" fmla="*/ 137102 w 231"/>
              <a:gd name="T53" fmla="*/ 0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1"/>
              <a:gd name="T82" fmla="*/ 0 h 225"/>
              <a:gd name="T83" fmla="*/ 231 w 231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1" h="225">
                <a:moveTo>
                  <a:pt x="190" y="0"/>
                </a:moveTo>
                <a:lnTo>
                  <a:pt x="190" y="25"/>
                </a:lnTo>
                <a:lnTo>
                  <a:pt x="185" y="40"/>
                </a:lnTo>
                <a:lnTo>
                  <a:pt x="185" y="60"/>
                </a:lnTo>
                <a:lnTo>
                  <a:pt x="180" y="75"/>
                </a:lnTo>
                <a:lnTo>
                  <a:pt x="160" y="110"/>
                </a:lnTo>
                <a:lnTo>
                  <a:pt x="135" y="135"/>
                </a:lnTo>
                <a:lnTo>
                  <a:pt x="110" y="160"/>
                </a:lnTo>
                <a:lnTo>
                  <a:pt x="75" y="175"/>
                </a:lnTo>
                <a:lnTo>
                  <a:pt x="55" y="185"/>
                </a:lnTo>
                <a:lnTo>
                  <a:pt x="40" y="190"/>
                </a:lnTo>
                <a:lnTo>
                  <a:pt x="15" y="195"/>
                </a:lnTo>
                <a:lnTo>
                  <a:pt x="0" y="195"/>
                </a:lnTo>
                <a:lnTo>
                  <a:pt x="0" y="225"/>
                </a:lnTo>
                <a:lnTo>
                  <a:pt x="20" y="225"/>
                </a:lnTo>
                <a:lnTo>
                  <a:pt x="45" y="225"/>
                </a:lnTo>
                <a:lnTo>
                  <a:pt x="65" y="220"/>
                </a:lnTo>
                <a:lnTo>
                  <a:pt x="85" y="210"/>
                </a:lnTo>
                <a:lnTo>
                  <a:pt x="125" y="190"/>
                </a:lnTo>
                <a:lnTo>
                  <a:pt x="160" y="160"/>
                </a:lnTo>
                <a:lnTo>
                  <a:pt x="185" y="125"/>
                </a:lnTo>
                <a:lnTo>
                  <a:pt x="211" y="90"/>
                </a:lnTo>
                <a:lnTo>
                  <a:pt x="216" y="70"/>
                </a:lnTo>
                <a:lnTo>
                  <a:pt x="221" y="50"/>
                </a:lnTo>
                <a:lnTo>
                  <a:pt x="226" y="25"/>
                </a:lnTo>
                <a:lnTo>
                  <a:pt x="231" y="0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1" name="Freeform 234"/>
          <p:cNvSpPr>
            <a:spLocks/>
          </p:cNvSpPr>
          <p:nvPr/>
        </p:nvSpPr>
        <p:spPr bwMode="auto">
          <a:xfrm>
            <a:off x="1497013" y="1936750"/>
            <a:ext cx="303212" cy="298450"/>
          </a:xfrm>
          <a:custGeom>
            <a:avLst/>
            <a:gdLst>
              <a:gd name="T0" fmla="*/ 303212 w 420"/>
              <a:gd name="T1" fmla="*/ 133425 h 425"/>
              <a:gd name="T2" fmla="*/ 295993 w 420"/>
              <a:gd name="T3" fmla="*/ 105335 h 425"/>
              <a:gd name="T4" fmla="*/ 285164 w 420"/>
              <a:gd name="T5" fmla="*/ 77246 h 425"/>
              <a:gd name="T6" fmla="*/ 270725 w 420"/>
              <a:gd name="T7" fmla="*/ 52668 h 425"/>
              <a:gd name="T8" fmla="*/ 249067 w 420"/>
              <a:gd name="T9" fmla="*/ 35112 h 425"/>
              <a:gd name="T10" fmla="*/ 223799 w 420"/>
              <a:gd name="T11" fmla="*/ 17556 h 425"/>
              <a:gd name="T12" fmla="*/ 198532 w 420"/>
              <a:gd name="T13" fmla="*/ 7022 h 425"/>
              <a:gd name="T14" fmla="*/ 169654 w 420"/>
              <a:gd name="T15" fmla="*/ 0 h 425"/>
              <a:gd name="T16" fmla="*/ 133558 w 420"/>
              <a:gd name="T17" fmla="*/ 0 h 425"/>
              <a:gd name="T18" fmla="*/ 104680 w 420"/>
              <a:gd name="T19" fmla="*/ 7022 h 425"/>
              <a:gd name="T20" fmla="*/ 79413 w 420"/>
              <a:gd name="T21" fmla="*/ 17556 h 425"/>
              <a:gd name="T22" fmla="*/ 54145 w 420"/>
              <a:gd name="T23" fmla="*/ 35112 h 425"/>
              <a:gd name="T24" fmla="*/ 32487 w 420"/>
              <a:gd name="T25" fmla="*/ 52668 h 425"/>
              <a:gd name="T26" fmla="*/ 18048 w 420"/>
              <a:gd name="T27" fmla="*/ 77246 h 425"/>
              <a:gd name="T28" fmla="*/ 7219 w 420"/>
              <a:gd name="T29" fmla="*/ 105335 h 425"/>
              <a:gd name="T30" fmla="*/ 0 w 420"/>
              <a:gd name="T31" fmla="*/ 133425 h 425"/>
              <a:gd name="T32" fmla="*/ 0 w 420"/>
              <a:gd name="T33" fmla="*/ 165025 h 425"/>
              <a:gd name="T34" fmla="*/ 7219 w 420"/>
              <a:gd name="T35" fmla="*/ 193115 h 425"/>
              <a:gd name="T36" fmla="*/ 18048 w 420"/>
              <a:gd name="T37" fmla="*/ 221204 h 425"/>
              <a:gd name="T38" fmla="*/ 32487 w 420"/>
              <a:gd name="T39" fmla="*/ 245782 h 425"/>
              <a:gd name="T40" fmla="*/ 54145 w 420"/>
              <a:gd name="T41" fmla="*/ 263338 h 425"/>
              <a:gd name="T42" fmla="*/ 79413 w 420"/>
              <a:gd name="T43" fmla="*/ 280894 h 425"/>
              <a:gd name="T44" fmla="*/ 104680 w 420"/>
              <a:gd name="T45" fmla="*/ 291428 h 425"/>
              <a:gd name="T46" fmla="*/ 133558 w 420"/>
              <a:gd name="T47" fmla="*/ 298450 h 425"/>
              <a:gd name="T48" fmla="*/ 169654 w 420"/>
              <a:gd name="T49" fmla="*/ 298450 h 425"/>
              <a:gd name="T50" fmla="*/ 198532 w 420"/>
              <a:gd name="T51" fmla="*/ 291428 h 425"/>
              <a:gd name="T52" fmla="*/ 223799 w 420"/>
              <a:gd name="T53" fmla="*/ 280894 h 425"/>
              <a:gd name="T54" fmla="*/ 249067 w 420"/>
              <a:gd name="T55" fmla="*/ 263338 h 425"/>
              <a:gd name="T56" fmla="*/ 270725 w 420"/>
              <a:gd name="T57" fmla="*/ 245782 h 425"/>
              <a:gd name="T58" fmla="*/ 285164 w 420"/>
              <a:gd name="T59" fmla="*/ 221204 h 425"/>
              <a:gd name="T60" fmla="*/ 295993 w 420"/>
              <a:gd name="T61" fmla="*/ 193115 h 425"/>
              <a:gd name="T62" fmla="*/ 303212 w 420"/>
              <a:gd name="T63" fmla="*/ 165025 h 4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0"/>
              <a:gd name="T97" fmla="*/ 0 h 425"/>
              <a:gd name="T98" fmla="*/ 420 w 420"/>
              <a:gd name="T99" fmla="*/ 425 h 42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0" h="425">
                <a:moveTo>
                  <a:pt x="420" y="210"/>
                </a:moveTo>
                <a:lnTo>
                  <a:pt x="420" y="190"/>
                </a:lnTo>
                <a:lnTo>
                  <a:pt x="415" y="170"/>
                </a:lnTo>
                <a:lnTo>
                  <a:pt x="410" y="150"/>
                </a:lnTo>
                <a:lnTo>
                  <a:pt x="405" y="130"/>
                </a:lnTo>
                <a:lnTo>
                  <a:pt x="395" y="110"/>
                </a:lnTo>
                <a:lnTo>
                  <a:pt x="385" y="95"/>
                </a:lnTo>
                <a:lnTo>
                  <a:pt x="375" y="75"/>
                </a:lnTo>
                <a:lnTo>
                  <a:pt x="360" y="65"/>
                </a:lnTo>
                <a:lnTo>
                  <a:pt x="345" y="50"/>
                </a:lnTo>
                <a:lnTo>
                  <a:pt x="330" y="35"/>
                </a:lnTo>
                <a:lnTo>
                  <a:pt x="310" y="25"/>
                </a:lnTo>
                <a:lnTo>
                  <a:pt x="290" y="20"/>
                </a:lnTo>
                <a:lnTo>
                  <a:pt x="275" y="10"/>
                </a:lnTo>
                <a:lnTo>
                  <a:pt x="255" y="5"/>
                </a:lnTo>
                <a:lnTo>
                  <a:pt x="235" y="0"/>
                </a:lnTo>
                <a:lnTo>
                  <a:pt x="210" y="0"/>
                </a:lnTo>
                <a:lnTo>
                  <a:pt x="185" y="0"/>
                </a:lnTo>
                <a:lnTo>
                  <a:pt x="165" y="5"/>
                </a:lnTo>
                <a:lnTo>
                  <a:pt x="145" y="10"/>
                </a:lnTo>
                <a:lnTo>
                  <a:pt x="130" y="20"/>
                </a:lnTo>
                <a:lnTo>
                  <a:pt x="110" y="25"/>
                </a:lnTo>
                <a:lnTo>
                  <a:pt x="90" y="35"/>
                </a:lnTo>
                <a:lnTo>
                  <a:pt x="75" y="50"/>
                </a:lnTo>
                <a:lnTo>
                  <a:pt x="65" y="65"/>
                </a:lnTo>
                <a:lnTo>
                  <a:pt x="45" y="75"/>
                </a:lnTo>
                <a:lnTo>
                  <a:pt x="35" y="95"/>
                </a:lnTo>
                <a:lnTo>
                  <a:pt x="25" y="110"/>
                </a:lnTo>
                <a:lnTo>
                  <a:pt x="15" y="130"/>
                </a:lnTo>
                <a:lnTo>
                  <a:pt x="10" y="150"/>
                </a:lnTo>
                <a:lnTo>
                  <a:pt x="5" y="170"/>
                </a:lnTo>
                <a:lnTo>
                  <a:pt x="0" y="190"/>
                </a:lnTo>
                <a:lnTo>
                  <a:pt x="0" y="210"/>
                </a:lnTo>
                <a:lnTo>
                  <a:pt x="0" y="235"/>
                </a:lnTo>
                <a:lnTo>
                  <a:pt x="5" y="255"/>
                </a:lnTo>
                <a:lnTo>
                  <a:pt x="10" y="275"/>
                </a:lnTo>
                <a:lnTo>
                  <a:pt x="15" y="295"/>
                </a:lnTo>
                <a:lnTo>
                  <a:pt x="25" y="315"/>
                </a:lnTo>
                <a:lnTo>
                  <a:pt x="35" y="330"/>
                </a:lnTo>
                <a:lnTo>
                  <a:pt x="45" y="350"/>
                </a:lnTo>
                <a:lnTo>
                  <a:pt x="65" y="360"/>
                </a:lnTo>
                <a:lnTo>
                  <a:pt x="75" y="375"/>
                </a:lnTo>
                <a:lnTo>
                  <a:pt x="90" y="385"/>
                </a:lnTo>
                <a:lnTo>
                  <a:pt x="110" y="400"/>
                </a:lnTo>
                <a:lnTo>
                  <a:pt x="130" y="405"/>
                </a:lnTo>
                <a:lnTo>
                  <a:pt x="145" y="415"/>
                </a:lnTo>
                <a:lnTo>
                  <a:pt x="165" y="420"/>
                </a:lnTo>
                <a:lnTo>
                  <a:pt x="185" y="425"/>
                </a:lnTo>
                <a:lnTo>
                  <a:pt x="210" y="425"/>
                </a:lnTo>
                <a:lnTo>
                  <a:pt x="235" y="425"/>
                </a:lnTo>
                <a:lnTo>
                  <a:pt x="255" y="420"/>
                </a:lnTo>
                <a:lnTo>
                  <a:pt x="275" y="415"/>
                </a:lnTo>
                <a:lnTo>
                  <a:pt x="290" y="405"/>
                </a:lnTo>
                <a:lnTo>
                  <a:pt x="310" y="400"/>
                </a:lnTo>
                <a:lnTo>
                  <a:pt x="330" y="385"/>
                </a:lnTo>
                <a:lnTo>
                  <a:pt x="345" y="375"/>
                </a:lnTo>
                <a:lnTo>
                  <a:pt x="360" y="360"/>
                </a:lnTo>
                <a:lnTo>
                  <a:pt x="375" y="350"/>
                </a:lnTo>
                <a:lnTo>
                  <a:pt x="385" y="330"/>
                </a:lnTo>
                <a:lnTo>
                  <a:pt x="395" y="315"/>
                </a:lnTo>
                <a:lnTo>
                  <a:pt x="405" y="295"/>
                </a:lnTo>
                <a:lnTo>
                  <a:pt x="410" y="275"/>
                </a:lnTo>
                <a:lnTo>
                  <a:pt x="415" y="255"/>
                </a:lnTo>
                <a:lnTo>
                  <a:pt x="420" y="235"/>
                </a:lnTo>
                <a:lnTo>
                  <a:pt x="420" y="21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2" name="Freeform 235"/>
          <p:cNvSpPr>
            <a:spLocks/>
          </p:cNvSpPr>
          <p:nvPr/>
        </p:nvSpPr>
        <p:spPr bwMode="auto">
          <a:xfrm>
            <a:off x="1647825" y="1925638"/>
            <a:ext cx="163513" cy="158750"/>
          </a:xfrm>
          <a:custGeom>
            <a:avLst/>
            <a:gdLst>
              <a:gd name="T0" fmla="*/ 0 w 225"/>
              <a:gd name="T1" fmla="*/ 24694 h 225"/>
              <a:gd name="T2" fmla="*/ 14534 w 225"/>
              <a:gd name="T3" fmla="*/ 24694 h 225"/>
              <a:gd name="T4" fmla="*/ 29069 w 225"/>
              <a:gd name="T5" fmla="*/ 28222 h 225"/>
              <a:gd name="T6" fmla="*/ 39970 w 225"/>
              <a:gd name="T7" fmla="*/ 28222 h 225"/>
              <a:gd name="T8" fmla="*/ 54504 w 225"/>
              <a:gd name="T9" fmla="*/ 35278 h 225"/>
              <a:gd name="T10" fmla="*/ 76306 w 225"/>
              <a:gd name="T11" fmla="*/ 45861 h 225"/>
              <a:gd name="T12" fmla="*/ 98108 w 225"/>
              <a:gd name="T13" fmla="*/ 63500 h 225"/>
              <a:gd name="T14" fmla="*/ 116276 w 225"/>
              <a:gd name="T15" fmla="*/ 84667 h 225"/>
              <a:gd name="T16" fmla="*/ 127177 w 225"/>
              <a:gd name="T17" fmla="*/ 109361 h 225"/>
              <a:gd name="T18" fmla="*/ 134444 w 225"/>
              <a:gd name="T19" fmla="*/ 119944 h 225"/>
              <a:gd name="T20" fmla="*/ 138078 w 225"/>
              <a:gd name="T21" fmla="*/ 134056 h 225"/>
              <a:gd name="T22" fmla="*/ 141711 w 225"/>
              <a:gd name="T23" fmla="*/ 148167 h 225"/>
              <a:gd name="T24" fmla="*/ 141711 w 225"/>
              <a:gd name="T25" fmla="*/ 158750 h 225"/>
              <a:gd name="T26" fmla="*/ 163513 w 225"/>
              <a:gd name="T27" fmla="*/ 158750 h 225"/>
              <a:gd name="T28" fmla="*/ 163513 w 225"/>
              <a:gd name="T29" fmla="*/ 144639 h 225"/>
              <a:gd name="T30" fmla="*/ 163513 w 225"/>
              <a:gd name="T31" fmla="*/ 127000 h 225"/>
              <a:gd name="T32" fmla="*/ 159879 w 225"/>
              <a:gd name="T33" fmla="*/ 112889 h 225"/>
              <a:gd name="T34" fmla="*/ 152612 w 225"/>
              <a:gd name="T35" fmla="*/ 98778 h 225"/>
              <a:gd name="T36" fmla="*/ 138078 w 225"/>
              <a:gd name="T37" fmla="*/ 70556 h 225"/>
              <a:gd name="T38" fmla="*/ 116276 w 225"/>
              <a:gd name="T39" fmla="*/ 45861 h 225"/>
              <a:gd name="T40" fmla="*/ 90841 w 225"/>
              <a:gd name="T41" fmla="*/ 28222 h 225"/>
              <a:gd name="T42" fmla="*/ 65405 w 225"/>
              <a:gd name="T43" fmla="*/ 10583 h 225"/>
              <a:gd name="T44" fmla="*/ 50871 w 225"/>
              <a:gd name="T45" fmla="*/ 7056 h 225"/>
              <a:gd name="T46" fmla="*/ 36336 w 225"/>
              <a:gd name="T47" fmla="*/ 3528 h 225"/>
              <a:gd name="T48" fmla="*/ 18168 w 225"/>
              <a:gd name="T49" fmla="*/ 0 h 225"/>
              <a:gd name="T50" fmla="*/ 0 w 225"/>
              <a:gd name="T51" fmla="*/ 0 h 225"/>
              <a:gd name="T52" fmla="*/ 0 w 225"/>
              <a:gd name="T53" fmla="*/ 24694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5"/>
              <a:gd name="T82" fmla="*/ 0 h 225"/>
              <a:gd name="T83" fmla="*/ 225 w 225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5" h="225">
                <a:moveTo>
                  <a:pt x="0" y="35"/>
                </a:moveTo>
                <a:lnTo>
                  <a:pt x="20" y="35"/>
                </a:lnTo>
                <a:lnTo>
                  <a:pt x="40" y="40"/>
                </a:lnTo>
                <a:lnTo>
                  <a:pt x="55" y="40"/>
                </a:lnTo>
                <a:lnTo>
                  <a:pt x="75" y="50"/>
                </a:lnTo>
                <a:lnTo>
                  <a:pt x="105" y="65"/>
                </a:lnTo>
                <a:lnTo>
                  <a:pt x="135" y="90"/>
                </a:lnTo>
                <a:lnTo>
                  <a:pt x="160" y="120"/>
                </a:lnTo>
                <a:lnTo>
                  <a:pt x="175" y="155"/>
                </a:lnTo>
                <a:lnTo>
                  <a:pt x="185" y="170"/>
                </a:lnTo>
                <a:lnTo>
                  <a:pt x="190" y="190"/>
                </a:lnTo>
                <a:lnTo>
                  <a:pt x="195" y="210"/>
                </a:lnTo>
                <a:lnTo>
                  <a:pt x="195" y="225"/>
                </a:lnTo>
                <a:lnTo>
                  <a:pt x="225" y="225"/>
                </a:lnTo>
                <a:lnTo>
                  <a:pt x="225" y="205"/>
                </a:lnTo>
                <a:lnTo>
                  <a:pt x="225" y="180"/>
                </a:lnTo>
                <a:lnTo>
                  <a:pt x="220" y="160"/>
                </a:lnTo>
                <a:lnTo>
                  <a:pt x="210" y="140"/>
                </a:lnTo>
                <a:lnTo>
                  <a:pt x="190" y="100"/>
                </a:lnTo>
                <a:lnTo>
                  <a:pt x="160" y="65"/>
                </a:lnTo>
                <a:lnTo>
                  <a:pt x="125" y="40"/>
                </a:lnTo>
                <a:lnTo>
                  <a:pt x="90" y="15"/>
                </a:lnTo>
                <a:lnTo>
                  <a:pt x="70" y="10"/>
                </a:lnTo>
                <a:lnTo>
                  <a:pt x="50" y="5"/>
                </a:lnTo>
                <a:lnTo>
                  <a:pt x="25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3" name="Freeform 236"/>
          <p:cNvSpPr>
            <a:spLocks/>
          </p:cNvSpPr>
          <p:nvPr/>
        </p:nvSpPr>
        <p:spPr bwMode="auto">
          <a:xfrm>
            <a:off x="1485900" y="1925638"/>
            <a:ext cx="161925" cy="158750"/>
          </a:xfrm>
          <a:custGeom>
            <a:avLst/>
            <a:gdLst>
              <a:gd name="T0" fmla="*/ 21590 w 225"/>
              <a:gd name="T1" fmla="*/ 158750 h 225"/>
              <a:gd name="T2" fmla="*/ 21590 w 225"/>
              <a:gd name="T3" fmla="*/ 148167 h 225"/>
              <a:gd name="T4" fmla="*/ 25188 w 225"/>
              <a:gd name="T5" fmla="*/ 134056 h 225"/>
              <a:gd name="T6" fmla="*/ 28787 w 225"/>
              <a:gd name="T7" fmla="*/ 119944 h 225"/>
              <a:gd name="T8" fmla="*/ 35983 w 225"/>
              <a:gd name="T9" fmla="*/ 109361 h 225"/>
              <a:gd name="T10" fmla="*/ 46778 w 225"/>
              <a:gd name="T11" fmla="*/ 84667 h 225"/>
              <a:gd name="T12" fmla="*/ 64770 w 225"/>
              <a:gd name="T13" fmla="*/ 63500 h 225"/>
              <a:gd name="T14" fmla="*/ 86360 w 225"/>
              <a:gd name="T15" fmla="*/ 45861 h 225"/>
              <a:gd name="T16" fmla="*/ 111548 w 225"/>
              <a:gd name="T17" fmla="*/ 35278 h 225"/>
              <a:gd name="T18" fmla="*/ 122343 w 225"/>
              <a:gd name="T19" fmla="*/ 28222 h 225"/>
              <a:gd name="T20" fmla="*/ 133138 w 225"/>
              <a:gd name="T21" fmla="*/ 28222 h 225"/>
              <a:gd name="T22" fmla="*/ 147532 w 225"/>
              <a:gd name="T23" fmla="*/ 24694 h 225"/>
              <a:gd name="T24" fmla="*/ 161925 w 225"/>
              <a:gd name="T25" fmla="*/ 24694 h 225"/>
              <a:gd name="T26" fmla="*/ 161925 w 225"/>
              <a:gd name="T27" fmla="*/ 0 h 225"/>
              <a:gd name="T28" fmla="*/ 143933 w 225"/>
              <a:gd name="T29" fmla="*/ 0 h 225"/>
              <a:gd name="T30" fmla="*/ 125942 w 225"/>
              <a:gd name="T31" fmla="*/ 3528 h 225"/>
              <a:gd name="T32" fmla="*/ 111548 w 225"/>
              <a:gd name="T33" fmla="*/ 7056 h 225"/>
              <a:gd name="T34" fmla="*/ 97155 w 225"/>
              <a:gd name="T35" fmla="*/ 10583 h 225"/>
              <a:gd name="T36" fmla="*/ 71967 w 225"/>
              <a:gd name="T37" fmla="*/ 28222 h 225"/>
              <a:gd name="T38" fmla="*/ 46778 w 225"/>
              <a:gd name="T39" fmla="*/ 45861 h 225"/>
              <a:gd name="T40" fmla="*/ 25188 w 225"/>
              <a:gd name="T41" fmla="*/ 70556 h 225"/>
              <a:gd name="T42" fmla="*/ 10795 w 225"/>
              <a:gd name="T43" fmla="*/ 98778 h 225"/>
              <a:gd name="T44" fmla="*/ 3598 w 225"/>
              <a:gd name="T45" fmla="*/ 112889 h 225"/>
              <a:gd name="T46" fmla="*/ 3598 w 225"/>
              <a:gd name="T47" fmla="*/ 127000 h 225"/>
              <a:gd name="T48" fmla="*/ 0 w 225"/>
              <a:gd name="T49" fmla="*/ 144639 h 225"/>
              <a:gd name="T50" fmla="*/ 0 w 225"/>
              <a:gd name="T51" fmla="*/ 158750 h 225"/>
              <a:gd name="T52" fmla="*/ 21590 w 225"/>
              <a:gd name="T53" fmla="*/ 158750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5"/>
              <a:gd name="T82" fmla="*/ 0 h 225"/>
              <a:gd name="T83" fmla="*/ 225 w 225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5" h="225">
                <a:moveTo>
                  <a:pt x="30" y="225"/>
                </a:moveTo>
                <a:lnTo>
                  <a:pt x="30" y="210"/>
                </a:lnTo>
                <a:lnTo>
                  <a:pt x="35" y="190"/>
                </a:lnTo>
                <a:lnTo>
                  <a:pt x="40" y="170"/>
                </a:lnTo>
                <a:lnTo>
                  <a:pt x="50" y="155"/>
                </a:lnTo>
                <a:lnTo>
                  <a:pt x="65" y="120"/>
                </a:lnTo>
                <a:lnTo>
                  <a:pt x="90" y="90"/>
                </a:lnTo>
                <a:lnTo>
                  <a:pt x="120" y="65"/>
                </a:lnTo>
                <a:lnTo>
                  <a:pt x="155" y="50"/>
                </a:lnTo>
                <a:lnTo>
                  <a:pt x="170" y="40"/>
                </a:lnTo>
                <a:lnTo>
                  <a:pt x="185" y="40"/>
                </a:lnTo>
                <a:lnTo>
                  <a:pt x="205" y="35"/>
                </a:lnTo>
                <a:lnTo>
                  <a:pt x="225" y="35"/>
                </a:lnTo>
                <a:lnTo>
                  <a:pt x="225" y="0"/>
                </a:lnTo>
                <a:lnTo>
                  <a:pt x="200" y="0"/>
                </a:lnTo>
                <a:lnTo>
                  <a:pt x="175" y="5"/>
                </a:lnTo>
                <a:lnTo>
                  <a:pt x="155" y="10"/>
                </a:lnTo>
                <a:lnTo>
                  <a:pt x="135" y="15"/>
                </a:lnTo>
                <a:lnTo>
                  <a:pt x="100" y="40"/>
                </a:lnTo>
                <a:lnTo>
                  <a:pt x="65" y="65"/>
                </a:lnTo>
                <a:lnTo>
                  <a:pt x="35" y="100"/>
                </a:lnTo>
                <a:lnTo>
                  <a:pt x="15" y="140"/>
                </a:lnTo>
                <a:lnTo>
                  <a:pt x="5" y="160"/>
                </a:lnTo>
                <a:lnTo>
                  <a:pt x="5" y="180"/>
                </a:lnTo>
                <a:lnTo>
                  <a:pt x="0" y="205"/>
                </a:lnTo>
                <a:lnTo>
                  <a:pt x="0" y="225"/>
                </a:lnTo>
                <a:lnTo>
                  <a:pt x="30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4" name="Freeform 237"/>
          <p:cNvSpPr>
            <a:spLocks/>
          </p:cNvSpPr>
          <p:nvPr/>
        </p:nvSpPr>
        <p:spPr bwMode="auto">
          <a:xfrm>
            <a:off x="1485900" y="2084388"/>
            <a:ext cx="161925" cy="161925"/>
          </a:xfrm>
          <a:custGeom>
            <a:avLst/>
            <a:gdLst>
              <a:gd name="T0" fmla="*/ 161925 w 225"/>
              <a:gd name="T1" fmla="*/ 137284 h 230"/>
              <a:gd name="T2" fmla="*/ 147532 w 225"/>
              <a:gd name="T3" fmla="*/ 137284 h 230"/>
              <a:gd name="T4" fmla="*/ 133138 w 225"/>
              <a:gd name="T5" fmla="*/ 133764 h 230"/>
              <a:gd name="T6" fmla="*/ 122343 w 225"/>
              <a:gd name="T7" fmla="*/ 133764 h 230"/>
              <a:gd name="T8" fmla="*/ 111548 w 225"/>
              <a:gd name="T9" fmla="*/ 126724 h 230"/>
              <a:gd name="T10" fmla="*/ 86360 w 225"/>
              <a:gd name="T11" fmla="*/ 116164 h 230"/>
              <a:gd name="T12" fmla="*/ 64770 w 225"/>
              <a:gd name="T13" fmla="*/ 98563 h 230"/>
              <a:gd name="T14" fmla="*/ 46778 w 225"/>
              <a:gd name="T15" fmla="*/ 77442 h 230"/>
              <a:gd name="T16" fmla="*/ 35983 w 225"/>
              <a:gd name="T17" fmla="*/ 52802 h 230"/>
              <a:gd name="T18" fmla="*/ 28787 w 225"/>
              <a:gd name="T19" fmla="*/ 42241 h 230"/>
              <a:gd name="T20" fmla="*/ 25188 w 225"/>
              <a:gd name="T21" fmla="*/ 28161 h 230"/>
              <a:gd name="T22" fmla="*/ 21590 w 225"/>
              <a:gd name="T23" fmla="*/ 14080 h 230"/>
              <a:gd name="T24" fmla="*/ 21590 w 225"/>
              <a:gd name="T25" fmla="*/ 0 h 230"/>
              <a:gd name="T26" fmla="*/ 0 w 225"/>
              <a:gd name="T27" fmla="*/ 0 h 230"/>
              <a:gd name="T28" fmla="*/ 0 w 225"/>
              <a:gd name="T29" fmla="*/ 17601 h 230"/>
              <a:gd name="T30" fmla="*/ 3598 w 225"/>
              <a:gd name="T31" fmla="*/ 31681 h 230"/>
              <a:gd name="T32" fmla="*/ 3598 w 225"/>
              <a:gd name="T33" fmla="*/ 49282 h 230"/>
              <a:gd name="T34" fmla="*/ 10795 w 225"/>
              <a:gd name="T35" fmla="*/ 63362 h 230"/>
              <a:gd name="T36" fmla="*/ 25188 w 225"/>
              <a:gd name="T37" fmla="*/ 91523 h 230"/>
              <a:gd name="T38" fmla="*/ 46778 w 225"/>
              <a:gd name="T39" fmla="*/ 116164 h 230"/>
              <a:gd name="T40" fmla="*/ 71967 w 225"/>
              <a:gd name="T41" fmla="*/ 133764 h 230"/>
              <a:gd name="T42" fmla="*/ 97155 w 225"/>
              <a:gd name="T43" fmla="*/ 151365 h 230"/>
              <a:gd name="T44" fmla="*/ 111548 w 225"/>
              <a:gd name="T45" fmla="*/ 154885 h 230"/>
              <a:gd name="T46" fmla="*/ 125942 w 225"/>
              <a:gd name="T47" fmla="*/ 158405 h 230"/>
              <a:gd name="T48" fmla="*/ 143933 w 225"/>
              <a:gd name="T49" fmla="*/ 161925 h 230"/>
              <a:gd name="T50" fmla="*/ 161925 w 225"/>
              <a:gd name="T51" fmla="*/ 161925 h 230"/>
              <a:gd name="T52" fmla="*/ 161925 w 225"/>
              <a:gd name="T53" fmla="*/ 137284 h 2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5"/>
              <a:gd name="T82" fmla="*/ 0 h 230"/>
              <a:gd name="T83" fmla="*/ 225 w 225"/>
              <a:gd name="T84" fmla="*/ 230 h 23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5" h="230">
                <a:moveTo>
                  <a:pt x="225" y="195"/>
                </a:moveTo>
                <a:lnTo>
                  <a:pt x="205" y="195"/>
                </a:lnTo>
                <a:lnTo>
                  <a:pt x="185" y="190"/>
                </a:lnTo>
                <a:lnTo>
                  <a:pt x="170" y="190"/>
                </a:lnTo>
                <a:lnTo>
                  <a:pt x="155" y="180"/>
                </a:lnTo>
                <a:lnTo>
                  <a:pt x="120" y="165"/>
                </a:lnTo>
                <a:lnTo>
                  <a:pt x="90" y="140"/>
                </a:lnTo>
                <a:lnTo>
                  <a:pt x="65" y="110"/>
                </a:lnTo>
                <a:lnTo>
                  <a:pt x="50" y="75"/>
                </a:lnTo>
                <a:lnTo>
                  <a:pt x="40" y="60"/>
                </a:lnTo>
                <a:lnTo>
                  <a:pt x="35" y="40"/>
                </a:lnTo>
                <a:lnTo>
                  <a:pt x="30" y="20"/>
                </a:lnTo>
                <a:lnTo>
                  <a:pt x="30" y="0"/>
                </a:lnTo>
                <a:lnTo>
                  <a:pt x="0" y="0"/>
                </a:lnTo>
                <a:lnTo>
                  <a:pt x="0" y="25"/>
                </a:lnTo>
                <a:lnTo>
                  <a:pt x="5" y="45"/>
                </a:lnTo>
                <a:lnTo>
                  <a:pt x="5" y="70"/>
                </a:lnTo>
                <a:lnTo>
                  <a:pt x="15" y="90"/>
                </a:lnTo>
                <a:lnTo>
                  <a:pt x="35" y="130"/>
                </a:lnTo>
                <a:lnTo>
                  <a:pt x="65" y="165"/>
                </a:lnTo>
                <a:lnTo>
                  <a:pt x="100" y="190"/>
                </a:lnTo>
                <a:lnTo>
                  <a:pt x="135" y="215"/>
                </a:lnTo>
                <a:lnTo>
                  <a:pt x="155" y="220"/>
                </a:lnTo>
                <a:lnTo>
                  <a:pt x="175" y="225"/>
                </a:lnTo>
                <a:lnTo>
                  <a:pt x="200" y="230"/>
                </a:lnTo>
                <a:lnTo>
                  <a:pt x="225" y="230"/>
                </a:lnTo>
                <a:lnTo>
                  <a:pt x="225" y="1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5" name="Freeform 238"/>
          <p:cNvSpPr>
            <a:spLocks/>
          </p:cNvSpPr>
          <p:nvPr/>
        </p:nvSpPr>
        <p:spPr bwMode="auto">
          <a:xfrm>
            <a:off x="1647825" y="2084388"/>
            <a:ext cx="163513" cy="161925"/>
          </a:xfrm>
          <a:custGeom>
            <a:avLst/>
            <a:gdLst>
              <a:gd name="T0" fmla="*/ 141711 w 225"/>
              <a:gd name="T1" fmla="*/ 0 h 230"/>
              <a:gd name="T2" fmla="*/ 141711 w 225"/>
              <a:gd name="T3" fmla="*/ 14080 h 230"/>
              <a:gd name="T4" fmla="*/ 138078 w 225"/>
              <a:gd name="T5" fmla="*/ 28161 h 230"/>
              <a:gd name="T6" fmla="*/ 134444 w 225"/>
              <a:gd name="T7" fmla="*/ 42241 h 230"/>
              <a:gd name="T8" fmla="*/ 127177 w 225"/>
              <a:gd name="T9" fmla="*/ 52802 h 230"/>
              <a:gd name="T10" fmla="*/ 116276 w 225"/>
              <a:gd name="T11" fmla="*/ 77442 h 230"/>
              <a:gd name="T12" fmla="*/ 98108 w 225"/>
              <a:gd name="T13" fmla="*/ 98563 h 230"/>
              <a:gd name="T14" fmla="*/ 76306 w 225"/>
              <a:gd name="T15" fmla="*/ 116164 h 230"/>
              <a:gd name="T16" fmla="*/ 54504 w 225"/>
              <a:gd name="T17" fmla="*/ 126724 h 230"/>
              <a:gd name="T18" fmla="*/ 39970 w 225"/>
              <a:gd name="T19" fmla="*/ 133764 h 230"/>
              <a:gd name="T20" fmla="*/ 29069 w 225"/>
              <a:gd name="T21" fmla="*/ 133764 h 230"/>
              <a:gd name="T22" fmla="*/ 14534 w 225"/>
              <a:gd name="T23" fmla="*/ 137284 h 230"/>
              <a:gd name="T24" fmla="*/ 0 w 225"/>
              <a:gd name="T25" fmla="*/ 137284 h 230"/>
              <a:gd name="T26" fmla="*/ 0 w 225"/>
              <a:gd name="T27" fmla="*/ 161925 h 230"/>
              <a:gd name="T28" fmla="*/ 18168 w 225"/>
              <a:gd name="T29" fmla="*/ 161925 h 230"/>
              <a:gd name="T30" fmla="*/ 36336 w 225"/>
              <a:gd name="T31" fmla="*/ 158405 h 230"/>
              <a:gd name="T32" fmla="*/ 50871 w 225"/>
              <a:gd name="T33" fmla="*/ 154885 h 230"/>
              <a:gd name="T34" fmla="*/ 65405 w 225"/>
              <a:gd name="T35" fmla="*/ 151365 h 230"/>
              <a:gd name="T36" fmla="*/ 90841 w 225"/>
              <a:gd name="T37" fmla="*/ 133764 h 230"/>
              <a:gd name="T38" fmla="*/ 116276 w 225"/>
              <a:gd name="T39" fmla="*/ 116164 h 230"/>
              <a:gd name="T40" fmla="*/ 138078 w 225"/>
              <a:gd name="T41" fmla="*/ 91523 h 230"/>
              <a:gd name="T42" fmla="*/ 152612 w 225"/>
              <a:gd name="T43" fmla="*/ 63362 h 230"/>
              <a:gd name="T44" fmla="*/ 159879 w 225"/>
              <a:gd name="T45" fmla="*/ 49282 h 230"/>
              <a:gd name="T46" fmla="*/ 163513 w 225"/>
              <a:gd name="T47" fmla="*/ 31681 h 230"/>
              <a:gd name="T48" fmla="*/ 163513 w 225"/>
              <a:gd name="T49" fmla="*/ 17601 h 230"/>
              <a:gd name="T50" fmla="*/ 163513 w 225"/>
              <a:gd name="T51" fmla="*/ 0 h 230"/>
              <a:gd name="T52" fmla="*/ 141711 w 225"/>
              <a:gd name="T53" fmla="*/ 0 h 2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5"/>
              <a:gd name="T82" fmla="*/ 0 h 230"/>
              <a:gd name="T83" fmla="*/ 225 w 225"/>
              <a:gd name="T84" fmla="*/ 230 h 23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5" h="230">
                <a:moveTo>
                  <a:pt x="195" y="0"/>
                </a:moveTo>
                <a:lnTo>
                  <a:pt x="195" y="20"/>
                </a:lnTo>
                <a:lnTo>
                  <a:pt x="190" y="40"/>
                </a:lnTo>
                <a:lnTo>
                  <a:pt x="185" y="60"/>
                </a:lnTo>
                <a:lnTo>
                  <a:pt x="175" y="75"/>
                </a:lnTo>
                <a:lnTo>
                  <a:pt x="160" y="110"/>
                </a:lnTo>
                <a:lnTo>
                  <a:pt x="135" y="140"/>
                </a:lnTo>
                <a:lnTo>
                  <a:pt x="105" y="165"/>
                </a:lnTo>
                <a:lnTo>
                  <a:pt x="75" y="180"/>
                </a:lnTo>
                <a:lnTo>
                  <a:pt x="55" y="190"/>
                </a:lnTo>
                <a:lnTo>
                  <a:pt x="40" y="190"/>
                </a:lnTo>
                <a:lnTo>
                  <a:pt x="20" y="195"/>
                </a:lnTo>
                <a:lnTo>
                  <a:pt x="0" y="195"/>
                </a:lnTo>
                <a:lnTo>
                  <a:pt x="0" y="230"/>
                </a:lnTo>
                <a:lnTo>
                  <a:pt x="25" y="230"/>
                </a:lnTo>
                <a:lnTo>
                  <a:pt x="50" y="225"/>
                </a:lnTo>
                <a:lnTo>
                  <a:pt x="70" y="220"/>
                </a:lnTo>
                <a:lnTo>
                  <a:pt x="90" y="215"/>
                </a:lnTo>
                <a:lnTo>
                  <a:pt x="125" y="190"/>
                </a:lnTo>
                <a:lnTo>
                  <a:pt x="160" y="165"/>
                </a:lnTo>
                <a:lnTo>
                  <a:pt x="190" y="130"/>
                </a:lnTo>
                <a:lnTo>
                  <a:pt x="210" y="90"/>
                </a:lnTo>
                <a:lnTo>
                  <a:pt x="220" y="70"/>
                </a:lnTo>
                <a:lnTo>
                  <a:pt x="225" y="45"/>
                </a:lnTo>
                <a:lnTo>
                  <a:pt x="225" y="25"/>
                </a:lnTo>
                <a:lnTo>
                  <a:pt x="225" y="0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6" name="Freeform 239"/>
          <p:cNvSpPr>
            <a:spLocks/>
          </p:cNvSpPr>
          <p:nvPr/>
        </p:nvSpPr>
        <p:spPr bwMode="auto">
          <a:xfrm>
            <a:off x="1844675" y="2093913"/>
            <a:ext cx="303213" cy="300037"/>
          </a:xfrm>
          <a:custGeom>
            <a:avLst/>
            <a:gdLst>
              <a:gd name="T0" fmla="*/ 303213 w 420"/>
              <a:gd name="T1" fmla="*/ 134134 h 425"/>
              <a:gd name="T2" fmla="*/ 295994 w 420"/>
              <a:gd name="T3" fmla="*/ 105895 h 425"/>
              <a:gd name="T4" fmla="*/ 285165 w 420"/>
              <a:gd name="T5" fmla="*/ 77657 h 425"/>
              <a:gd name="T6" fmla="*/ 267116 w 420"/>
              <a:gd name="T7" fmla="*/ 52948 h 425"/>
              <a:gd name="T8" fmla="*/ 249068 w 420"/>
              <a:gd name="T9" fmla="*/ 35298 h 425"/>
              <a:gd name="T10" fmla="*/ 223800 w 420"/>
              <a:gd name="T11" fmla="*/ 17649 h 425"/>
              <a:gd name="T12" fmla="*/ 198532 w 420"/>
              <a:gd name="T13" fmla="*/ 7060 h 425"/>
              <a:gd name="T14" fmla="*/ 166045 w 420"/>
              <a:gd name="T15" fmla="*/ 0 h 425"/>
              <a:gd name="T16" fmla="*/ 133558 w 420"/>
              <a:gd name="T17" fmla="*/ 0 h 425"/>
              <a:gd name="T18" fmla="*/ 104681 w 420"/>
              <a:gd name="T19" fmla="*/ 7060 h 425"/>
              <a:gd name="T20" fmla="*/ 75803 w 420"/>
              <a:gd name="T21" fmla="*/ 17649 h 425"/>
              <a:gd name="T22" fmla="*/ 54145 w 420"/>
              <a:gd name="T23" fmla="*/ 35298 h 425"/>
              <a:gd name="T24" fmla="*/ 32487 w 420"/>
              <a:gd name="T25" fmla="*/ 52948 h 425"/>
              <a:gd name="T26" fmla="*/ 18048 w 420"/>
              <a:gd name="T27" fmla="*/ 77657 h 425"/>
              <a:gd name="T28" fmla="*/ 3610 w 420"/>
              <a:gd name="T29" fmla="*/ 105895 h 425"/>
              <a:gd name="T30" fmla="*/ 0 w 420"/>
              <a:gd name="T31" fmla="*/ 134134 h 425"/>
              <a:gd name="T32" fmla="*/ 0 w 420"/>
              <a:gd name="T33" fmla="*/ 162373 h 425"/>
              <a:gd name="T34" fmla="*/ 3610 w 420"/>
              <a:gd name="T35" fmla="*/ 194142 h 425"/>
              <a:gd name="T36" fmla="*/ 18048 w 420"/>
              <a:gd name="T37" fmla="*/ 218851 h 425"/>
              <a:gd name="T38" fmla="*/ 32487 w 420"/>
              <a:gd name="T39" fmla="*/ 243559 h 425"/>
              <a:gd name="T40" fmla="*/ 54145 w 420"/>
              <a:gd name="T41" fmla="*/ 264739 h 425"/>
              <a:gd name="T42" fmla="*/ 75803 w 420"/>
              <a:gd name="T43" fmla="*/ 282388 h 425"/>
              <a:gd name="T44" fmla="*/ 104681 w 420"/>
              <a:gd name="T45" fmla="*/ 289447 h 425"/>
              <a:gd name="T46" fmla="*/ 133558 w 420"/>
              <a:gd name="T47" fmla="*/ 300037 h 425"/>
              <a:gd name="T48" fmla="*/ 166045 w 420"/>
              <a:gd name="T49" fmla="*/ 300037 h 425"/>
              <a:gd name="T50" fmla="*/ 198532 w 420"/>
              <a:gd name="T51" fmla="*/ 289447 h 425"/>
              <a:gd name="T52" fmla="*/ 223800 w 420"/>
              <a:gd name="T53" fmla="*/ 282388 h 425"/>
              <a:gd name="T54" fmla="*/ 249068 w 420"/>
              <a:gd name="T55" fmla="*/ 264739 h 425"/>
              <a:gd name="T56" fmla="*/ 267116 w 420"/>
              <a:gd name="T57" fmla="*/ 243559 h 425"/>
              <a:gd name="T58" fmla="*/ 285165 w 420"/>
              <a:gd name="T59" fmla="*/ 218851 h 425"/>
              <a:gd name="T60" fmla="*/ 295994 w 420"/>
              <a:gd name="T61" fmla="*/ 194142 h 425"/>
              <a:gd name="T62" fmla="*/ 303213 w 420"/>
              <a:gd name="T63" fmla="*/ 162373 h 4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0"/>
              <a:gd name="T97" fmla="*/ 0 h 425"/>
              <a:gd name="T98" fmla="*/ 420 w 420"/>
              <a:gd name="T99" fmla="*/ 425 h 42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0" h="425">
                <a:moveTo>
                  <a:pt x="420" y="210"/>
                </a:moveTo>
                <a:lnTo>
                  <a:pt x="420" y="190"/>
                </a:lnTo>
                <a:lnTo>
                  <a:pt x="415" y="170"/>
                </a:lnTo>
                <a:lnTo>
                  <a:pt x="410" y="150"/>
                </a:lnTo>
                <a:lnTo>
                  <a:pt x="400" y="130"/>
                </a:lnTo>
                <a:lnTo>
                  <a:pt x="395" y="110"/>
                </a:lnTo>
                <a:lnTo>
                  <a:pt x="380" y="95"/>
                </a:lnTo>
                <a:lnTo>
                  <a:pt x="370" y="75"/>
                </a:lnTo>
                <a:lnTo>
                  <a:pt x="355" y="60"/>
                </a:lnTo>
                <a:lnTo>
                  <a:pt x="345" y="50"/>
                </a:lnTo>
                <a:lnTo>
                  <a:pt x="325" y="35"/>
                </a:lnTo>
                <a:lnTo>
                  <a:pt x="310" y="25"/>
                </a:lnTo>
                <a:lnTo>
                  <a:pt x="290" y="20"/>
                </a:lnTo>
                <a:lnTo>
                  <a:pt x="275" y="10"/>
                </a:lnTo>
                <a:lnTo>
                  <a:pt x="250" y="5"/>
                </a:lnTo>
                <a:lnTo>
                  <a:pt x="230" y="0"/>
                </a:lnTo>
                <a:lnTo>
                  <a:pt x="210" y="0"/>
                </a:lnTo>
                <a:lnTo>
                  <a:pt x="185" y="0"/>
                </a:lnTo>
                <a:lnTo>
                  <a:pt x="170" y="5"/>
                </a:lnTo>
                <a:lnTo>
                  <a:pt x="145" y="10"/>
                </a:lnTo>
                <a:lnTo>
                  <a:pt x="125" y="20"/>
                </a:lnTo>
                <a:lnTo>
                  <a:pt x="105" y="25"/>
                </a:lnTo>
                <a:lnTo>
                  <a:pt x="90" y="35"/>
                </a:lnTo>
                <a:lnTo>
                  <a:pt x="75" y="50"/>
                </a:lnTo>
                <a:lnTo>
                  <a:pt x="60" y="60"/>
                </a:lnTo>
                <a:lnTo>
                  <a:pt x="45" y="75"/>
                </a:lnTo>
                <a:lnTo>
                  <a:pt x="35" y="95"/>
                </a:lnTo>
                <a:lnTo>
                  <a:pt x="25" y="110"/>
                </a:lnTo>
                <a:lnTo>
                  <a:pt x="15" y="130"/>
                </a:lnTo>
                <a:lnTo>
                  <a:pt x="5" y="150"/>
                </a:lnTo>
                <a:lnTo>
                  <a:pt x="5" y="170"/>
                </a:lnTo>
                <a:lnTo>
                  <a:pt x="0" y="190"/>
                </a:lnTo>
                <a:lnTo>
                  <a:pt x="0" y="210"/>
                </a:lnTo>
                <a:lnTo>
                  <a:pt x="0" y="230"/>
                </a:lnTo>
                <a:lnTo>
                  <a:pt x="5" y="250"/>
                </a:lnTo>
                <a:lnTo>
                  <a:pt x="5" y="275"/>
                </a:lnTo>
                <a:lnTo>
                  <a:pt x="15" y="295"/>
                </a:lnTo>
                <a:lnTo>
                  <a:pt x="25" y="310"/>
                </a:lnTo>
                <a:lnTo>
                  <a:pt x="35" y="325"/>
                </a:lnTo>
                <a:lnTo>
                  <a:pt x="45" y="345"/>
                </a:lnTo>
                <a:lnTo>
                  <a:pt x="60" y="360"/>
                </a:lnTo>
                <a:lnTo>
                  <a:pt x="75" y="375"/>
                </a:lnTo>
                <a:lnTo>
                  <a:pt x="90" y="385"/>
                </a:lnTo>
                <a:lnTo>
                  <a:pt x="105" y="400"/>
                </a:lnTo>
                <a:lnTo>
                  <a:pt x="125" y="405"/>
                </a:lnTo>
                <a:lnTo>
                  <a:pt x="145" y="410"/>
                </a:lnTo>
                <a:lnTo>
                  <a:pt x="170" y="420"/>
                </a:lnTo>
                <a:lnTo>
                  <a:pt x="185" y="425"/>
                </a:lnTo>
                <a:lnTo>
                  <a:pt x="210" y="425"/>
                </a:lnTo>
                <a:lnTo>
                  <a:pt x="230" y="425"/>
                </a:lnTo>
                <a:lnTo>
                  <a:pt x="250" y="420"/>
                </a:lnTo>
                <a:lnTo>
                  <a:pt x="275" y="410"/>
                </a:lnTo>
                <a:lnTo>
                  <a:pt x="290" y="405"/>
                </a:lnTo>
                <a:lnTo>
                  <a:pt x="310" y="400"/>
                </a:lnTo>
                <a:lnTo>
                  <a:pt x="325" y="385"/>
                </a:lnTo>
                <a:lnTo>
                  <a:pt x="345" y="375"/>
                </a:lnTo>
                <a:lnTo>
                  <a:pt x="355" y="360"/>
                </a:lnTo>
                <a:lnTo>
                  <a:pt x="370" y="345"/>
                </a:lnTo>
                <a:lnTo>
                  <a:pt x="380" y="325"/>
                </a:lnTo>
                <a:lnTo>
                  <a:pt x="395" y="310"/>
                </a:lnTo>
                <a:lnTo>
                  <a:pt x="400" y="295"/>
                </a:lnTo>
                <a:lnTo>
                  <a:pt x="410" y="275"/>
                </a:lnTo>
                <a:lnTo>
                  <a:pt x="415" y="250"/>
                </a:lnTo>
                <a:lnTo>
                  <a:pt x="420" y="230"/>
                </a:lnTo>
                <a:lnTo>
                  <a:pt x="420" y="21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7" name="Freeform 240"/>
          <p:cNvSpPr>
            <a:spLocks/>
          </p:cNvSpPr>
          <p:nvPr/>
        </p:nvSpPr>
        <p:spPr bwMode="auto">
          <a:xfrm>
            <a:off x="1995488" y="2084388"/>
            <a:ext cx="163512" cy="157162"/>
          </a:xfrm>
          <a:custGeom>
            <a:avLst/>
            <a:gdLst>
              <a:gd name="T0" fmla="*/ 0 w 225"/>
              <a:gd name="T1" fmla="*/ 24447 h 225"/>
              <a:gd name="T2" fmla="*/ 10901 w 225"/>
              <a:gd name="T3" fmla="*/ 24447 h 225"/>
              <a:gd name="T4" fmla="*/ 29069 w 225"/>
              <a:gd name="T5" fmla="*/ 27940 h 225"/>
              <a:gd name="T6" fmla="*/ 43603 w 225"/>
              <a:gd name="T7" fmla="*/ 27940 h 225"/>
              <a:gd name="T8" fmla="*/ 54504 w 225"/>
              <a:gd name="T9" fmla="*/ 31432 h 225"/>
              <a:gd name="T10" fmla="*/ 79939 w 225"/>
              <a:gd name="T11" fmla="*/ 45402 h 225"/>
              <a:gd name="T12" fmla="*/ 98107 w 225"/>
              <a:gd name="T13" fmla="*/ 62865 h 225"/>
              <a:gd name="T14" fmla="*/ 116275 w 225"/>
              <a:gd name="T15" fmla="*/ 80327 h 225"/>
              <a:gd name="T16" fmla="*/ 127176 w 225"/>
              <a:gd name="T17" fmla="*/ 104775 h 225"/>
              <a:gd name="T18" fmla="*/ 134443 w 225"/>
              <a:gd name="T19" fmla="*/ 115252 h 225"/>
              <a:gd name="T20" fmla="*/ 134443 w 225"/>
              <a:gd name="T21" fmla="*/ 132715 h 225"/>
              <a:gd name="T22" fmla="*/ 138077 w 225"/>
              <a:gd name="T23" fmla="*/ 143192 h 225"/>
              <a:gd name="T24" fmla="*/ 138077 w 225"/>
              <a:gd name="T25" fmla="*/ 157162 h 225"/>
              <a:gd name="T26" fmla="*/ 163512 w 225"/>
              <a:gd name="T27" fmla="*/ 157162 h 225"/>
              <a:gd name="T28" fmla="*/ 163512 w 225"/>
              <a:gd name="T29" fmla="*/ 143192 h 225"/>
              <a:gd name="T30" fmla="*/ 159878 w 225"/>
              <a:gd name="T31" fmla="*/ 125730 h 225"/>
              <a:gd name="T32" fmla="*/ 156245 w 225"/>
              <a:gd name="T33" fmla="*/ 111760 h 225"/>
              <a:gd name="T34" fmla="*/ 152611 w 225"/>
              <a:gd name="T35" fmla="*/ 97790 h 225"/>
              <a:gd name="T36" fmla="*/ 134443 w 225"/>
              <a:gd name="T37" fmla="*/ 69850 h 225"/>
              <a:gd name="T38" fmla="*/ 116275 w 225"/>
              <a:gd name="T39" fmla="*/ 45402 h 225"/>
              <a:gd name="T40" fmla="*/ 90840 w 225"/>
              <a:gd name="T41" fmla="*/ 27940 h 225"/>
              <a:gd name="T42" fmla="*/ 65405 w 225"/>
              <a:gd name="T43" fmla="*/ 10477 h 225"/>
              <a:gd name="T44" fmla="*/ 47237 w 225"/>
              <a:gd name="T45" fmla="*/ 6985 h 225"/>
              <a:gd name="T46" fmla="*/ 32702 w 225"/>
              <a:gd name="T47" fmla="*/ 3492 h 225"/>
              <a:gd name="T48" fmla="*/ 14534 w 225"/>
              <a:gd name="T49" fmla="*/ 0 h 225"/>
              <a:gd name="T50" fmla="*/ 0 w 225"/>
              <a:gd name="T51" fmla="*/ 0 h 225"/>
              <a:gd name="T52" fmla="*/ 0 w 225"/>
              <a:gd name="T53" fmla="*/ 24447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5"/>
              <a:gd name="T82" fmla="*/ 0 h 225"/>
              <a:gd name="T83" fmla="*/ 225 w 225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5" h="225">
                <a:moveTo>
                  <a:pt x="0" y="35"/>
                </a:moveTo>
                <a:lnTo>
                  <a:pt x="15" y="35"/>
                </a:lnTo>
                <a:lnTo>
                  <a:pt x="40" y="40"/>
                </a:lnTo>
                <a:lnTo>
                  <a:pt x="60" y="40"/>
                </a:lnTo>
                <a:lnTo>
                  <a:pt x="75" y="45"/>
                </a:lnTo>
                <a:lnTo>
                  <a:pt x="110" y="65"/>
                </a:lnTo>
                <a:lnTo>
                  <a:pt x="135" y="90"/>
                </a:lnTo>
                <a:lnTo>
                  <a:pt x="160" y="115"/>
                </a:lnTo>
                <a:lnTo>
                  <a:pt x="175" y="150"/>
                </a:lnTo>
                <a:lnTo>
                  <a:pt x="185" y="165"/>
                </a:lnTo>
                <a:lnTo>
                  <a:pt x="185" y="190"/>
                </a:lnTo>
                <a:lnTo>
                  <a:pt x="190" y="205"/>
                </a:lnTo>
                <a:lnTo>
                  <a:pt x="190" y="225"/>
                </a:lnTo>
                <a:lnTo>
                  <a:pt x="225" y="225"/>
                </a:lnTo>
                <a:lnTo>
                  <a:pt x="225" y="205"/>
                </a:lnTo>
                <a:lnTo>
                  <a:pt x="220" y="180"/>
                </a:lnTo>
                <a:lnTo>
                  <a:pt x="215" y="160"/>
                </a:lnTo>
                <a:lnTo>
                  <a:pt x="210" y="140"/>
                </a:lnTo>
                <a:lnTo>
                  <a:pt x="185" y="100"/>
                </a:lnTo>
                <a:lnTo>
                  <a:pt x="160" y="65"/>
                </a:lnTo>
                <a:lnTo>
                  <a:pt x="125" y="40"/>
                </a:lnTo>
                <a:lnTo>
                  <a:pt x="90" y="15"/>
                </a:lnTo>
                <a:lnTo>
                  <a:pt x="65" y="10"/>
                </a:lnTo>
                <a:lnTo>
                  <a:pt x="45" y="5"/>
                </a:lnTo>
                <a:lnTo>
                  <a:pt x="20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8" name="Freeform 241"/>
          <p:cNvSpPr>
            <a:spLocks/>
          </p:cNvSpPr>
          <p:nvPr/>
        </p:nvSpPr>
        <p:spPr bwMode="auto">
          <a:xfrm>
            <a:off x="1828800" y="2084388"/>
            <a:ext cx="166688" cy="157162"/>
          </a:xfrm>
          <a:custGeom>
            <a:avLst/>
            <a:gdLst>
              <a:gd name="T0" fmla="*/ 25366 w 230"/>
              <a:gd name="T1" fmla="*/ 157162 h 225"/>
              <a:gd name="T2" fmla="*/ 25366 w 230"/>
              <a:gd name="T3" fmla="*/ 143192 h 225"/>
              <a:gd name="T4" fmla="*/ 28989 w 230"/>
              <a:gd name="T5" fmla="*/ 132715 h 225"/>
              <a:gd name="T6" fmla="*/ 32613 w 230"/>
              <a:gd name="T7" fmla="*/ 115252 h 225"/>
              <a:gd name="T8" fmla="*/ 36237 w 230"/>
              <a:gd name="T9" fmla="*/ 104775 h 225"/>
              <a:gd name="T10" fmla="*/ 50731 w 230"/>
              <a:gd name="T11" fmla="*/ 80327 h 225"/>
              <a:gd name="T12" fmla="*/ 68849 w 230"/>
              <a:gd name="T13" fmla="*/ 62865 h 225"/>
              <a:gd name="T14" fmla="*/ 86968 w 230"/>
              <a:gd name="T15" fmla="*/ 45402 h 225"/>
              <a:gd name="T16" fmla="*/ 112333 w 230"/>
              <a:gd name="T17" fmla="*/ 31432 h 225"/>
              <a:gd name="T18" fmla="*/ 123204 w 230"/>
              <a:gd name="T19" fmla="*/ 27940 h 225"/>
              <a:gd name="T20" fmla="*/ 137699 w 230"/>
              <a:gd name="T21" fmla="*/ 27940 h 225"/>
              <a:gd name="T22" fmla="*/ 152193 w 230"/>
              <a:gd name="T23" fmla="*/ 24447 h 225"/>
              <a:gd name="T24" fmla="*/ 166688 w 230"/>
              <a:gd name="T25" fmla="*/ 24447 h 225"/>
              <a:gd name="T26" fmla="*/ 166688 w 230"/>
              <a:gd name="T27" fmla="*/ 0 h 225"/>
              <a:gd name="T28" fmla="*/ 148570 w 230"/>
              <a:gd name="T29" fmla="*/ 0 h 225"/>
              <a:gd name="T30" fmla="*/ 134075 w 230"/>
              <a:gd name="T31" fmla="*/ 3492 h 225"/>
              <a:gd name="T32" fmla="*/ 115957 w 230"/>
              <a:gd name="T33" fmla="*/ 6985 h 225"/>
              <a:gd name="T34" fmla="*/ 101462 w 230"/>
              <a:gd name="T35" fmla="*/ 10477 h 225"/>
              <a:gd name="T36" fmla="*/ 72473 w 230"/>
              <a:gd name="T37" fmla="*/ 27940 h 225"/>
              <a:gd name="T38" fmla="*/ 50731 w 230"/>
              <a:gd name="T39" fmla="*/ 45402 h 225"/>
              <a:gd name="T40" fmla="*/ 28989 w 230"/>
              <a:gd name="T41" fmla="*/ 69850 h 225"/>
              <a:gd name="T42" fmla="*/ 14495 w 230"/>
              <a:gd name="T43" fmla="*/ 97790 h 225"/>
              <a:gd name="T44" fmla="*/ 7247 w 230"/>
              <a:gd name="T45" fmla="*/ 111760 h 225"/>
              <a:gd name="T46" fmla="*/ 3624 w 230"/>
              <a:gd name="T47" fmla="*/ 125730 h 225"/>
              <a:gd name="T48" fmla="*/ 0 w 230"/>
              <a:gd name="T49" fmla="*/ 143192 h 225"/>
              <a:gd name="T50" fmla="*/ 0 w 230"/>
              <a:gd name="T51" fmla="*/ 157162 h 225"/>
              <a:gd name="T52" fmla="*/ 25366 w 230"/>
              <a:gd name="T53" fmla="*/ 157162 h 2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0"/>
              <a:gd name="T82" fmla="*/ 0 h 225"/>
              <a:gd name="T83" fmla="*/ 230 w 230"/>
              <a:gd name="T84" fmla="*/ 225 h 2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0" h="225">
                <a:moveTo>
                  <a:pt x="35" y="225"/>
                </a:moveTo>
                <a:lnTo>
                  <a:pt x="35" y="205"/>
                </a:lnTo>
                <a:lnTo>
                  <a:pt x="40" y="190"/>
                </a:lnTo>
                <a:lnTo>
                  <a:pt x="45" y="165"/>
                </a:lnTo>
                <a:lnTo>
                  <a:pt x="50" y="150"/>
                </a:lnTo>
                <a:lnTo>
                  <a:pt x="70" y="115"/>
                </a:lnTo>
                <a:lnTo>
                  <a:pt x="95" y="90"/>
                </a:lnTo>
                <a:lnTo>
                  <a:pt x="120" y="65"/>
                </a:lnTo>
                <a:lnTo>
                  <a:pt x="155" y="45"/>
                </a:lnTo>
                <a:lnTo>
                  <a:pt x="170" y="40"/>
                </a:lnTo>
                <a:lnTo>
                  <a:pt x="190" y="40"/>
                </a:lnTo>
                <a:lnTo>
                  <a:pt x="210" y="35"/>
                </a:lnTo>
                <a:lnTo>
                  <a:pt x="230" y="35"/>
                </a:lnTo>
                <a:lnTo>
                  <a:pt x="230" y="0"/>
                </a:lnTo>
                <a:lnTo>
                  <a:pt x="205" y="0"/>
                </a:lnTo>
                <a:lnTo>
                  <a:pt x="185" y="5"/>
                </a:lnTo>
                <a:lnTo>
                  <a:pt x="160" y="10"/>
                </a:lnTo>
                <a:lnTo>
                  <a:pt x="140" y="15"/>
                </a:lnTo>
                <a:lnTo>
                  <a:pt x="100" y="40"/>
                </a:lnTo>
                <a:lnTo>
                  <a:pt x="70" y="65"/>
                </a:lnTo>
                <a:lnTo>
                  <a:pt x="40" y="100"/>
                </a:lnTo>
                <a:lnTo>
                  <a:pt x="20" y="140"/>
                </a:lnTo>
                <a:lnTo>
                  <a:pt x="10" y="160"/>
                </a:lnTo>
                <a:lnTo>
                  <a:pt x="5" y="180"/>
                </a:lnTo>
                <a:lnTo>
                  <a:pt x="0" y="205"/>
                </a:lnTo>
                <a:lnTo>
                  <a:pt x="0" y="225"/>
                </a:lnTo>
                <a:lnTo>
                  <a:pt x="35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9" name="Freeform 242"/>
          <p:cNvSpPr>
            <a:spLocks/>
          </p:cNvSpPr>
          <p:nvPr/>
        </p:nvSpPr>
        <p:spPr bwMode="auto">
          <a:xfrm>
            <a:off x="1828800" y="2241550"/>
            <a:ext cx="166688" cy="161925"/>
          </a:xfrm>
          <a:custGeom>
            <a:avLst/>
            <a:gdLst>
              <a:gd name="T0" fmla="*/ 166688 w 230"/>
              <a:gd name="T1" fmla="*/ 137284 h 230"/>
              <a:gd name="T2" fmla="*/ 152193 w 230"/>
              <a:gd name="T3" fmla="*/ 133764 h 230"/>
              <a:gd name="T4" fmla="*/ 137699 w 230"/>
              <a:gd name="T5" fmla="*/ 133764 h 230"/>
              <a:gd name="T6" fmla="*/ 123204 w 230"/>
              <a:gd name="T7" fmla="*/ 133764 h 230"/>
              <a:gd name="T8" fmla="*/ 112333 w 230"/>
              <a:gd name="T9" fmla="*/ 126724 h 230"/>
              <a:gd name="T10" fmla="*/ 86968 w 230"/>
              <a:gd name="T11" fmla="*/ 116164 h 230"/>
              <a:gd name="T12" fmla="*/ 68849 w 230"/>
              <a:gd name="T13" fmla="*/ 98563 h 230"/>
              <a:gd name="T14" fmla="*/ 50731 w 230"/>
              <a:gd name="T15" fmla="*/ 77442 h 230"/>
              <a:gd name="T16" fmla="*/ 36237 w 230"/>
              <a:gd name="T17" fmla="*/ 52802 h 230"/>
              <a:gd name="T18" fmla="*/ 32613 w 230"/>
              <a:gd name="T19" fmla="*/ 42241 h 230"/>
              <a:gd name="T20" fmla="*/ 28989 w 230"/>
              <a:gd name="T21" fmla="*/ 28161 h 230"/>
              <a:gd name="T22" fmla="*/ 25366 w 230"/>
              <a:gd name="T23" fmla="*/ 14080 h 230"/>
              <a:gd name="T24" fmla="*/ 25366 w 230"/>
              <a:gd name="T25" fmla="*/ 0 h 230"/>
              <a:gd name="T26" fmla="*/ 0 w 230"/>
              <a:gd name="T27" fmla="*/ 0 h 230"/>
              <a:gd name="T28" fmla="*/ 0 w 230"/>
              <a:gd name="T29" fmla="*/ 17601 h 230"/>
              <a:gd name="T30" fmla="*/ 3624 w 230"/>
              <a:gd name="T31" fmla="*/ 31681 h 230"/>
              <a:gd name="T32" fmla="*/ 7247 w 230"/>
              <a:gd name="T33" fmla="*/ 45761 h 230"/>
              <a:gd name="T34" fmla="*/ 14495 w 230"/>
              <a:gd name="T35" fmla="*/ 63362 h 230"/>
              <a:gd name="T36" fmla="*/ 28989 w 230"/>
              <a:gd name="T37" fmla="*/ 91523 h 230"/>
              <a:gd name="T38" fmla="*/ 50731 w 230"/>
              <a:gd name="T39" fmla="*/ 116164 h 230"/>
              <a:gd name="T40" fmla="*/ 72473 w 230"/>
              <a:gd name="T41" fmla="*/ 133764 h 230"/>
              <a:gd name="T42" fmla="*/ 101462 w 230"/>
              <a:gd name="T43" fmla="*/ 151365 h 230"/>
              <a:gd name="T44" fmla="*/ 115957 w 230"/>
              <a:gd name="T45" fmla="*/ 154885 h 230"/>
              <a:gd name="T46" fmla="*/ 134075 w 230"/>
              <a:gd name="T47" fmla="*/ 158405 h 230"/>
              <a:gd name="T48" fmla="*/ 148570 w 230"/>
              <a:gd name="T49" fmla="*/ 161925 h 230"/>
              <a:gd name="T50" fmla="*/ 166688 w 230"/>
              <a:gd name="T51" fmla="*/ 161925 h 230"/>
              <a:gd name="T52" fmla="*/ 166688 w 230"/>
              <a:gd name="T53" fmla="*/ 137284 h 2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0"/>
              <a:gd name="T82" fmla="*/ 0 h 230"/>
              <a:gd name="T83" fmla="*/ 230 w 230"/>
              <a:gd name="T84" fmla="*/ 230 h 23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0" h="230">
                <a:moveTo>
                  <a:pt x="230" y="195"/>
                </a:moveTo>
                <a:lnTo>
                  <a:pt x="210" y="190"/>
                </a:lnTo>
                <a:lnTo>
                  <a:pt x="190" y="190"/>
                </a:lnTo>
                <a:lnTo>
                  <a:pt x="170" y="190"/>
                </a:lnTo>
                <a:lnTo>
                  <a:pt x="155" y="180"/>
                </a:lnTo>
                <a:lnTo>
                  <a:pt x="120" y="165"/>
                </a:lnTo>
                <a:lnTo>
                  <a:pt x="95" y="140"/>
                </a:lnTo>
                <a:lnTo>
                  <a:pt x="70" y="110"/>
                </a:lnTo>
                <a:lnTo>
                  <a:pt x="50" y="75"/>
                </a:lnTo>
                <a:lnTo>
                  <a:pt x="45" y="60"/>
                </a:lnTo>
                <a:lnTo>
                  <a:pt x="40" y="40"/>
                </a:lnTo>
                <a:lnTo>
                  <a:pt x="35" y="20"/>
                </a:lnTo>
                <a:lnTo>
                  <a:pt x="35" y="0"/>
                </a:lnTo>
                <a:lnTo>
                  <a:pt x="0" y="0"/>
                </a:lnTo>
                <a:lnTo>
                  <a:pt x="0" y="25"/>
                </a:lnTo>
                <a:lnTo>
                  <a:pt x="5" y="45"/>
                </a:lnTo>
                <a:lnTo>
                  <a:pt x="10" y="65"/>
                </a:lnTo>
                <a:lnTo>
                  <a:pt x="20" y="90"/>
                </a:lnTo>
                <a:lnTo>
                  <a:pt x="40" y="130"/>
                </a:lnTo>
                <a:lnTo>
                  <a:pt x="70" y="165"/>
                </a:lnTo>
                <a:lnTo>
                  <a:pt x="100" y="190"/>
                </a:lnTo>
                <a:lnTo>
                  <a:pt x="140" y="215"/>
                </a:lnTo>
                <a:lnTo>
                  <a:pt x="160" y="220"/>
                </a:lnTo>
                <a:lnTo>
                  <a:pt x="185" y="225"/>
                </a:lnTo>
                <a:lnTo>
                  <a:pt x="205" y="230"/>
                </a:lnTo>
                <a:lnTo>
                  <a:pt x="230" y="230"/>
                </a:lnTo>
                <a:lnTo>
                  <a:pt x="230" y="1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0" name="Freeform 243"/>
          <p:cNvSpPr>
            <a:spLocks/>
          </p:cNvSpPr>
          <p:nvPr/>
        </p:nvSpPr>
        <p:spPr bwMode="auto">
          <a:xfrm>
            <a:off x="1995488" y="2241550"/>
            <a:ext cx="163512" cy="161925"/>
          </a:xfrm>
          <a:custGeom>
            <a:avLst/>
            <a:gdLst>
              <a:gd name="T0" fmla="*/ 138077 w 225"/>
              <a:gd name="T1" fmla="*/ 0 h 230"/>
              <a:gd name="T2" fmla="*/ 138077 w 225"/>
              <a:gd name="T3" fmla="*/ 14080 h 230"/>
              <a:gd name="T4" fmla="*/ 134443 w 225"/>
              <a:gd name="T5" fmla="*/ 28161 h 230"/>
              <a:gd name="T6" fmla="*/ 134443 w 225"/>
              <a:gd name="T7" fmla="*/ 42241 h 230"/>
              <a:gd name="T8" fmla="*/ 127176 w 225"/>
              <a:gd name="T9" fmla="*/ 52802 h 230"/>
              <a:gd name="T10" fmla="*/ 116275 w 225"/>
              <a:gd name="T11" fmla="*/ 77442 h 230"/>
              <a:gd name="T12" fmla="*/ 98107 w 225"/>
              <a:gd name="T13" fmla="*/ 98563 h 230"/>
              <a:gd name="T14" fmla="*/ 79939 w 225"/>
              <a:gd name="T15" fmla="*/ 116164 h 230"/>
              <a:gd name="T16" fmla="*/ 54504 w 225"/>
              <a:gd name="T17" fmla="*/ 126724 h 230"/>
              <a:gd name="T18" fmla="*/ 43603 w 225"/>
              <a:gd name="T19" fmla="*/ 133764 h 230"/>
              <a:gd name="T20" fmla="*/ 29069 w 225"/>
              <a:gd name="T21" fmla="*/ 133764 h 230"/>
              <a:gd name="T22" fmla="*/ 10901 w 225"/>
              <a:gd name="T23" fmla="*/ 133764 h 230"/>
              <a:gd name="T24" fmla="*/ 0 w 225"/>
              <a:gd name="T25" fmla="*/ 137284 h 230"/>
              <a:gd name="T26" fmla="*/ 0 w 225"/>
              <a:gd name="T27" fmla="*/ 161925 h 230"/>
              <a:gd name="T28" fmla="*/ 14534 w 225"/>
              <a:gd name="T29" fmla="*/ 161925 h 230"/>
              <a:gd name="T30" fmla="*/ 32702 w 225"/>
              <a:gd name="T31" fmla="*/ 158405 h 230"/>
              <a:gd name="T32" fmla="*/ 47237 w 225"/>
              <a:gd name="T33" fmla="*/ 154885 h 230"/>
              <a:gd name="T34" fmla="*/ 65405 w 225"/>
              <a:gd name="T35" fmla="*/ 151365 h 230"/>
              <a:gd name="T36" fmla="*/ 90840 w 225"/>
              <a:gd name="T37" fmla="*/ 133764 h 230"/>
              <a:gd name="T38" fmla="*/ 116275 w 225"/>
              <a:gd name="T39" fmla="*/ 116164 h 230"/>
              <a:gd name="T40" fmla="*/ 134443 w 225"/>
              <a:gd name="T41" fmla="*/ 91523 h 230"/>
              <a:gd name="T42" fmla="*/ 152611 w 225"/>
              <a:gd name="T43" fmla="*/ 63362 h 230"/>
              <a:gd name="T44" fmla="*/ 156245 w 225"/>
              <a:gd name="T45" fmla="*/ 45761 h 230"/>
              <a:gd name="T46" fmla="*/ 159878 w 225"/>
              <a:gd name="T47" fmla="*/ 31681 h 230"/>
              <a:gd name="T48" fmla="*/ 163512 w 225"/>
              <a:gd name="T49" fmla="*/ 17601 h 230"/>
              <a:gd name="T50" fmla="*/ 163512 w 225"/>
              <a:gd name="T51" fmla="*/ 0 h 230"/>
              <a:gd name="T52" fmla="*/ 138077 w 225"/>
              <a:gd name="T53" fmla="*/ 0 h 2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5"/>
              <a:gd name="T82" fmla="*/ 0 h 230"/>
              <a:gd name="T83" fmla="*/ 225 w 225"/>
              <a:gd name="T84" fmla="*/ 230 h 23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5" h="230">
                <a:moveTo>
                  <a:pt x="190" y="0"/>
                </a:moveTo>
                <a:lnTo>
                  <a:pt x="190" y="20"/>
                </a:lnTo>
                <a:lnTo>
                  <a:pt x="185" y="40"/>
                </a:lnTo>
                <a:lnTo>
                  <a:pt x="185" y="60"/>
                </a:lnTo>
                <a:lnTo>
                  <a:pt x="175" y="75"/>
                </a:lnTo>
                <a:lnTo>
                  <a:pt x="160" y="110"/>
                </a:lnTo>
                <a:lnTo>
                  <a:pt x="135" y="140"/>
                </a:lnTo>
                <a:lnTo>
                  <a:pt x="110" y="165"/>
                </a:lnTo>
                <a:lnTo>
                  <a:pt x="75" y="180"/>
                </a:lnTo>
                <a:lnTo>
                  <a:pt x="60" y="190"/>
                </a:lnTo>
                <a:lnTo>
                  <a:pt x="40" y="190"/>
                </a:lnTo>
                <a:lnTo>
                  <a:pt x="15" y="190"/>
                </a:lnTo>
                <a:lnTo>
                  <a:pt x="0" y="195"/>
                </a:lnTo>
                <a:lnTo>
                  <a:pt x="0" y="230"/>
                </a:lnTo>
                <a:lnTo>
                  <a:pt x="20" y="230"/>
                </a:lnTo>
                <a:lnTo>
                  <a:pt x="45" y="225"/>
                </a:lnTo>
                <a:lnTo>
                  <a:pt x="65" y="220"/>
                </a:lnTo>
                <a:lnTo>
                  <a:pt x="90" y="215"/>
                </a:lnTo>
                <a:lnTo>
                  <a:pt x="125" y="190"/>
                </a:lnTo>
                <a:lnTo>
                  <a:pt x="160" y="165"/>
                </a:lnTo>
                <a:lnTo>
                  <a:pt x="185" y="130"/>
                </a:lnTo>
                <a:lnTo>
                  <a:pt x="210" y="90"/>
                </a:lnTo>
                <a:lnTo>
                  <a:pt x="215" y="65"/>
                </a:lnTo>
                <a:lnTo>
                  <a:pt x="220" y="45"/>
                </a:lnTo>
                <a:lnTo>
                  <a:pt x="225" y="25"/>
                </a:lnTo>
                <a:lnTo>
                  <a:pt x="225" y="0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1" name="Rectangle 244"/>
          <p:cNvSpPr>
            <a:spLocks noChangeArrowheads="1"/>
          </p:cNvSpPr>
          <p:nvPr/>
        </p:nvSpPr>
        <p:spPr bwMode="auto">
          <a:xfrm>
            <a:off x="876300" y="164465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60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62" name="Rectangle 245"/>
          <p:cNvSpPr>
            <a:spLocks noChangeArrowheads="1"/>
          </p:cNvSpPr>
          <p:nvPr/>
        </p:nvSpPr>
        <p:spPr bwMode="auto">
          <a:xfrm>
            <a:off x="952500" y="17383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de-DE" sz="1400">
              <a:latin typeface="Times New Roman" pitchFamily="18" charset="0"/>
            </a:endParaRPr>
          </a:p>
        </p:txBody>
      </p:sp>
      <p:sp>
        <p:nvSpPr>
          <p:cNvPr id="25663" name="Rectangle 246"/>
          <p:cNvSpPr>
            <a:spLocks noChangeArrowheads="1"/>
          </p:cNvSpPr>
          <p:nvPr/>
        </p:nvSpPr>
        <p:spPr bwMode="auto">
          <a:xfrm>
            <a:off x="1703388" y="16414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60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64" name="Rectangle 247"/>
          <p:cNvSpPr>
            <a:spLocks noChangeArrowheads="1"/>
          </p:cNvSpPr>
          <p:nvPr/>
        </p:nvSpPr>
        <p:spPr bwMode="auto">
          <a:xfrm>
            <a:off x="1803400" y="17018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de-DE" sz="1400">
              <a:latin typeface="Times New Roman" pitchFamily="18" charset="0"/>
            </a:endParaRPr>
          </a:p>
        </p:txBody>
      </p:sp>
      <p:sp>
        <p:nvSpPr>
          <p:cNvPr id="25665" name="Rectangle 248"/>
          <p:cNvSpPr>
            <a:spLocks noChangeArrowheads="1"/>
          </p:cNvSpPr>
          <p:nvPr/>
        </p:nvSpPr>
        <p:spPr bwMode="auto">
          <a:xfrm>
            <a:off x="2511425" y="18018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60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66" name="Rectangle 249"/>
          <p:cNvSpPr>
            <a:spLocks noChangeArrowheads="1"/>
          </p:cNvSpPr>
          <p:nvPr/>
        </p:nvSpPr>
        <p:spPr bwMode="auto">
          <a:xfrm>
            <a:off x="2587625" y="189388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de-DE" sz="1400">
              <a:latin typeface="Times New Roman" pitchFamily="18" charset="0"/>
            </a:endParaRPr>
          </a:p>
        </p:txBody>
      </p:sp>
      <p:sp>
        <p:nvSpPr>
          <p:cNvPr id="25667" name="Rectangle 250"/>
          <p:cNvSpPr>
            <a:spLocks noChangeArrowheads="1"/>
          </p:cNvSpPr>
          <p:nvPr/>
        </p:nvSpPr>
        <p:spPr bwMode="auto">
          <a:xfrm>
            <a:off x="1201738" y="20764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600" b="1">
                <a:solidFill>
                  <a:srgbClr val="000000"/>
                </a:solidFill>
                <a:latin typeface="Times New Roman" pitchFamily="18" charset="0"/>
              </a:rPr>
              <a:t>w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68" name="Rectangle 251"/>
          <p:cNvSpPr>
            <a:spLocks noChangeArrowheads="1"/>
          </p:cNvSpPr>
          <p:nvPr/>
        </p:nvSpPr>
        <p:spPr bwMode="auto">
          <a:xfrm>
            <a:off x="1331913" y="21336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de-DE" sz="1400">
              <a:latin typeface="Times New Roman" pitchFamily="18" charset="0"/>
            </a:endParaRPr>
          </a:p>
        </p:txBody>
      </p:sp>
      <p:sp>
        <p:nvSpPr>
          <p:cNvPr id="25669" name="Rectangle 252"/>
          <p:cNvSpPr>
            <a:spLocks noChangeArrowheads="1"/>
          </p:cNvSpPr>
          <p:nvPr/>
        </p:nvSpPr>
        <p:spPr bwMode="auto">
          <a:xfrm>
            <a:off x="1528763" y="1957388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600" b="1">
                <a:solidFill>
                  <a:srgbClr val="000000"/>
                </a:solidFill>
                <a:latin typeface="Times New Roman" pitchFamily="18" charset="0"/>
              </a:rPr>
              <a:t>w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70" name="Rectangle 253"/>
          <p:cNvSpPr>
            <a:spLocks noChangeArrowheads="1"/>
          </p:cNvSpPr>
          <p:nvPr/>
        </p:nvSpPr>
        <p:spPr bwMode="auto">
          <a:xfrm>
            <a:off x="1658938" y="20161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de-DE" sz="1400">
              <a:latin typeface="Times New Roman" pitchFamily="18" charset="0"/>
            </a:endParaRPr>
          </a:p>
        </p:txBody>
      </p:sp>
      <p:sp>
        <p:nvSpPr>
          <p:cNvPr id="25671" name="Rectangle 254"/>
          <p:cNvSpPr>
            <a:spLocks noChangeArrowheads="1"/>
          </p:cNvSpPr>
          <p:nvPr/>
        </p:nvSpPr>
        <p:spPr bwMode="auto">
          <a:xfrm>
            <a:off x="1920875" y="20764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600" b="1">
                <a:solidFill>
                  <a:srgbClr val="000000"/>
                </a:solidFill>
                <a:latin typeface="Times New Roman" pitchFamily="18" charset="0"/>
              </a:rPr>
              <a:t>w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72" name="Rectangle 255"/>
          <p:cNvSpPr>
            <a:spLocks noChangeArrowheads="1"/>
          </p:cNvSpPr>
          <p:nvPr/>
        </p:nvSpPr>
        <p:spPr bwMode="auto">
          <a:xfrm>
            <a:off x="2051050" y="21336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de-DE" sz="1400">
              <a:latin typeface="Times New Roman" pitchFamily="18" charset="0"/>
            </a:endParaRPr>
          </a:p>
        </p:txBody>
      </p:sp>
      <p:sp>
        <p:nvSpPr>
          <p:cNvPr id="25673" name="Rectangle 256"/>
          <p:cNvSpPr>
            <a:spLocks noChangeArrowheads="1"/>
          </p:cNvSpPr>
          <p:nvPr/>
        </p:nvSpPr>
        <p:spPr bwMode="auto">
          <a:xfrm>
            <a:off x="1679575" y="29035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74" name="Rectangle 257"/>
          <p:cNvSpPr>
            <a:spLocks noChangeArrowheads="1"/>
          </p:cNvSpPr>
          <p:nvPr/>
        </p:nvSpPr>
        <p:spPr bwMode="auto">
          <a:xfrm>
            <a:off x="1558925" y="249555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>
                <a:solidFill>
                  <a:srgbClr val="000000"/>
                </a:solidFill>
                <a:latin typeface="Times New Roman" pitchFamily="18" charset="0"/>
              </a:rPr>
              <a:t>z</a:t>
            </a:r>
            <a:endParaRPr lang="de-DE" sz="1600">
              <a:latin typeface="Times New Roman" pitchFamily="18" charset="0"/>
            </a:endParaRPr>
          </a:p>
        </p:txBody>
      </p:sp>
      <p:sp>
        <p:nvSpPr>
          <p:cNvPr id="25675" name="Line 264"/>
          <p:cNvSpPr>
            <a:spLocks noChangeShapeType="1"/>
          </p:cNvSpPr>
          <p:nvPr/>
        </p:nvSpPr>
        <p:spPr bwMode="auto">
          <a:xfrm flipH="1">
            <a:off x="1585913" y="2963863"/>
            <a:ext cx="11112" cy="231775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7001" name="Rectangle 265"/>
          <p:cNvSpPr>
            <a:spLocks noChangeArrowheads="1"/>
          </p:cNvSpPr>
          <p:nvPr/>
        </p:nvSpPr>
        <p:spPr bwMode="auto">
          <a:xfrm>
            <a:off x="7745413" y="1577975"/>
            <a:ext cx="1398587" cy="2325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7002" name="Text Box 266"/>
          <p:cNvSpPr txBox="1">
            <a:spLocks noChangeArrowheads="1"/>
          </p:cNvSpPr>
          <p:nvPr/>
        </p:nvSpPr>
        <p:spPr bwMode="auto">
          <a:xfrm>
            <a:off x="679450" y="4714875"/>
            <a:ext cx="747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Blip>
                <a:blip r:embed="rId2"/>
              </a:buBlip>
            </a:pPr>
            <a:r>
              <a:rPr lang="de-DE" sz="2400">
                <a:solidFill>
                  <a:srgbClr val="3366CC"/>
                </a:solidFill>
              </a:rPr>
              <a:t> </a:t>
            </a:r>
            <a:r>
              <a:rPr lang="de-DE" sz="2400">
                <a:solidFill>
                  <a:srgbClr val="000099"/>
                </a:solidFill>
              </a:rPr>
              <a:t>Veränderung: w</a:t>
            </a:r>
            <a:r>
              <a:rPr lang="de-DE" sz="2400" baseline="-25000">
                <a:solidFill>
                  <a:srgbClr val="000099"/>
                </a:solidFill>
              </a:rPr>
              <a:t>3</a:t>
            </a:r>
            <a:r>
              <a:rPr lang="de-DE" sz="2400">
                <a:solidFill>
                  <a:srgbClr val="000099"/>
                </a:solidFill>
              </a:rPr>
              <a:t> = -⅓  </a:t>
            </a:r>
            <a:r>
              <a:rPr lang="de-DE" sz="2400">
                <a:solidFill>
                  <a:srgbClr val="000099"/>
                </a:solidFill>
                <a:cs typeface="Arial" pitchFamily="34" charset="0"/>
              </a:rPr>
              <a:t>→  </a:t>
            </a:r>
            <a:r>
              <a:rPr lang="de-DE" sz="2400">
                <a:solidFill>
                  <a:srgbClr val="000099"/>
                </a:solidFill>
              </a:rPr>
              <a:t>-</a:t>
            </a:r>
            <a:r>
              <a:rPr lang="de-DE" sz="2400">
                <a:solidFill>
                  <a:srgbClr val="000099"/>
                </a:solidFill>
                <a:cs typeface="Arial" pitchFamily="34" charset="0"/>
              </a:rPr>
              <a:t>⅔ :  log. Gatter = ?</a:t>
            </a:r>
          </a:p>
        </p:txBody>
      </p:sp>
      <p:sp>
        <p:nvSpPr>
          <p:cNvPr id="117005" name="Text Box 269"/>
          <p:cNvSpPr txBox="1">
            <a:spLocks noChangeArrowheads="1"/>
          </p:cNvSpPr>
          <p:nvPr/>
        </p:nvSpPr>
        <p:spPr bwMode="auto">
          <a:xfrm>
            <a:off x="866775" y="5202238"/>
            <a:ext cx="701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b="1"/>
              <a:t>Schwellwertveränderung: Wechsel der Funktionalität!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117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01" grpId="0" animBg="1"/>
      <p:bldP spid="117002" grpId="0"/>
      <p:bldP spid="1170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ußzeilenplatzhalt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614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003EF95A-28D3-40B9-BFEA-18144E39752B}" type="slidenum">
              <a:rPr lang="de-DE" sz="1000" smtClean="0"/>
              <a:pPr/>
              <a:t>13</a:t>
            </a:fld>
            <a:r>
              <a:rPr lang="de-DE" sz="1000" smtClean="0"/>
              <a:t> -</a:t>
            </a: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Ausgabefunktionen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8178800" cy="381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</a:pPr>
            <a:r>
              <a:rPr lang="de-DE" sz="2000" smtClean="0"/>
              <a:t>Begrenzt-lineare Ausgabefunktionen</a:t>
            </a:r>
            <a:endParaRPr lang="de-DE" sz="2000" b="0" smtClean="0"/>
          </a:p>
        </p:txBody>
      </p:sp>
      <p:grpSp>
        <p:nvGrpSpPr>
          <p:cNvPr id="6152" name="Group 92"/>
          <p:cNvGrpSpPr>
            <a:grpSpLocks/>
          </p:cNvGrpSpPr>
          <p:nvPr/>
        </p:nvGrpSpPr>
        <p:grpSpPr bwMode="auto">
          <a:xfrm>
            <a:off x="747713" y="2230438"/>
            <a:ext cx="3967162" cy="3803650"/>
            <a:chOff x="471" y="1484"/>
            <a:chExt cx="2499" cy="2396"/>
          </a:xfrm>
        </p:grpSpPr>
        <p:grpSp>
          <p:nvGrpSpPr>
            <p:cNvPr id="6158" name="Group 88"/>
            <p:cNvGrpSpPr>
              <a:grpSpLocks/>
            </p:cNvGrpSpPr>
            <p:nvPr/>
          </p:nvGrpSpPr>
          <p:grpSpPr bwMode="auto">
            <a:xfrm>
              <a:off x="471" y="1484"/>
              <a:ext cx="2499" cy="741"/>
              <a:chOff x="471" y="1057"/>
              <a:chExt cx="2499" cy="741"/>
            </a:xfrm>
          </p:grpSpPr>
          <p:sp>
            <p:nvSpPr>
              <p:cNvPr id="6160" name="Rectangle 82"/>
              <p:cNvSpPr>
                <a:spLocks noChangeArrowheads="1"/>
              </p:cNvSpPr>
              <p:nvPr/>
            </p:nvSpPr>
            <p:spPr bwMode="auto">
              <a:xfrm>
                <a:off x="471" y="1284"/>
                <a:ext cx="102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TIMES" charset="0"/>
                    <a:cs typeface="Times New Roman" pitchFamily="18" charset="0"/>
                  </a:rPr>
                  <a:t>y  = S</a:t>
                </a:r>
                <a:r>
                  <a:rPr lang="en-US" sz="1800" baseline="-25000">
                    <a:solidFill>
                      <a:srgbClr val="000000"/>
                    </a:solidFill>
                    <a:latin typeface="TIMES" charset="0"/>
                    <a:cs typeface="Times New Roman" pitchFamily="18" charset="0"/>
                  </a:rPr>
                  <a:t>L</a:t>
                </a:r>
                <a:r>
                  <a:rPr lang="en-US" sz="1800">
                    <a:latin typeface="TIMES" charset="0"/>
                    <a:cs typeface="Times New Roman" pitchFamily="18" charset="0"/>
                  </a:rPr>
                  <a:t>(z,s) := </a:t>
                </a:r>
                <a:endParaRPr lang="en-US" sz="4000">
                  <a:latin typeface="TIMES" charset="0"/>
                </a:endParaRPr>
              </a:p>
            </p:txBody>
          </p:sp>
          <p:graphicFrame>
            <p:nvGraphicFramePr>
              <p:cNvPr id="6147" name="Object 81"/>
              <p:cNvGraphicFramePr>
                <a:graphicFrameLocks noChangeAspect="1"/>
              </p:cNvGraphicFramePr>
              <p:nvPr/>
            </p:nvGraphicFramePr>
            <p:xfrm>
              <a:off x="1435" y="1057"/>
              <a:ext cx="1535" cy="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9" name="Equation" r:id="rId4" imgW="1346200" imgH="596900" progId="Equation.DSMT4">
                      <p:embed/>
                    </p:oleObj>
                  </mc:Choice>
                  <mc:Fallback>
                    <p:oleObj name="Equation" r:id="rId4" imgW="1346200" imgH="596900" progId="Equation.DSMT4">
                      <p:embed/>
                      <p:pic>
                        <p:nvPicPr>
                          <p:cNvPr id="0" name="Object 8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35" y="1057"/>
                            <a:ext cx="1535" cy="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61" name="Rectangle 83"/>
              <p:cNvSpPr>
                <a:spLocks noChangeArrowheads="1"/>
              </p:cNvSpPr>
              <p:nvPr/>
            </p:nvSpPr>
            <p:spPr bwMode="auto">
              <a:xfrm>
                <a:off x="839" y="1586"/>
                <a:ext cx="67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TIMES" charset="0"/>
                    <a:cs typeface="Times New Roman" pitchFamily="18" charset="0"/>
                  </a:rPr>
                  <a:t>k=z</a:t>
                </a:r>
                <a:r>
                  <a:rPr lang="en-US" sz="1600" baseline="-30000">
                    <a:latin typeface="TIMES" charset="0"/>
                    <a:cs typeface="Times New Roman" pitchFamily="18" charset="0"/>
                  </a:rPr>
                  <a:t>max</a:t>
                </a:r>
                <a:r>
                  <a:rPr lang="en-US" sz="1600">
                    <a:latin typeface="TIMES" charset="0"/>
                    <a:cs typeface="Times New Roman" pitchFamily="18" charset="0"/>
                  </a:rPr>
                  <a:t>/2s</a:t>
                </a:r>
                <a:r>
                  <a:rPr lang="de-DE" sz="900"/>
                  <a:t> </a:t>
                </a:r>
                <a:endParaRPr lang="de-DE">
                  <a:latin typeface="TIMES" charset="0"/>
                </a:endParaRPr>
              </a:p>
            </p:txBody>
          </p:sp>
        </p:grpSp>
        <p:pic>
          <p:nvPicPr>
            <p:cNvPr id="6159" name="Picture 8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" y="2552"/>
              <a:ext cx="2077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5126038" y="2359025"/>
            <a:ext cx="3228975" cy="3402013"/>
            <a:chOff x="3537" y="1466"/>
            <a:chExt cx="2034" cy="2143"/>
          </a:xfrm>
        </p:grpSpPr>
        <p:grpSp>
          <p:nvGrpSpPr>
            <p:cNvPr id="6154" name="Group 89"/>
            <p:cNvGrpSpPr>
              <a:grpSpLocks/>
            </p:cNvGrpSpPr>
            <p:nvPr/>
          </p:nvGrpSpPr>
          <p:grpSpPr bwMode="auto">
            <a:xfrm>
              <a:off x="3610" y="1466"/>
              <a:ext cx="1961" cy="650"/>
              <a:chOff x="3610" y="1118"/>
              <a:chExt cx="1961" cy="650"/>
            </a:xfrm>
          </p:grpSpPr>
          <p:sp>
            <p:nvSpPr>
              <p:cNvPr id="6156" name="Rectangle 85"/>
              <p:cNvSpPr>
                <a:spLocks noChangeArrowheads="1"/>
              </p:cNvSpPr>
              <p:nvPr/>
            </p:nvSpPr>
            <p:spPr bwMode="auto">
              <a:xfrm>
                <a:off x="3610" y="1304"/>
                <a:ext cx="110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TIMES" charset="0"/>
                    <a:cs typeface="Times New Roman" pitchFamily="18" charset="0"/>
                  </a:rPr>
                  <a:t>y  = S</a:t>
                </a:r>
                <a:r>
                  <a:rPr lang="en-US" sz="1800" baseline="-30000">
                    <a:latin typeface="TIMES" charset="0"/>
                    <a:cs typeface="Times New Roman" pitchFamily="18" charset="0"/>
                  </a:rPr>
                  <a:t>L</a:t>
                </a:r>
                <a:r>
                  <a:rPr lang="en-US" sz="1800">
                    <a:latin typeface="TIMES" charset="0"/>
                    <a:cs typeface="Times New Roman" pitchFamily="18" charset="0"/>
                  </a:rPr>
                  <a:t>(z,s) :=</a:t>
                </a:r>
                <a:endParaRPr lang="en-US" sz="4000">
                  <a:latin typeface="TIMES" charset="0"/>
                </a:endParaRPr>
              </a:p>
            </p:txBody>
          </p:sp>
          <p:graphicFrame>
            <p:nvGraphicFramePr>
              <p:cNvPr id="6146" name="Object 84"/>
              <p:cNvGraphicFramePr>
                <a:graphicFrameLocks noChangeAspect="1"/>
              </p:cNvGraphicFramePr>
              <p:nvPr/>
            </p:nvGraphicFramePr>
            <p:xfrm>
              <a:off x="4610" y="1118"/>
              <a:ext cx="961" cy="6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0" name="Equation" r:id="rId7" imgW="1066680" imgH="596880" progId="Equation.DSMT4">
                      <p:embed/>
                    </p:oleObj>
                  </mc:Choice>
                  <mc:Fallback>
                    <p:oleObj name="Equation" r:id="rId7" imgW="1066680" imgH="596880" progId="Equation.DSMT4">
                      <p:embed/>
                      <p:pic>
                        <p:nvPicPr>
                          <p:cNvPr id="0" name="Object 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10" y="1118"/>
                            <a:ext cx="961" cy="63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57" name="Rectangle 86"/>
              <p:cNvSpPr>
                <a:spLocks noChangeArrowheads="1"/>
              </p:cNvSpPr>
              <p:nvPr/>
            </p:nvSpPr>
            <p:spPr bwMode="auto">
              <a:xfrm>
                <a:off x="3919" y="1537"/>
                <a:ext cx="7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TIMES" charset="0"/>
                    <a:cs typeface="Times New Roman" pitchFamily="18" charset="0"/>
                  </a:rPr>
                  <a:t>k=z</a:t>
                </a:r>
                <a:r>
                  <a:rPr lang="en-US" sz="1800" baseline="-30000">
                    <a:latin typeface="TIMES" charset="0"/>
                    <a:cs typeface="Times New Roman" pitchFamily="18" charset="0"/>
                  </a:rPr>
                  <a:t>max</a:t>
                </a:r>
                <a:r>
                  <a:rPr lang="en-US" sz="1800">
                    <a:latin typeface="TIMES" charset="0"/>
                    <a:cs typeface="Times New Roman" pitchFamily="18" charset="0"/>
                  </a:rPr>
                  <a:t>/s</a:t>
                </a:r>
                <a:endParaRPr lang="de-DE" sz="4000">
                  <a:latin typeface="TIMES" charset="0"/>
                </a:endParaRPr>
              </a:p>
            </p:txBody>
          </p:sp>
        </p:grpSp>
        <p:pic>
          <p:nvPicPr>
            <p:cNvPr id="6155" name="Picture 9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7" y="2518"/>
              <a:ext cx="201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Fußzeilenplatzhalt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717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39EEF02F-C3B2-42A5-BEED-B0403D54CA74}" type="slidenum">
              <a:rPr lang="de-DE" sz="1000" smtClean="0"/>
              <a:pPr/>
              <a:t>14</a:t>
            </a:fld>
            <a:r>
              <a:rPr lang="de-DE" sz="1000" smtClean="0"/>
              <a:t> -</a:t>
            </a:r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Ausgabefunktionen</a:t>
            </a:r>
          </a:p>
        </p:txBody>
      </p:sp>
      <p:sp>
        <p:nvSpPr>
          <p:cNvPr id="71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8178800" cy="381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</a:pPr>
            <a:r>
              <a:rPr lang="de-DE" sz="2000" smtClean="0"/>
              <a:t>Sigmoidale Ausgabefunktionen </a:t>
            </a: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0" y="2881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18800" name="Object 16"/>
          <p:cNvGraphicFramePr>
            <a:graphicFrameLocks noChangeAspect="1"/>
          </p:cNvGraphicFramePr>
          <p:nvPr/>
        </p:nvGraphicFramePr>
        <p:xfrm>
          <a:off x="692150" y="2330450"/>
          <a:ext cx="401002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Bild" r:id="rId3" imgW="3610435" imgH="1732948" progId="Word.Picture.8">
                  <p:embed/>
                </p:oleObj>
              </mc:Choice>
              <mc:Fallback>
                <p:oleObj name="Bild" r:id="rId3" imgW="3610435" imgH="1732948" progId="Word.Picture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330450"/>
                        <a:ext cx="4010025" cy="238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20"/>
          <p:cNvSpPr>
            <a:spLocks noChangeArrowheads="1"/>
          </p:cNvSpPr>
          <p:nvPr/>
        </p:nvSpPr>
        <p:spPr bwMode="auto">
          <a:xfrm>
            <a:off x="692150" y="1908175"/>
            <a:ext cx="4375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45000"/>
              </a:spcBef>
              <a:buClr>
                <a:srgbClr val="FF3300"/>
              </a:buClr>
              <a:buSzPct val="130000"/>
            </a:pPr>
            <a:r>
              <a:rPr lang="de-DE" b="1">
                <a:solidFill>
                  <a:srgbClr val="00007A"/>
                </a:solidFill>
              </a:rPr>
              <a:t>Fermi</a:t>
            </a:r>
            <a:r>
              <a:rPr lang="de-DE">
                <a:solidFill>
                  <a:srgbClr val="00007A"/>
                </a:solidFill>
              </a:rPr>
              <a:t>-Funktion, logistische Funktion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995863" y="1876425"/>
            <a:ext cx="3889375" cy="2879725"/>
            <a:chOff x="3147" y="1182"/>
            <a:chExt cx="2450" cy="1814"/>
          </a:xfrm>
        </p:grpSpPr>
        <p:graphicFrame>
          <p:nvGraphicFramePr>
            <p:cNvPr id="7174" name="Object 18"/>
            <p:cNvGraphicFramePr>
              <a:graphicFrameLocks noChangeAspect="1"/>
            </p:cNvGraphicFramePr>
            <p:nvPr/>
          </p:nvGraphicFramePr>
          <p:xfrm>
            <a:off x="3147" y="1505"/>
            <a:ext cx="2450" cy="1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2" name="Bild" r:id="rId5" imgW="3255264" imgH="1737360" progId="Word.Picture.8">
                    <p:embed/>
                  </p:oleObj>
                </mc:Choice>
                <mc:Fallback>
                  <p:oleObj name="Bild" r:id="rId5" imgW="3255264" imgH="1737360" progId="Word.Picture.8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7" y="1505"/>
                          <a:ext cx="2450" cy="14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4" name="Text Box 21"/>
            <p:cNvSpPr txBox="1">
              <a:spLocks noChangeArrowheads="1"/>
            </p:cNvSpPr>
            <p:nvPr/>
          </p:nvSpPr>
          <p:spPr bwMode="auto">
            <a:xfrm>
              <a:off x="3337" y="1182"/>
              <a:ext cx="2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de-DE" b="1">
                  <a:solidFill>
                    <a:srgbClr val="000099"/>
                  </a:solidFill>
                </a:rPr>
                <a:t>Kosinus-</a:t>
              </a:r>
              <a:r>
                <a:rPr lang="de-DE"/>
                <a:t>Quetschfunktion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046163" y="4649788"/>
            <a:ext cx="1993900" cy="773112"/>
            <a:chOff x="648" y="1818"/>
            <a:chExt cx="1256" cy="487"/>
          </a:xfrm>
        </p:grpSpPr>
        <p:sp>
          <p:nvSpPr>
            <p:cNvPr id="7193" name="Rectangle 23"/>
            <p:cNvSpPr>
              <a:spLocks noChangeArrowheads="1"/>
            </p:cNvSpPr>
            <p:nvPr/>
          </p:nvSpPr>
          <p:spPr bwMode="auto">
            <a:xfrm>
              <a:off x="648" y="1921"/>
              <a:ext cx="6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latin typeface="TIMES" charset="0"/>
                  <a:cs typeface="Times New Roman" pitchFamily="18" charset="0"/>
                </a:rPr>
                <a:t>S</a:t>
              </a:r>
              <a:r>
                <a:rPr lang="de-DE" baseline="-30000">
                  <a:latin typeface="TIMES" charset="0"/>
                  <a:cs typeface="Times New Roman" pitchFamily="18" charset="0"/>
                </a:rPr>
                <a:t>F</a:t>
              </a:r>
              <a:r>
                <a:rPr lang="de-DE">
                  <a:latin typeface="TIMES" charset="0"/>
                  <a:cs typeface="Times New Roman" pitchFamily="18" charset="0"/>
                </a:rPr>
                <a:t>(z) := </a:t>
              </a:r>
              <a:endParaRPr lang="de-DE" sz="4400">
                <a:latin typeface="TIMES" charset="0"/>
              </a:endParaRPr>
            </a:p>
          </p:txBody>
        </p:sp>
        <p:graphicFrame>
          <p:nvGraphicFramePr>
            <p:cNvPr id="7173" name="Object 22"/>
            <p:cNvGraphicFramePr>
              <a:graphicFrameLocks noChangeAspect="1"/>
            </p:cNvGraphicFramePr>
            <p:nvPr/>
          </p:nvGraphicFramePr>
          <p:xfrm>
            <a:off x="1285" y="1818"/>
            <a:ext cx="619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3" name="Equation" r:id="rId7" imgW="444114" imgH="355292" progId="Equation.DSMT4">
                    <p:embed/>
                  </p:oleObj>
                </mc:Choice>
                <mc:Fallback>
                  <p:oleObj name="Equation" r:id="rId7" imgW="444114" imgH="355292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" y="1818"/>
                          <a:ext cx="619" cy="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676275" y="5437188"/>
            <a:ext cx="2938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45000"/>
              </a:spcBef>
              <a:buClr>
                <a:srgbClr val="FF3300"/>
              </a:buClr>
              <a:buSzPct val="130000"/>
            </a:pPr>
            <a:r>
              <a:rPr lang="de-DE">
                <a:solidFill>
                  <a:srgbClr val="00007A"/>
                </a:solidFill>
              </a:rPr>
              <a:t>sowie </a:t>
            </a:r>
            <a:r>
              <a:rPr lang="de-DE" b="1">
                <a:solidFill>
                  <a:srgbClr val="00007A"/>
                </a:solidFill>
              </a:rPr>
              <a:t>hyperb. Tangens</a:t>
            </a:r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>
            <a:off x="1103313" y="3389313"/>
            <a:ext cx="3532187" cy="1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1071563" y="4351338"/>
            <a:ext cx="3579812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12" name="Rectangle 28"/>
          <p:cNvSpPr>
            <a:spLocks noChangeArrowheads="1"/>
          </p:cNvSpPr>
          <p:nvPr/>
        </p:nvSpPr>
        <p:spPr bwMode="auto">
          <a:xfrm>
            <a:off x="803275" y="2679700"/>
            <a:ext cx="284163" cy="1719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61988" y="5699125"/>
            <a:ext cx="4327525" cy="882650"/>
            <a:chOff x="417" y="3590"/>
            <a:chExt cx="2726" cy="556"/>
          </a:xfrm>
        </p:grpSpPr>
        <p:sp>
          <p:nvSpPr>
            <p:cNvPr id="7191" name="Rectangle 30"/>
            <p:cNvSpPr>
              <a:spLocks noChangeArrowheads="1"/>
            </p:cNvSpPr>
            <p:nvPr/>
          </p:nvSpPr>
          <p:spPr bwMode="auto">
            <a:xfrm>
              <a:off x="417" y="3776"/>
              <a:ext cx="13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latin typeface="TIMES" charset="0"/>
                  <a:cs typeface="Times New Roman" pitchFamily="18" charset="0"/>
                </a:rPr>
                <a:t>S</a:t>
              </a:r>
              <a:r>
                <a:rPr lang="de-DE" sz="1800" baseline="-30000">
                  <a:latin typeface="TIMES" charset="0"/>
                  <a:cs typeface="Times New Roman" pitchFamily="18" charset="0"/>
                </a:rPr>
                <a:t>T</a:t>
              </a:r>
              <a:r>
                <a:rPr lang="de-DE" sz="1800">
                  <a:latin typeface="TIMES" charset="0"/>
                  <a:cs typeface="Times New Roman" pitchFamily="18" charset="0"/>
                </a:rPr>
                <a:t>(z) := 2S</a:t>
              </a:r>
              <a:r>
                <a:rPr lang="de-DE" sz="1800" baseline="-30000">
                  <a:latin typeface="TIMES" charset="0"/>
                  <a:cs typeface="Times New Roman" pitchFamily="18" charset="0"/>
                </a:rPr>
                <a:t>F</a:t>
              </a:r>
              <a:r>
                <a:rPr lang="de-DE" sz="1800">
                  <a:latin typeface="TIMES" charset="0"/>
                  <a:cs typeface="Times New Roman" pitchFamily="18" charset="0"/>
                </a:rPr>
                <a:t>(z)-1 = </a:t>
              </a:r>
              <a:endParaRPr lang="de-DE" sz="4000">
                <a:latin typeface="TIMES" charset="0"/>
              </a:endParaRPr>
            </a:p>
          </p:txBody>
        </p:sp>
        <p:graphicFrame>
          <p:nvGraphicFramePr>
            <p:cNvPr id="7172" name="Object 29"/>
            <p:cNvGraphicFramePr>
              <a:graphicFrameLocks noChangeAspect="1"/>
            </p:cNvGraphicFramePr>
            <p:nvPr/>
          </p:nvGraphicFramePr>
          <p:xfrm>
            <a:off x="1695" y="3590"/>
            <a:ext cx="653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4" name="Equation" r:id="rId9" imgW="444307" imgH="380835" progId="Equation.DSMT4">
                    <p:embed/>
                  </p:oleObj>
                </mc:Choice>
                <mc:Fallback>
                  <p:oleObj name="Equation" r:id="rId9" imgW="444307" imgH="380835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5" y="3590"/>
                          <a:ext cx="653" cy="5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2" name="Rectangle 31"/>
            <p:cNvSpPr>
              <a:spLocks noChangeArrowheads="1"/>
            </p:cNvSpPr>
            <p:nvPr/>
          </p:nvSpPr>
          <p:spPr bwMode="auto">
            <a:xfrm>
              <a:off x="2303" y="3782"/>
              <a:ext cx="8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latin typeface="TIMES" charset="0"/>
                  <a:cs typeface="Times New Roman" pitchFamily="18" charset="0"/>
                </a:rPr>
                <a:t> = tanh(kz)</a:t>
              </a:r>
              <a:r>
                <a:rPr lang="de-DE" sz="1800"/>
                <a:t> </a:t>
              </a:r>
              <a:endParaRPr lang="de-DE" sz="4000">
                <a:latin typeface="TIMES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346575" y="4922838"/>
            <a:ext cx="4797425" cy="1047750"/>
            <a:chOff x="2738" y="3101"/>
            <a:chExt cx="3022" cy="660"/>
          </a:xfrm>
        </p:grpSpPr>
        <p:sp>
          <p:nvSpPr>
            <p:cNvPr id="7190" name="Rectangle 35"/>
            <p:cNvSpPr>
              <a:spLocks noChangeArrowheads="1"/>
            </p:cNvSpPr>
            <p:nvPr/>
          </p:nvSpPr>
          <p:spPr bwMode="auto">
            <a:xfrm>
              <a:off x="2738" y="3307"/>
              <a:ext cx="6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latin typeface="TIMES" charset="0"/>
                  <a:cs typeface="Times New Roman" pitchFamily="18" charset="0"/>
                </a:rPr>
                <a:t>S</a:t>
              </a:r>
              <a:r>
                <a:rPr lang="de-DE" sz="1800" baseline="-30000">
                  <a:latin typeface="TIMES" charset="0"/>
                  <a:cs typeface="Times New Roman" pitchFamily="18" charset="0"/>
                </a:rPr>
                <a:t>C</a:t>
              </a:r>
              <a:r>
                <a:rPr lang="de-DE" sz="1800">
                  <a:latin typeface="TIMES" charset="0"/>
                  <a:cs typeface="Times New Roman" pitchFamily="18" charset="0"/>
                </a:rPr>
                <a:t>(z) := </a:t>
              </a:r>
              <a:endParaRPr lang="de-DE" sz="4000">
                <a:latin typeface="TIMES" charset="0"/>
              </a:endParaRPr>
            </a:p>
          </p:txBody>
        </p:sp>
        <p:graphicFrame>
          <p:nvGraphicFramePr>
            <p:cNvPr id="7171" name="Object 34"/>
            <p:cNvGraphicFramePr>
              <a:graphicFrameLocks noChangeAspect="1"/>
            </p:cNvGraphicFramePr>
            <p:nvPr/>
          </p:nvGraphicFramePr>
          <p:xfrm>
            <a:off x="3288" y="3101"/>
            <a:ext cx="2472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5" name="Equation" r:id="rId11" imgW="2247900" imgH="596900" progId="Equation.DSMT4">
                    <p:embed/>
                  </p:oleObj>
                </mc:Choice>
                <mc:Fallback>
                  <p:oleObj name="Equation" r:id="rId11" imgW="2247900" imgH="5969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101"/>
                          <a:ext cx="2472" cy="6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9" name="Text Box 37"/>
          <p:cNvSpPr txBox="1">
            <a:spLocks noChangeArrowheads="1"/>
          </p:cNvSpPr>
          <p:nvPr/>
        </p:nvSpPr>
        <p:spPr bwMode="auto">
          <a:xfrm>
            <a:off x="3494088" y="478472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600"/>
              <a:t>K=const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9" grpId="0"/>
      <p:bldP spid="118810" grpId="0" animBg="1"/>
      <p:bldP spid="118811" grpId="0" animBg="1"/>
      <p:bldP spid="1188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ußzeilenplatzhalt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26627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87D232BE-FE01-4499-94B9-0C02E09D7166}" type="slidenum">
              <a:rPr lang="de-DE" sz="1000" smtClean="0"/>
              <a:pPr/>
              <a:t>15</a:t>
            </a:fld>
            <a:r>
              <a:rPr lang="de-DE" sz="1000" smtClean="0"/>
              <a:t> -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Formale Neuronen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8178800" cy="202565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</a:pPr>
            <a:r>
              <a:rPr lang="de-DE" sz="2000" smtClean="0"/>
              <a:t>Zeitmodellierung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de-DE" sz="2000" smtClean="0"/>
              <a:t>	Ann</a:t>
            </a:r>
            <a:r>
              <a:rPr lang="de-DE" sz="2000" b="0" smtClean="0"/>
              <a:t>.: Abfluss der Ladung aus dem Zellkörper -</a:t>
            </a:r>
            <a:r>
              <a:rPr lang="de-DE" sz="2000" b="0" smtClean="0">
                <a:sym typeface="Symbol" pitchFamily="18" charset="2"/>
              </a:rPr>
              <a:t></a:t>
            </a:r>
            <a:r>
              <a:rPr lang="de-DE" sz="2000" b="0" smtClean="0"/>
              <a:t>z/</a:t>
            </a:r>
            <a:r>
              <a:rPr lang="de-DE" sz="2000" b="0" smtClean="0">
                <a:sym typeface="Symbol" pitchFamily="18" charset="2"/>
              </a:rPr>
              <a:t></a:t>
            </a:r>
            <a:r>
              <a:rPr lang="de-DE" sz="2000" b="0" smtClean="0"/>
              <a:t>t  mit sinkender Spannung proportional geringer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de-DE" sz="2000" smtClean="0"/>
              <a:t>	 -</a:t>
            </a:r>
            <a:r>
              <a:rPr lang="de-DE" sz="2000" smtClean="0">
                <a:sym typeface="Symbol" pitchFamily="18" charset="2"/>
              </a:rPr>
              <a:t></a:t>
            </a:r>
            <a:r>
              <a:rPr lang="de-DE" sz="2000" smtClean="0"/>
              <a:t>z/</a:t>
            </a:r>
            <a:r>
              <a:rPr lang="de-DE" sz="2000" smtClean="0">
                <a:sym typeface="Symbol" pitchFamily="18" charset="2"/>
              </a:rPr>
              <a:t></a:t>
            </a:r>
            <a:r>
              <a:rPr lang="de-DE" sz="2000" smtClean="0"/>
              <a:t>t ~ –z(t)      </a:t>
            </a:r>
            <a:r>
              <a:rPr lang="de-DE" sz="2000" b="0" smtClean="0"/>
              <a:t>oder   </a:t>
            </a:r>
            <a:r>
              <a:rPr lang="de-DE" sz="2000" smtClean="0"/>
              <a:t> -</a:t>
            </a:r>
            <a:r>
              <a:rPr lang="de-DE" sz="2000" smtClean="0">
                <a:sym typeface="Symbol" pitchFamily="18" charset="2"/>
              </a:rPr>
              <a:t></a:t>
            </a:r>
            <a:r>
              <a:rPr lang="de-DE" sz="2000" smtClean="0"/>
              <a:t>z/</a:t>
            </a:r>
            <a:r>
              <a:rPr lang="de-DE" sz="2000" smtClean="0">
                <a:sym typeface="Symbol" pitchFamily="18" charset="2"/>
              </a:rPr>
              <a:t></a:t>
            </a:r>
            <a:r>
              <a:rPr lang="de-DE" sz="2000" smtClean="0"/>
              <a:t>t = –z(t)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de-DE" sz="2000" smtClean="0"/>
              <a:t>  * Rechnung *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0" y="2881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63575" y="3641725"/>
            <a:ext cx="5453063" cy="2870200"/>
            <a:chOff x="473" y="1762"/>
            <a:chExt cx="3490" cy="2031"/>
          </a:xfrm>
        </p:grpSpPr>
        <p:sp>
          <p:nvSpPr>
            <p:cNvPr id="26632" name="Rectangle 23"/>
            <p:cNvSpPr>
              <a:spLocks noChangeArrowheads="1"/>
            </p:cNvSpPr>
            <p:nvPr/>
          </p:nvSpPr>
          <p:spPr bwMode="auto">
            <a:xfrm>
              <a:off x="774" y="3512"/>
              <a:ext cx="318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/>
                <a:t>t				t+1         t´</a:t>
              </a:r>
            </a:p>
          </p:txBody>
        </p:sp>
        <p:sp>
          <p:nvSpPr>
            <p:cNvPr id="26633" name="Rectangle 10"/>
            <p:cNvSpPr>
              <a:spLocks noChangeArrowheads="1"/>
            </p:cNvSpPr>
            <p:nvPr/>
          </p:nvSpPr>
          <p:spPr bwMode="auto">
            <a:xfrm>
              <a:off x="1193" y="1762"/>
              <a:ext cx="1418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>
                <a:lnSpc>
                  <a:spcPct val="135000"/>
                </a:lnSpc>
                <a:spcBef>
                  <a:spcPct val="45000"/>
                </a:spcBef>
                <a:buClr>
                  <a:srgbClr val="FF3300"/>
                </a:buClr>
                <a:buSzPct val="130000"/>
              </a:pPr>
              <a:r>
                <a:rPr lang="de-DE" b="1">
                  <a:solidFill>
                    <a:srgbClr val="00007A"/>
                  </a:solidFill>
                </a:rPr>
                <a:t>Visualisierung z(t)</a:t>
              </a:r>
              <a:endParaRPr lang="de-DE"/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 flipV="1">
              <a:off x="793" y="1940"/>
              <a:ext cx="1" cy="17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35" name="Line 13"/>
            <p:cNvSpPr>
              <a:spLocks noChangeShapeType="1"/>
            </p:cNvSpPr>
            <p:nvPr/>
          </p:nvSpPr>
          <p:spPr bwMode="auto">
            <a:xfrm>
              <a:off x="742" y="3531"/>
              <a:ext cx="31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36" name="Line 14"/>
            <p:cNvSpPr>
              <a:spLocks noChangeShapeType="1"/>
            </p:cNvSpPr>
            <p:nvPr/>
          </p:nvSpPr>
          <p:spPr bwMode="auto">
            <a:xfrm>
              <a:off x="751" y="3060"/>
              <a:ext cx="307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37" name="Rectangle 15"/>
            <p:cNvSpPr>
              <a:spLocks noChangeArrowheads="1"/>
            </p:cNvSpPr>
            <p:nvPr/>
          </p:nvSpPr>
          <p:spPr bwMode="auto">
            <a:xfrm>
              <a:off x="473" y="2893"/>
              <a:ext cx="297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r>
                <a:rPr lang="de-DE" sz="2800"/>
                <a:t>A</a:t>
              </a:r>
              <a:r>
                <a:rPr lang="de-DE" sz="4000" baseline="-25000"/>
                <a:t>0</a:t>
              </a:r>
              <a:endParaRPr lang="de-DE" sz="6000"/>
            </a:p>
          </p:txBody>
        </p:sp>
        <p:sp>
          <p:nvSpPr>
            <p:cNvPr id="26638" name="Arc 16"/>
            <p:cNvSpPr>
              <a:spLocks/>
            </p:cNvSpPr>
            <p:nvPr/>
          </p:nvSpPr>
          <p:spPr bwMode="auto">
            <a:xfrm flipH="1" flipV="1">
              <a:off x="793" y="2159"/>
              <a:ext cx="1535" cy="855"/>
            </a:xfrm>
            <a:custGeom>
              <a:avLst/>
              <a:gdLst>
                <a:gd name="T0" fmla="*/ 0 w 21600"/>
                <a:gd name="T1" fmla="*/ 0 h 21600"/>
                <a:gd name="T2" fmla="*/ 109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39" name="Line 17"/>
            <p:cNvSpPr>
              <a:spLocks noChangeShapeType="1"/>
            </p:cNvSpPr>
            <p:nvPr/>
          </p:nvSpPr>
          <p:spPr bwMode="auto">
            <a:xfrm>
              <a:off x="2328" y="3015"/>
              <a:ext cx="1286" cy="4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40" name="Line 18"/>
            <p:cNvSpPr>
              <a:spLocks noChangeShapeType="1"/>
            </p:cNvSpPr>
            <p:nvPr/>
          </p:nvSpPr>
          <p:spPr bwMode="auto">
            <a:xfrm>
              <a:off x="757" y="2203"/>
              <a:ext cx="12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41" name="Rectangle 19"/>
            <p:cNvSpPr>
              <a:spLocks noChangeArrowheads="1"/>
            </p:cNvSpPr>
            <p:nvPr/>
          </p:nvSpPr>
          <p:spPr bwMode="auto">
            <a:xfrm>
              <a:off x="508" y="2081"/>
              <a:ext cx="248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r>
                <a:rPr lang="de-DE" sz="2800"/>
                <a:t>A</a:t>
              </a:r>
              <a:endParaRPr lang="de-DE" sz="4400"/>
            </a:p>
          </p:txBody>
        </p:sp>
        <p:sp>
          <p:nvSpPr>
            <p:cNvPr id="26642" name="Line 20"/>
            <p:cNvSpPr>
              <a:spLocks noChangeShapeType="1"/>
            </p:cNvSpPr>
            <p:nvPr/>
          </p:nvSpPr>
          <p:spPr bwMode="auto">
            <a:xfrm>
              <a:off x="3213" y="3533"/>
              <a:ext cx="0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8196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00085D45-A4F3-4529-BE1A-7AFE17824B95}" type="slidenum">
              <a:rPr lang="de-DE" sz="1000" smtClean="0"/>
              <a:pPr/>
              <a:t>16</a:t>
            </a:fld>
            <a:r>
              <a:rPr lang="de-DE" sz="1000" smtClean="0"/>
              <a:t> -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81987" cy="647700"/>
          </a:xfrm>
        </p:spPr>
        <p:txBody>
          <a:bodyPr/>
          <a:lstStyle/>
          <a:p>
            <a:r>
              <a:rPr lang="en-US" smtClean="0"/>
              <a:t>DEF   </a:t>
            </a:r>
            <a:r>
              <a:rPr lang="en-US" sz="2800" smtClean="0"/>
              <a:t>Schicht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Schichten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982788" y="2176463"/>
          <a:ext cx="5067300" cy="392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Bild" r:id="rId3" imgW="1889640" imgH="1464480" progId="Word.Picture.8">
                  <p:embed/>
                </p:oleObj>
              </mc:Choice>
              <mc:Fallback>
                <p:oleObj name="Bild" r:id="rId3" imgW="1889640" imgH="146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2176463"/>
                        <a:ext cx="5067300" cy="392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9222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A1B0652F-4D44-4173-A36A-2530A1233318}" type="slidenum">
              <a:rPr lang="de-DE" sz="1000" smtClean="0"/>
              <a:pPr/>
              <a:t>17</a:t>
            </a:fld>
            <a:r>
              <a:rPr lang="de-DE" sz="1000" smtClean="0"/>
              <a:t> -</a:t>
            </a:r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81987" cy="2720975"/>
          </a:xfrm>
        </p:spPr>
        <p:txBody>
          <a:bodyPr/>
          <a:lstStyle/>
          <a:p>
            <a:r>
              <a:rPr lang="en-US" smtClean="0">
                <a:solidFill>
                  <a:srgbClr val="006699"/>
                </a:solidFill>
              </a:rPr>
              <a:t>  lineare Schicht</a:t>
            </a:r>
          </a:p>
          <a:p>
            <a:pPr>
              <a:buFontTx/>
              <a:buNone/>
            </a:pPr>
            <a:endParaRPr lang="fr-FR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chemeClr val="tx1"/>
              </a:solidFill>
            </a:endParaRP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6388100" cy="503237"/>
          </a:xfrm>
        </p:spPr>
        <p:txBody>
          <a:bodyPr/>
          <a:lstStyle/>
          <a:p>
            <a:r>
              <a:rPr lang="en-US" smtClean="0"/>
              <a:t>Lineare Transformation mit NN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628650" y="1843088"/>
          <a:ext cx="304958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Grafik" r:id="rId3" imgW="1889640" imgH="1464480" progId="Word.Picture.8">
                  <p:embed/>
                </p:oleObj>
              </mc:Choice>
              <mc:Fallback>
                <p:oleObj name="Grafik" r:id="rId3" imgW="1889640" imgH="146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843088"/>
                        <a:ext cx="304958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3912" name="Object 8"/>
          <p:cNvGraphicFramePr>
            <a:graphicFrameLocks noChangeAspect="1"/>
          </p:cNvGraphicFramePr>
          <p:nvPr/>
        </p:nvGraphicFramePr>
        <p:xfrm>
          <a:off x="4129088" y="2135188"/>
          <a:ext cx="4256087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5" imgW="1358310" imgH="571252" progId="Equation.DSMT4">
                  <p:embed/>
                </p:oleObj>
              </mc:Choice>
              <mc:Fallback>
                <p:oleObj name="Equation" r:id="rId5" imgW="1358310" imgH="57125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135188"/>
                        <a:ext cx="4256087" cy="178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50863" y="4673600"/>
            <a:ext cx="8593137" cy="1498600"/>
            <a:chOff x="347" y="2944"/>
            <a:chExt cx="5413" cy="944"/>
          </a:xfrm>
        </p:grpSpPr>
        <p:sp>
          <p:nvSpPr>
            <p:cNvPr id="9228" name="Rectangle 7"/>
            <p:cNvSpPr>
              <a:spLocks noChangeArrowheads="1"/>
            </p:cNvSpPr>
            <p:nvPr/>
          </p:nvSpPr>
          <p:spPr bwMode="auto">
            <a:xfrm>
              <a:off x="347" y="3229"/>
              <a:ext cx="541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spcAft>
                  <a:spcPct val="50000"/>
                </a:spcAft>
                <a:buClr>
                  <a:srgbClr val="FF3300"/>
                </a:buClr>
                <a:buSzPct val="130000"/>
              </a:pPr>
              <a:r>
                <a:rPr lang="fr-FR" sz="2400" b="1"/>
                <a:t>y</a:t>
              </a:r>
              <a:r>
                <a:rPr lang="fr-FR" sz="2400"/>
                <a:t> = 					= </a:t>
              </a:r>
              <a:r>
                <a:rPr lang="fr-FR" sz="2400" b="1"/>
                <a:t>W·x    </a:t>
              </a:r>
              <a:r>
                <a:rPr lang="fr-FR" sz="2400" i="1">
                  <a:solidFill>
                    <a:srgbClr val="000099"/>
                  </a:solidFill>
                </a:rPr>
                <a:t>Matrix-Multiplikation</a:t>
              </a:r>
              <a:endParaRPr lang="en-US" sz="2400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9220" name="Object 10"/>
            <p:cNvGraphicFramePr>
              <a:graphicFrameLocks noChangeAspect="1"/>
            </p:cNvGraphicFramePr>
            <p:nvPr/>
          </p:nvGraphicFramePr>
          <p:xfrm>
            <a:off x="685" y="2944"/>
            <a:ext cx="2577" cy="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1" name="Equation" r:id="rId7" imgW="1638300" imgH="596900" progId="Equation.DSMT4">
                    <p:embed/>
                  </p:oleObj>
                </mc:Choice>
                <mc:Fallback>
                  <p:oleObj name="Equation" r:id="rId7" imgW="1638300" imgH="5969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" y="2944"/>
                          <a:ext cx="2577" cy="9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Affine Transformationen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268413"/>
            <a:ext cx="8532812" cy="393030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Erweiterung des Eingaberaums </a:t>
            </a:r>
            <a:r>
              <a:rPr lang="de-DE" sz="1800" b="0" i="1" dirty="0" smtClean="0">
                <a:solidFill>
                  <a:schemeClr val="bg1">
                    <a:lumMod val="50000"/>
                  </a:schemeClr>
                </a:solidFill>
              </a:rPr>
              <a:t>(homogene Koordinaten)</a:t>
            </a:r>
            <a:endParaRPr lang="de-DE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b="0" dirty="0" smtClean="0"/>
              <a:t>w</a:t>
            </a:r>
            <a:r>
              <a:rPr lang="de-DE" b="0" baseline="-25000" dirty="0" smtClean="0"/>
              <a:t>1</a:t>
            </a:r>
            <a:r>
              <a:rPr lang="de-DE" b="0" dirty="0" smtClean="0"/>
              <a:t>x</a:t>
            </a:r>
            <a:r>
              <a:rPr lang="de-DE" b="0" baseline="-25000" dirty="0"/>
              <a:t>1</a:t>
            </a:r>
            <a:r>
              <a:rPr lang="de-DE" b="0" dirty="0" smtClean="0"/>
              <a:t> +w</a:t>
            </a:r>
            <a:r>
              <a:rPr lang="de-DE" b="0" baseline="-25000" dirty="0"/>
              <a:t>2</a:t>
            </a:r>
            <a:r>
              <a:rPr lang="de-DE" b="0" dirty="0" smtClean="0"/>
              <a:t>x</a:t>
            </a:r>
            <a:r>
              <a:rPr lang="de-DE" b="0" baseline="-25000" dirty="0"/>
              <a:t>2</a:t>
            </a:r>
            <a:r>
              <a:rPr lang="de-DE" b="0" dirty="0" smtClean="0"/>
              <a:t> + … + </a:t>
            </a:r>
            <a:r>
              <a:rPr lang="de-DE" b="0" dirty="0" err="1" smtClean="0"/>
              <a:t>w</a:t>
            </a:r>
            <a:r>
              <a:rPr lang="de-DE" b="0" baseline="-25000" dirty="0" err="1"/>
              <a:t>n</a:t>
            </a:r>
            <a:r>
              <a:rPr lang="de-DE" b="0" dirty="0" err="1" smtClean="0"/>
              <a:t>x</a:t>
            </a:r>
            <a:r>
              <a:rPr lang="de-DE" b="0" baseline="-25000" dirty="0" err="1"/>
              <a:t>n</a:t>
            </a:r>
            <a:r>
              <a:rPr lang="de-DE" b="0" dirty="0" smtClean="0"/>
              <a:t>      </a:t>
            </a:r>
            <a:r>
              <a:rPr lang="de-DE" b="0" dirty="0" smtClean="0">
                <a:sym typeface="Wingdings"/>
              </a:rPr>
              <a:t> </a:t>
            </a:r>
            <a:r>
              <a:rPr lang="de-DE" b="0" dirty="0" smtClean="0"/>
              <a:t>w</a:t>
            </a:r>
            <a:r>
              <a:rPr lang="de-DE" b="0" baseline="-25000" dirty="0" smtClean="0"/>
              <a:t>1</a:t>
            </a:r>
            <a:r>
              <a:rPr lang="de-DE" b="0" dirty="0" smtClean="0"/>
              <a:t>x</a:t>
            </a:r>
            <a:r>
              <a:rPr lang="de-DE" b="0" baseline="-25000" dirty="0" smtClean="0"/>
              <a:t>1</a:t>
            </a:r>
            <a:r>
              <a:rPr lang="de-DE" b="0" dirty="0" smtClean="0"/>
              <a:t> +w</a:t>
            </a:r>
            <a:r>
              <a:rPr lang="de-DE" b="0" baseline="-25000" dirty="0" smtClean="0"/>
              <a:t>2</a:t>
            </a:r>
            <a:r>
              <a:rPr lang="de-DE" b="0" dirty="0" smtClean="0"/>
              <a:t>x</a:t>
            </a:r>
            <a:r>
              <a:rPr lang="de-DE" b="0" baseline="-25000" dirty="0" smtClean="0"/>
              <a:t>2</a:t>
            </a:r>
            <a:r>
              <a:rPr lang="de-DE" b="0" dirty="0" smtClean="0"/>
              <a:t> + … + </a:t>
            </a:r>
            <a:r>
              <a:rPr lang="de-DE" b="0" dirty="0" err="1" smtClean="0"/>
              <a:t>w</a:t>
            </a:r>
            <a:r>
              <a:rPr lang="de-DE" b="0" baseline="-25000" dirty="0" err="1" smtClean="0"/>
              <a:t>n</a:t>
            </a:r>
            <a:r>
              <a:rPr lang="de-DE" b="0" dirty="0" err="1" smtClean="0"/>
              <a:t>x</a:t>
            </a:r>
            <a:r>
              <a:rPr lang="de-DE" b="0" baseline="-25000" dirty="0" err="1" smtClean="0"/>
              <a:t>n</a:t>
            </a:r>
            <a:r>
              <a:rPr lang="de-DE" b="0" dirty="0" smtClean="0"/>
              <a:t> </a:t>
            </a:r>
            <a:r>
              <a:rPr lang="de-DE" b="0" dirty="0" smtClean="0">
                <a:sym typeface="Wingdings"/>
              </a:rPr>
              <a:t>+ </a:t>
            </a:r>
            <a:r>
              <a:rPr lang="de-DE" b="0" dirty="0" smtClean="0">
                <a:solidFill>
                  <a:srgbClr val="3399FF"/>
                </a:solidFill>
                <a:sym typeface="Wingdings"/>
              </a:rPr>
              <a:t>w</a:t>
            </a:r>
            <a:r>
              <a:rPr lang="de-DE" b="0" baseline="-25000" dirty="0" smtClean="0">
                <a:solidFill>
                  <a:srgbClr val="3399FF"/>
                </a:solidFill>
                <a:sym typeface="Wingdings"/>
              </a:rPr>
              <a:t>n+1</a:t>
            </a:r>
            <a:r>
              <a:rPr lang="de-DE" b="0" dirty="0" smtClean="0">
                <a:sym typeface="Symbol"/>
              </a:rPr>
              <a:t>1</a:t>
            </a:r>
            <a:endParaRPr lang="de-DE" b="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dirty="0" err="1" smtClean="0"/>
              <a:t>w</a:t>
            </a:r>
            <a:r>
              <a:rPr lang="de-DE" b="0" baseline="30000" dirty="0" err="1" smtClean="0"/>
              <a:t>T</a:t>
            </a:r>
            <a:r>
              <a:rPr lang="de-DE" dirty="0" err="1" smtClean="0"/>
              <a:t>x</a:t>
            </a:r>
            <a:r>
              <a:rPr lang="de-DE" b="0" dirty="0" smtClean="0"/>
              <a:t> =(w</a:t>
            </a:r>
            <a:r>
              <a:rPr lang="de-DE" b="0" baseline="-25000" dirty="0" smtClean="0"/>
              <a:t>1</a:t>
            </a:r>
            <a:r>
              <a:rPr lang="de-DE" b="0" dirty="0" smtClean="0"/>
              <a:t>,…,</a:t>
            </a:r>
            <a:r>
              <a:rPr lang="de-DE" b="0" dirty="0" err="1" smtClean="0"/>
              <a:t>w</a:t>
            </a:r>
            <a:r>
              <a:rPr lang="de-DE" b="0" baseline="-25000" dirty="0" err="1" smtClean="0"/>
              <a:t>n</a:t>
            </a:r>
            <a:r>
              <a:rPr lang="de-DE" b="0" dirty="0" smtClean="0"/>
              <a:t>)</a:t>
            </a:r>
            <a:r>
              <a:rPr lang="de-DE" b="0" dirty="0" smtClean="0">
                <a:sym typeface="Symbol"/>
              </a:rPr>
              <a:t></a:t>
            </a:r>
            <a:r>
              <a:rPr lang="de-DE" b="0" dirty="0" smtClean="0"/>
              <a:t>(x</a:t>
            </a:r>
            <a:r>
              <a:rPr lang="de-DE" b="0" baseline="-25000" dirty="0" smtClean="0"/>
              <a:t>1</a:t>
            </a:r>
            <a:r>
              <a:rPr lang="de-DE" b="0" dirty="0" smtClean="0"/>
              <a:t>…,</a:t>
            </a:r>
            <a:r>
              <a:rPr lang="de-DE" b="0" dirty="0" err="1" smtClean="0"/>
              <a:t>x</a:t>
            </a:r>
            <a:r>
              <a:rPr lang="de-DE" b="0" baseline="-25000" dirty="0" err="1" smtClean="0"/>
              <a:t>n</a:t>
            </a:r>
            <a:r>
              <a:rPr lang="de-DE" b="0" dirty="0" smtClean="0"/>
              <a:t>)</a:t>
            </a:r>
            <a:r>
              <a:rPr lang="de-DE" b="0" baseline="30000" dirty="0" smtClean="0"/>
              <a:t>T  </a:t>
            </a:r>
            <a:r>
              <a:rPr lang="de-DE" b="0" dirty="0" smtClean="0">
                <a:sym typeface="Wingdings"/>
              </a:rPr>
              <a:t> </a:t>
            </a:r>
            <a:r>
              <a:rPr lang="de-DE" b="0" dirty="0" smtClean="0"/>
              <a:t>(w</a:t>
            </a:r>
            <a:r>
              <a:rPr lang="de-DE" b="0" baseline="-25000" dirty="0" smtClean="0"/>
              <a:t>1</a:t>
            </a:r>
            <a:r>
              <a:rPr lang="de-DE" b="0" dirty="0" smtClean="0"/>
              <a:t>,…,w</a:t>
            </a:r>
            <a:r>
              <a:rPr lang="de-DE" b="0" baseline="-25000" dirty="0" smtClean="0"/>
              <a:t>n</a:t>
            </a:r>
            <a:r>
              <a:rPr lang="de-DE" b="0" dirty="0" smtClean="0">
                <a:solidFill>
                  <a:srgbClr val="3399FF"/>
                </a:solidFill>
              </a:rPr>
              <a:t>,w</a:t>
            </a:r>
            <a:r>
              <a:rPr lang="de-DE" b="0" baseline="-25000" dirty="0" smtClean="0">
                <a:solidFill>
                  <a:srgbClr val="3399FF"/>
                </a:solidFill>
              </a:rPr>
              <a:t>n+1</a:t>
            </a:r>
            <a:r>
              <a:rPr lang="de-DE" b="0" dirty="0" smtClean="0"/>
              <a:t>)</a:t>
            </a:r>
            <a:r>
              <a:rPr lang="de-DE" b="0" dirty="0" smtClean="0">
                <a:sym typeface="Symbol"/>
              </a:rPr>
              <a:t></a:t>
            </a:r>
            <a:r>
              <a:rPr lang="de-DE" b="0" dirty="0" smtClean="0"/>
              <a:t>(x</a:t>
            </a:r>
            <a:r>
              <a:rPr lang="de-DE" b="0" baseline="-25000" dirty="0" smtClean="0"/>
              <a:t>1</a:t>
            </a:r>
            <a:r>
              <a:rPr lang="de-DE" b="0" dirty="0" smtClean="0"/>
              <a:t>…,x</a:t>
            </a:r>
            <a:r>
              <a:rPr lang="de-DE" b="0" baseline="-25000" dirty="0" smtClean="0"/>
              <a:t>n</a:t>
            </a:r>
            <a:r>
              <a:rPr lang="de-DE" b="0" dirty="0" smtClean="0"/>
              <a:t>,</a:t>
            </a:r>
            <a:r>
              <a:rPr lang="de-DE" b="0" dirty="0" smtClean="0">
                <a:solidFill>
                  <a:srgbClr val="3399FF"/>
                </a:solidFill>
              </a:rPr>
              <a:t>1</a:t>
            </a:r>
            <a:r>
              <a:rPr lang="de-DE" b="0" dirty="0" smtClean="0"/>
              <a:t>)</a:t>
            </a:r>
            <a:r>
              <a:rPr lang="de-DE" b="0" baseline="30000" dirty="0" smtClean="0"/>
              <a:t>T</a:t>
            </a:r>
            <a:r>
              <a:rPr lang="de-DE" b="0" dirty="0" smtClean="0"/>
              <a:t>=</a:t>
            </a:r>
            <a:r>
              <a:rPr lang="de-DE" dirty="0" err="1" smtClean="0">
                <a:solidFill>
                  <a:srgbClr val="3399FF"/>
                </a:solidFill>
              </a:rPr>
              <a:t>w</a:t>
            </a:r>
            <a:r>
              <a:rPr lang="de-DE" b="0" baseline="30000" dirty="0" err="1" smtClean="0">
                <a:solidFill>
                  <a:schemeClr val="tx1"/>
                </a:solidFill>
              </a:rPr>
              <a:t>T</a:t>
            </a:r>
            <a:r>
              <a:rPr lang="de-DE" dirty="0" err="1" smtClean="0">
                <a:solidFill>
                  <a:srgbClr val="3399FF"/>
                </a:solidFill>
              </a:rPr>
              <a:t>x</a:t>
            </a:r>
            <a:endParaRPr lang="de-DE" dirty="0" smtClean="0">
              <a:solidFill>
                <a:srgbClr val="3399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1600" dirty="0" smtClean="0">
                <a:solidFill>
                  <a:schemeClr val="tx1"/>
                </a:solidFill>
              </a:rPr>
              <a:t>	(Skalierung, Rotation)</a:t>
            </a:r>
            <a:r>
              <a:rPr lang="de-DE" sz="1600" b="0" dirty="0" smtClean="0">
                <a:sym typeface="Wingdings"/>
              </a:rPr>
              <a:t> 	</a:t>
            </a:r>
            <a:r>
              <a:rPr lang="de-DE" sz="1600" dirty="0" smtClean="0">
                <a:solidFill>
                  <a:schemeClr val="tx1"/>
                </a:solidFill>
              </a:rPr>
              <a:t>  (Skalierung, Rotation, Verschiebung)</a:t>
            </a:r>
            <a:r>
              <a:rPr lang="de-DE" sz="1600" b="0" dirty="0" smtClean="0">
                <a:sym typeface="Wingdings"/>
              </a:rPr>
              <a:t> </a:t>
            </a:r>
            <a:endParaRPr lang="de-DE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3399FF"/>
                </a:solidFill>
              </a:rPr>
              <a:t>Verschiebung</a:t>
            </a:r>
            <a:r>
              <a:rPr lang="de-DE" dirty="0" smtClean="0"/>
              <a:t> </a:t>
            </a:r>
            <a:r>
              <a:rPr lang="de-DE" dirty="0"/>
              <a:t>eines Vektors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0" dirty="0" smtClean="0">
                <a:solidFill>
                  <a:srgbClr val="3399FF"/>
                </a:solidFill>
              </a:rPr>
              <a:t>			=</a:t>
            </a:r>
            <a:endParaRPr lang="de-DE" b="0" baseline="30000" dirty="0">
              <a:solidFill>
                <a:srgbClr val="3399FF"/>
              </a:solidFill>
            </a:endParaRPr>
          </a:p>
          <a:p>
            <a:pPr>
              <a:buFont typeface="Arial" pitchFamily="34" charset="0"/>
              <a:buChar char="•"/>
            </a:pPr>
            <a:endParaRPr lang="de-DE" b="0" dirty="0">
              <a:solidFill>
                <a:srgbClr val="3399FF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- </a:t>
            </a:r>
            <a:fld id="{9D00213C-537A-40C3-A462-CF55C6AD32A2}" type="slidenum">
              <a:rPr lang="de-DE" smtClean="0"/>
              <a:pPr>
                <a:defRPr/>
              </a:pPr>
              <a:t>18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63684"/>
              </p:ext>
            </p:extLst>
          </p:nvPr>
        </p:nvGraphicFramePr>
        <p:xfrm>
          <a:off x="1279172" y="3803218"/>
          <a:ext cx="1973262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0" name="Equation" r:id="rId3" imgW="1054080" imgH="711000" progId="Equation.DSMT4">
                  <p:embed/>
                </p:oleObj>
              </mc:Choice>
              <mc:Fallback>
                <p:oleObj name="Equation" r:id="rId3" imgW="1054080" imgH="711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172" y="3803218"/>
                        <a:ext cx="1973262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94992"/>
              </p:ext>
            </p:extLst>
          </p:nvPr>
        </p:nvGraphicFramePr>
        <p:xfrm>
          <a:off x="3884014" y="3773009"/>
          <a:ext cx="1087482" cy="1295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1" name="Equation" r:id="rId5" imgW="596880" imgH="711000" progId="Equation.DSMT4">
                  <p:embed/>
                </p:oleObj>
              </mc:Choice>
              <mc:Fallback>
                <p:oleObj name="Equation" r:id="rId5" imgW="596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4014" y="3773009"/>
                        <a:ext cx="1087482" cy="1295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1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1024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DCF34AA3-CEE0-4B85-BB31-40D2C03FA512}" type="slidenum">
              <a:rPr lang="de-DE" sz="1000" smtClean="0"/>
              <a:pPr/>
              <a:t>19</a:t>
            </a:fld>
            <a:r>
              <a:rPr lang="de-DE" sz="1000" smtClean="0"/>
              <a:t> -</a:t>
            </a: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81987" cy="566737"/>
          </a:xfrm>
        </p:spPr>
        <p:txBody>
          <a:bodyPr/>
          <a:lstStyle/>
          <a:p>
            <a:r>
              <a:rPr lang="en-US" smtClean="0">
                <a:solidFill>
                  <a:srgbClr val="006699"/>
                </a:solidFill>
              </a:rPr>
              <a:t>Affine Transformation</a:t>
            </a:r>
            <a:endParaRPr lang="fr-FR" smtClean="0">
              <a:solidFill>
                <a:schemeClr val="tx1"/>
              </a:solidFill>
            </a:endParaRPr>
          </a:p>
        </p:txBody>
      </p:sp>
      <p:sp>
        <p:nvSpPr>
          <p:cNvPr id="10250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6388100" cy="503237"/>
          </a:xfrm>
        </p:spPr>
        <p:txBody>
          <a:bodyPr/>
          <a:lstStyle/>
          <a:p>
            <a:r>
              <a:rPr lang="en-US" smtClean="0"/>
              <a:t>Affine Transformation mit NN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628650" y="1843088"/>
          <a:ext cx="304958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Picture" r:id="rId3" imgW="1889640" imgH="1464480" progId="Word.Picture.8">
                  <p:embed/>
                </p:oleObj>
              </mc:Choice>
              <mc:Fallback>
                <p:oleObj name="Picture" r:id="rId3" imgW="1889640" imgH="146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843088"/>
                        <a:ext cx="304958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91863"/>
              </p:ext>
            </p:extLst>
          </p:nvPr>
        </p:nvGraphicFramePr>
        <p:xfrm>
          <a:off x="4834583" y="5035001"/>
          <a:ext cx="2823100" cy="1285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5" imgW="1320480" imgH="596880" progId="Equation.DSMT4">
                  <p:embed/>
                </p:oleObj>
              </mc:Choice>
              <mc:Fallback>
                <p:oleObj name="Equation" r:id="rId5" imgW="1320480" imgH="596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583" y="5035001"/>
                        <a:ext cx="2823100" cy="1285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1071563" y="5449087"/>
            <a:ext cx="836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/>
              <a:t>W</a:t>
            </a:r>
            <a:r>
              <a:rPr lang="de-DE" sz="2400" dirty="0"/>
              <a:t> =</a:t>
            </a:r>
            <a:r>
              <a:rPr lang="de-DE" dirty="0"/>
              <a:t> 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958779" y="1828800"/>
            <a:ext cx="45085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60000"/>
              </a:lnSpc>
              <a:buFontTx/>
              <a:buChar char="•"/>
            </a:pPr>
            <a:r>
              <a:rPr lang="de-DE" sz="2400" dirty="0">
                <a:solidFill>
                  <a:srgbClr val="336699"/>
                </a:solidFill>
              </a:rPr>
              <a:t>Drehung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de-DE" sz="2400" dirty="0">
                <a:solidFill>
                  <a:srgbClr val="336699"/>
                </a:solidFill>
              </a:rPr>
              <a:t>Skalierung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de-DE" sz="2400" dirty="0" err="1">
                <a:solidFill>
                  <a:srgbClr val="336699"/>
                </a:solidFill>
              </a:rPr>
              <a:t>Shift</a:t>
            </a:r>
            <a:endParaRPr lang="de-DE" sz="2400" dirty="0">
              <a:solidFill>
                <a:srgbClr val="336699"/>
              </a:solidFill>
            </a:endParaRPr>
          </a:p>
        </p:txBody>
      </p:sp>
      <p:graphicFrame>
        <p:nvGraphicFramePr>
          <p:cNvPr id="130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288881"/>
              </p:ext>
            </p:extLst>
          </p:nvPr>
        </p:nvGraphicFramePr>
        <p:xfrm>
          <a:off x="7009321" y="1583292"/>
          <a:ext cx="1695049" cy="9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7" imgW="1231560" imgH="711000" progId="Equation.DSMT4">
                  <p:embed/>
                </p:oleObj>
              </mc:Choice>
              <mc:Fallback>
                <p:oleObj name="Equation" r:id="rId7" imgW="1231560" imgH="711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9321" y="1583292"/>
                        <a:ext cx="1695049" cy="96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30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013999"/>
              </p:ext>
            </p:extLst>
          </p:nvPr>
        </p:nvGraphicFramePr>
        <p:xfrm>
          <a:off x="7010367" y="2570116"/>
          <a:ext cx="1180793" cy="104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9" imgW="799920" imgH="711000" progId="Equation.DSMT4">
                  <p:embed/>
                </p:oleObj>
              </mc:Choice>
              <mc:Fallback>
                <p:oleObj name="Equation" r:id="rId9" imgW="799920" imgH="711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367" y="2570116"/>
                        <a:ext cx="1180793" cy="1042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79154"/>
              </p:ext>
            </p:extLst>
          </p:nvPr>
        </p:nvGraphicFramePr>
        <p:xfrm>
          <a:off x="7007680" y="3642826"/>
          <a:ext cx="1189037" cy="111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1" imgW="634725" imgH="596641" progId="Equation.DSMT4">
                  <p:embed/>
                </p:oleObj>
              </mc:Choice>
              <mc:Fallback>
                <p:oleObj name="Equation" r:id="rId11" imgW="634725" imgH="59664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680" y="3642826"/>
                        <a:ext cx="1189037" cy="1118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1766888" y="5433212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 err="1"/>
              <a:t>W</a:t>
            </a:r>
            <a:r>
              <a:rPr lang="de-DE" sz="2400" b="1" baseline="-25000" dirty="0" err="1"/>
              <a:t>shift</a:t>
            </a:r>
            <a:endParaRPr lang="de-DE" sz="2400" b="1" baseline="-25000" dirty="0"/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438400" y="5414162"/>
            <a:ext cx="1196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>
                <a:sym typeface="Symbol" pitchFamily="18" charset="2"/>
              </a:rPr>
              <a:t> </a:t>
            </a:r>
            <a:r>
              <a:rPr lang="de-DE" sz="2400" b="1" dirty="0" err="1"/>
              <a:t>W</a:t>
            </a:r>
            <a:r>
              <a:rPr lang="de-DE" sz="2400" b="1" baseline="-25000" dirty="0" err="1"/>
              <a:t>rot</a:t>
            </a:r>
            <a:endParaRPr lang="de-DE" sz="2400" b="1" baseline="-25000" dirty="0"/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302000" y="5425274"/>
            <a:ext cx="1431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>
                <a:sym typeface="Symbol" pitchFamily="18" charset="2"/>
              </a:rPr>
              <a:t> </a:t>
            </a:r>
            <a:r>
              <a:rPr lang="de-DE" sz="2400" b="1" dirty="0" err="1"/>
              <a:t>W</a:t>
            </a:r>
            <a:r>
              <a:rPr lang="de-DE" sz="2400" b="1" baseline="-25000" dirty="0" err="1"/>
              <a:t>scal</a:t>
            </a:r>
            <a:r>
              <a:rPr lang="de-DE" sz="2400" b="1" baseline="-25000" dirty="0"/>
              <a:t> </a:t>
            </a:r>
            <a:r>
              <a:rPr lang="de-DE" sz="2400" dirty="0"/>
              <a:t>=</a:t>
            </a:r>
            <a:r>
              <a:rPr lang="de-DE" sz="2400" b="1" baseline="-25000" dirty="0"/>
              <a:t> </a:t>
            </a:r>
          </a:p>
        </p:txBody>
      </p:sp>
      <p:sp>
        <p:nvSpPr>
          <p:cNvPr id="10257" name="Text Box 26"/>
          <p:cNvSpPr txBox="1">
            <a:spLocks noChangeArrowheads="1"/>
          </p:cNvSpPr>
          <p:nvPr/>
        </p:nvSpPr>
        <p:spPr bwMode="auto">
          <a:xfrm>
            <a:off x="4872038" y="1355725"/>
            <a:ext cx="187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i="1"/>
              <a:t>2-dimensional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810250" y="3929956"/>
            <a:ext cx="1154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 err="1" smtClean="0"/>
              <a:t>W</a:t>
            </a:r>
            <a:r>
              <a:rPr lang="de-DE" sz="2400" b="1" baseline="-25000" dirty="0" err="1" smtClean="0"/>
              <a:t>shift</a:t>
            </a:r>
            <a:r>
              <a:rPr lang="de-DE" sz="2400" b="1" baseline="-25000" dirty="0" smtClean="0"/>
              <a:t> </a:t>
            </a:r>
            <a:r>
              <a:rPr lang="de-DE" sz="2400" dirty="0" smtClean="0"/>
              <a:t>=</a:t>
            </a:r>
            <a:endParaRPr lang="de-DE" sz="2400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937217" y="1926333"/>
            <a:ext cx="10271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 err="1" smtClean="0"/>
              <a:t>W</a:t>
            </a:r>
            <a:r>
              <a:rPr lang="de-DE" sz="2400" b="1" baseline="-25000" dirty="0" err="1" smtClean="0"/>
              <a:t>rot</a:t>
            </a:r>
            <a:r>
              <a:rPr lang="de-DE" sz="2400" b="1" baseline="-25000" dirty="0" smtClean="0"/>
              <a:t> </a:t>
            </a:r>
            <a:r>
              <a:rPr lang="de-DE" sz="2400" dirty="0" smtClean="0"/>
              <a:t>=</a:t>
            </a:r>
            <a:endParaRPr lang="de-DE" sz="2400" baseline="-25000" dirty="0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810250" y="2975884"/>
            <a:ext cx="12173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 dirty="0" err="1" smtClean="0"/>
              <a:t>W</a:t>
            </a:r>
            <a:r>
              <a:rPr lang="de-DE" sz="2400" b="1" baseline="-25000" dirty="0" err="1" smtClean="0"/>
              <a:t>scal</a:t>
            </a:r>
            <a:r>
              <a:rPr lang="de-DE" sz="2400" b="1" baseline="-25000" dirty="0" smtClean="0"/>
              <a:t> </a:t>
            </a:r>
            <a:r>
              <a:rPr lang="de-DE" sz="2400" dirty="0"/>
              <a:t>=</a:t>
            </a:r>
            <a:r>
              <a:rPr lang="de-DE" sz="2400" b="1" baseline="-25000" dirty="0"/>
              <a:t>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93433" y="5983550"/>
            <a:ext cx="268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Affine Transformation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1" grpId="0"/>
      <p:bldP spid="130072" grpId="0"/>
      <p:bldP spid="130073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Organisation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611188" y="1268413"/>
            <a:ext cx="8281987" cy="5302990"/>
          </a:xfrm>
        </p:spPr>
        <p:txBody>
          <a:bodyPr/>
          <a:lstStyle/>
          <a:p>
            <a:r>
              <a:rPr lang="de-DE" dirty="0" smtClean="0"/>
              <a:t>„Einführung in adaptive Systeme“ B-AS-1, M-AS-1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Vorlesung 	Dienstags     10-12 Uhr, SR11</a:t>
            </a: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de-DE" dirty="0" smtClean="0"/>
              <a:t>Übungen  	Donnerstags 12-13 Uhr, SR 9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„Adaptive Systeme“ M-AS-2 	</a:t>
            </a:r>
            <a:r>
              <a:rPr lang="de-DE" sz="2000" b="0" dirty="0" smtClean="0"/>
              <a:t>(Theorie)</a:t>
            </a: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de-DE" dirty="0" smtClean="0"/>
              <a:t>Vorlesung 	Donnerstags 10-12 Uhr, SR 9</a:t>
            </a: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de-DE" dirty="0" smtClean="0"/>
              <a:t>Übungen  	Donnerstags 13-14 Uhr, SR 9</a:t>
            </a: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endParaRPr lang="de-DE" dirty="0" smtClean="0"/>
          </a:p>
          <a:p>
            <a:r>
              <a:rPr lang="de-DE" dirty="0" smtClean="0"/>
              <a:t>Tutor: </a:t>
            </a:r>
            <a:r>
              <a:rPr lang="de-DE" dirty="0" smtClean="0">
                <a:solidFill>
                  <a:srgbClr val="00B0F0"/>
                </a:solidFill>
              </a:rPr>
              <a:t>Markus Hildebrand    </a:t>
            </a:r>
            <a:r>
              <a:rPr lang="de-DE" sz="2000" b="0" i="1" dirty="0" smtClean="0"/>
              <a:t>MarkHild@stud.uni-frankfurt.de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Gemeinsames Übungsblatt, </a:t>
            </a:r>
            <a:r>
              <a:rPr lang="de-DE" b="0" dirty="0" smtClean="0"/>
              <a:t>unterteilt in 2 Teile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None/>
            </a:pPr>
            <a:r>
              <a:rPr lang="de-DE" dirty="0" smtClean="0"/>
              <a:t>	</a:t>
            </a:r>
            <a:r>
              <a:rPr lang="de-DE" sz="2000" dirty="0" smtClean="0"/>
              <a:t>Ausgabe</a:t>
            </a:r>
            <a:r>
              <a:rPr lang="de-DE" sz="2000" b="0" dirty="0" smtClean="0"/>
              <a:t>: Dienstags,      </a:t>
            </a:r>
            <a:r>
              <a:rPr lang="de-DE" sz="2000" dirty="0" smtClean="0"/>
              <a:t>Abgabe</a:t>
            </a:r>
            <a:r>
              <a:rPr lang="de-DE" sz="2000" b="0" dirty="0" smtClean="0"/>
              <a:t>: Dienstags per email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de-DE" sz="2000" b="0" dirty="0"/>
              <a:t>	</a:t>
            </a:r>
            <a:r>
              <a:rPr lang="de-DE" sz="2000" b="0" dirty="0" smtClean="0"/>
              <a:t>	</a:t>
            </a:r>
            <a:r>
              <a:rPr lang="de-DE" sz="2000" dirty="0" smtClean="0">
                <a:solidFill>
                  <a:srgbClr val="00B0F0"/>
                </a:solidFill>
              </a:rPr>
              <a:t>Besprechung</a:t>
            </a:r>
            <a:r>
              <a:rPr lang="de-DE" sz="2000" b="0" dirty="0" smtClean="0"/>
              <a:t>: </a:t>
            </a:r>
            <a:r>
              <a:rPr lang="de-DE" sz="2000" b="0" dirty="0" smtClean="0">
                <a:solidFill>
                  <a:srgbClr val="00B0F0"/>
                </a:solidFill>
              </a:rPr>
              <a:t>Donnerstags</a:t>
            </a:r>
            <a:endParaRPr lang="de-DE" b="0" dirty="0" smtClean="0">
              <a:solidFill>
                <a:srgbClr val="00B0F0"/>
              </a:solidFill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  <a:endParaRPr lang="de-DE" sz="800">
              <a:latin typeface="Tahoma" pitchFamily="34" charset="0"/>
            </a:endParaRPr>
          </a:p>
        </p:txBody>
      </p:sp>
      <p:sp>
        <p:nvSpPr>
          <p:cNvPr id="41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EEFC3AE8-2D4B-420C-BC8B-04AB30CCCCCE}" type="slidenum">
              <a:rPr lang="de-DE" sz="1000" smtClean="0"/>
              <a:pPr/>
              <a:t>2</a:t>
            </a:fld>
            <a:r>
              <a:rPr lang="de-DE" sz="1000" smtClean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531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  <a:endParaRPr lang="de-DE" sz="800">
              <a:latin typeface="Tahoma" pitchFamily="34" charset="0"/>
            </a:endParaRP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7A2AAA2C-A18F-48F6-8885-5F062646E1A3}" type="slidenum">
              <a:rPr lang="de-DE" sz="1000" smtClean="0"/>
              <a:pPr/>
              <a:t>3</a:t>
            </a:fld>
            <a:r>
              <a:rPr lang="de-DE" sz="1000" smtClean="0"/>
              <a:t> -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Vorschau Themen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815057" cy="4339650"/>
          </a:xfrm>
        </p:spPr>
        <p:txBody>
          <a:bodyPr/>
          <a:lstStyle/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Einführung und Grundlagen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Lernen und Klassifizieren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Merkmale und lineare Transformationen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Lokale Wechselwirkungen: </a:t>
            </a:r>
            <a:r>
              <a:rPr lang="de-DE" b="0" i="1" dirty="0" err="1" smtClean="0"/>
              <a:t>Konkurrentes</a:t>
            </a:r>
            <a:r>
              <a:rPr lang="de-DE" b="0" i="1" dirty="0" smtClean="0"/>
              <a:t> Lernen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Netze mit RBF-Elementen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Fuzzy-Systeme 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Evolutionäre und genetische Algorithmen</a:t>
            </a:r>
          </a:p>
          <a:p>
            <a:pPr marL="452438" indent="-452438">
              <a:lnSpc>
                <a:spcPct val="100000"/>
              </a:lnSpc>
              <a:buSzTx/>
              <a:buFontTx/>
              <a:buAutoNum type="arabicPeriod"/>
            </a:pPr>
            <a:r>
              <a:rPr lang="de-DE" b="0" dirty="0" smtClean="0"/>
              <a:t>Schwarmalgorithmen</a:t>
            </a:r>
          </a:p>
        </p:txBody>
      </p:sp>
    </p:spTree>
    <p:extLst>
      <p:ext uri="{BB962C8B-B14F-4D97-AF65-F5344CB8AC3E}">
        <p14:creationId xmlns:p14="http://schemas.microsoft.com/office/powerpoint/2010/main" val="120709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itel 1"/>
          <p:cNvSpPr txBox="1">
            <a:spLocks/>
          </p:cNvSpPr>
          <p:nvPr/>
        </p:nvSpPr>
        <p:spPr bwMode="auto">
          <a:xfrm>
            <a:off x="714375" y="2428875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sz="4000" b="1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9636" name="Titel 1"/>
          <p:cNvSpPr txBox="1">
            <a:spLocks/>
          </p:cNvSpPr>
          <p:nvPr/>
        </p:nvSpPr>
        <p:spPr bwMode="auto">
          <a:xfrm>
            <a:off x="614363" y="1066800"/>
            <a:ext cx="8529637" cy="1362075"/>
          </a:xfrm>
          <a:prstGeom prst="rect">
            <a:avLst/>
          </a:prstGeom>
          <a:solidFill>
            <a:srgbClr val="FFCC66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1" lang="de-DE" sz="4000" b="1">
                <a:latin typeface="Arial Black" pitchFamily="34" charset="0"/>
                <a:cs typeface="Arial" pitchFamily="34" charset="0"/>
              </a:rPr>
              <a:t>Grundlagen</a:t>
            </a:r>
          </a:p>
        </p:txBody>
      </p:sp>
      <p:sp>
        <p:nvSpPr>
          <p:cNvPr id="69637" name="Titel 1"/>
          <p:cNvSpPr txBox="1">
            <a:spLocks/>
          </p:cNvSpPr>
          <p:nvPr/>
        </p:nvSpPr>
        <p:spPr bwMode="auto">
          <a:xfrm>
            <a:off x="714375" y="5143500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sz="4000" b="1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9638" name="Titel 1"/>
          <p:cNvSpPr>
            <a:spLocks/>
          </p:cNvSpPr>
          <p:nvPr/>
        </p:nvSpPr>
        <p:spPr bwMode="auto">
          <a:xfrm>
            <a:off x="614363" y="3090863"/>
            <a:ext cx="77216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CC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55600" indent="3175" eaLnBrk="1" hangingPunct="1">
              <a:spcBef>
                <a:spcPct val="0"/>
              </a:spcBef>
            </a:pPr>
            <a:r>
              <a:rPr lang="de-DE" sz="3800" dirty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Modellierung</a:t>
            </a:r>
          </a:p>
        </p:txBody>
      </p:sp>
      <p:sp>
        <p:nvSpPr>
          <p:cNvPr id="69639" name="Titel 1"/>
          <p:cNvSpPr>
            <a:spLocks/>
          </p:cNvSpPr>
          <p:nvPr/>
        </p:nvSpPr>
        <p:spPr bwMode="auto">
          <a:xfrm>
            <a:off x="688975" y="5175250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CC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5600" indent="3175" eaLnBrk="1" hangingPunct="1">
              <a:spcBef>
                <a:spcPct val="0"/>
              </a:spcBef>
            </a:pPr>
            <a:endParaRPr lang="de-DE" sz="380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- </a:t>
            </a:r>
            <a:fld id="{B108CD58-BF25-429B-8BA7-B1C42A776D17}" type="slidenum">
              <a:rPr lang="de-DE" smtClean="0"/>
              <a:pPr>
                <a:defRPr/>
              </a:pPr>
              <a:t>4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3076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F7652124-412A-4321-897A-329F17D0881D}" type="slidenum">
              <a:rPr lang="de-DE" sz="1000" smtClean="0"/>
              <a:pPr/>
              <a:t>5</a:t>
            </a:fld>
            <a:r>
              <a:rPr lang="de-DE" sz="1000" smtClean="0"/>
              <a:t> -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Das Vorbild: Gehirnfunktionen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424862" cy="2649537"/>
          </a:xfrm>
        </p:spPr>
        <p:txBody>
          <a:bodyPr/>
          <a:lstStyle/>
          <a:p>
            <a:r>
              <a:rPr lang="de-DE" smtClean="0"/>
              <a:t> Lineares Modell</a:t>
            </a:r>
          </a:p>
          <a:p>
            <a:pPr lvl="1"/>
            <a:r>
              <a:rPr lang="de-DE" smtClean="0">
                <a:solidFill>
                  <a:schemeClr val="accent2"/>
                </a:solidFill>
              </a:rPr>
              <a:t>Zell-Potential ~ Eingabe-Spikefrequenz</a:t>
            </a:r>
            <a:endParaRPr lang="de-DE" smtClean="0"/>
          </a:p>
          <a:p>
            <a:pPr lvl="1"/>
            <a:r>
              <a:rPr lang="de-DE" smtClean="0">
                <a:solidFill>
                  <a:schemeClr val="accent2"/>
                </a:solidFill>
              </a:rPr>
              <a:t>Ausgabe-Spikefrequenz ~ Zellstrom</a:t>
            </a:r>
            <a:endParaRPr lang="de-DE" smtClean="0"/>
          </a:p>
          <a:p>
            <a:pPr>
              <a:buFontTx/>
              <a:buNone/>
            </a:pPr>
            <a:r>
              <a:rPr lang="de-DE" smtClean="0">
                <a:sym typeface="Symbol" pitchFamily="18" charset="2"/>
              </a:rPr>
              <a:t>	</a:t>
            </a:r>
            <a:r>
              <a:rPr lang="de-DE" b="0" smtClean="0">
                <a:sym typeface="Symbol" pitchFamily="18" charset="2"/>
              </a:rPr>
              <a:t>  Ausgabe-Freq. y ~ Eingabe-Freq. x </a:t>
            </a:r>
          </a:p>
          <a:p>
            <a:pPr>
              <a:lnSpc>
                <a:spcPct val="190000"/>
              </a:lnSpc>
              <a:buFontTx/>
              <a:buChar char="•"/>
            </a:pPr>
            <a:r>
              <a:rPr lang="de-DE" smtClean="0"/>
              <a:t>Problem: Reizähnlichkeit</a:t>
            </a:r>
          </a:p>
        </p:txBody>
      </p:sp>
      <p:sp>
        <p:nvSpPr>
          <p:cNvPr id="3079" name="Rectangle 30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1009650" y="3887788"/>
          <a:ext cx="5200650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Bild" r:id="rId3" imgW="3611880" imgH="2363760" progId="Word.Picture.8">
                  <p:embed/>
                </p:oleObj>
              </mc:Choice>
              <mc:Fallback>
                <p:oleObj name="Bild" r:id="rId3" imgW="3611880" imgH="2363760" progId="Word.Picture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887788"/>
                        <a:ext cx="5200650" cy="258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6564313" y="4957763"/>
            <a:ext cx="2312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>
                <a:solidFill>
                  <a:schemeClr val="accent2"/>
                </a:solidFill>
              </a:rPr>
              <a:t>Ähnlich zu a) ?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6564313" y="5780088"/>
            <a:ext cx="2312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>
                <a:solidFill>
                  <a:schemeClr val="accent2"/>
                </a:solidFill>
              </a:rPr>
              <a:t>Ähnlich zu a)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9" grpId="0"/>
      <p:bldP spid="1044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Das Vorbild: Gehirnfunktionen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81987" cy="1634230"/>
          </a:xfrm>
        </p:spPr>
        <p:txBody>
          <a:bodyPr/>
          <a:lstStyle/>
          <a:p>
            <a:pPr>
              <a:lnSpc>
                <a:spcPct val="85000"/>
              </a:lnSpc>
              <a:spcAft>
                <a:spcPct val="0"/>
              </a:spcAft>
            </a:pPr>
            <a:r>
              <a:rPr lang="de-DE" dirty="0" smtClean="0"/>
              <a:t>Kodierungsbeispiel:   Neuron Nr.12, </a:t>
            </a:r>
            <a:r>
              <a:rPr lang="de-DE" dirty="0" err="1" smtClean="0"/>
              <a:t>Grashüpfer</a:t>
            </a:r>
            <a:endParaRPr lang="de-DE" dirty="0" smtClean="0"/>
          </a:p>
          <a:p>
            <a:pPr>
              <a:lnSpc>
                <a:spcPct val="50000"/>
              </a:lnSpc>
              <a:buFontTx/>
              <a:buNone/>
            </a:pPr>
            <a:r>
              <a:rPr lang="de-DE" dirty="0" smtClean="0"/>
              <a:t>				         </a:t>
            </a:r>
            <a:r>
              <a:rPr lang="de-DE" sz="1400" b="0" dirty="0" err="1" smtClean="0">
                <a:solidFill>
                  <a:schemeClr val="bg2"/>
                </a:solidFill>
              </a:rPr>
              <a:t>Creutzig</a:t>
            </a:r>
            <a:r>
              <a:rPr lang="de-DE" sz="1400" b="0" dirty="0" smtClean="0">
                <a:solidFill>
                  <a:schemeClr val="bg2"/>
                </a:solidFill>
              </a:rPr>
              <a:t> et al, </a:t>
            </a:r>
            <a:r>
              <a:rPr lang="de-DE" sz="1400" b="0" dirty="0" err="1" smtClean="0">
                <a:solidFill>
                  <a:schemeClr val="bg2"/>
                </a:solidFill>
              </a:rPr>
              <a:t>J.Neurosci</a:t>
            </a:r>
            <a:r>
              <a:rPr lang="de-DE" sz="1400" b="0" dirty="0" smtClean="0">
                <a:solidFill>
                  <a:schemeClr val="bg2"/>
                </a:solidFill>
              </a:rPr>
              <a:t>., 29(8), 2575-2580, 2009</a:t>
            </a:r>
          </a:p>
          <a:p>
            <a:pPr lvl="1"/>
            <a:r>
              <a:rPr lang="de-DE" dirty="0" smtClean="0"/>
              <a:t>Zirp-Identifikation von Männchen einer Spezies</a:t>
            </a:r>
          </a:p>
          <a:p>
            <a:pPr lvl="1"/>
            <a:r>
              <a:rPr lang="de-DE" dirty="0" smtClean="0"/>
              <a:t>Keine Konstanz von Pausen- und Silbenlänge,</a:t>
            </a:r>
          </a:p>
          <a:p>
            <a:pPr lvl="1"/>
            <a:r>
              <a:rPr lang="de-DE" b="1" dirty="0" smtClean="0"/>
              <a:t>Verhältnis</a:t>
            </a:r>
            <a:r>
              <a:rPr lang="de-DE" dirty="0" smtClean="0"/>
              <a:t> Silben / Pausen ist entscheidend</a:t>
            </a:r>
          </a:p>
        </p:txBody>
      </p:sp>
      <p:pic>
        <p:nvPicPr>
          <p:cNvPr id="68612" name="Picture 4" descr="HüpferSpik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lum bright="18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3163888"/>
            <a:ext cx="55308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36613" y="5667375"/>
            <a:ext cx="6726237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1436688"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616075"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795463"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974850"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3205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88925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4645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0365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3462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SzPct val="65000"/>
              <a:buFontTx/>
              <a:buBlip>
                <a:blip r:embed="rId3"/>
              </a:buBlip>
            </a:pPr>
            <a:r>
              <a:rPr lang="de-DE" b="1"/>
              <a:t> </a:t>
            </a:r>
            <a:r>
              <a:rPr lang="de-DE" b="1">
                <a:solidFill>
                  <a:srgbClr val="FF9933"/>
                </a:solidFill>
              </a:rPr>
              <a:t>Lösung</a:t>
            </a:r>
            <a:r>
              <a:rPr lang="de-DE"/>
              <a:t>: Längere Intervalle produzieren mehr spikes, </a:t>
            </a:r>
          </a:p>
          <a:p>
            <a:pPr>
              <a:lnSpc>
                <a:spcPct val="40000"/>
              </a:lnSpc>
              <a:buSzPct val="65000"/>
            </a:pPr>
            <a:r>
              <a:rPr lang="de-DE"/>
              <a:t>		Verhältnis bleibt </a:t>
            </a:r>
            <a:r>
              <a:rPr lang="de-DE">
                <a:solidFill>
                  <a:srgbClr val="FF9933"/>
                </a:solidFill>
              </a:rPr>
              <a:t>invariant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467475" y="4589463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Temperatur 2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442075" y="3435350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>
                <a:solidFill>
                  <a:srgbClr val="FF9933"/>
                </a:solidFill>
              </a:rPr>
              <a:t>Temperatur 1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95288" y="5087938"/>
            <a:ext cx="8021637" cy="1481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- </a:t>
            </a:r>
            <a:fld id="{9D00213C-537A-40C3-A462-CF55C6AD32A2}" type="slidenum">
              <a:rPr lang="de-DE" smtClean="0"/>
              <a:pPr>
                <a:defRPr/>
              </a:pPr>
              <a:t>6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itel 1"/>
          <p:cNvSpPr txBox="1">
            <a:spLocks/>
          </p:cNvSpPr>
          <p:nvPr/>
        </p:nvSpPr>
        <p:spPr bwMode="auto">
          <a:xfrm>
            <a:off x="714375" y="2428875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sz="4000" b="1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0660" name="Titel 1"/>
          <p:cNvSpPr txBox="1">
            <a:spLocks/>
          </p:cNvSpPr>
          <p:nvPr/>
        </p:nvSpPr>
        <p:spPr bwMode="auto">
          <a:xfrm>
            <a:off x="614363" y="1066800"/>
            <a:ext cx="8529637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812800" indent="31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1270000" indent="31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1727200" indent="31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2184400" indent="31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380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Grundlagen</a:t>
            </a:r>
          </a:p>
        </p:txBody>
      </p:sp>
      <p:sp>
        <p:nvSpPr>
          <p:cNvPr id="70661" name="Titel 1"/>
          <p:cNvSpPr txBox="1">
            <a:spLocks/>
          </p:cNvSpPr>
          <p:nvPr/>
        </p:nvSpPr>
        <p:spPr bwMode="auto">
          <a:xfrm>
            <a:off x="719138" y="5143500"/>
            <a:ext cx="84248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sz="4000" b="1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0662" name="Titel 1"/>
          <p:cNvSpPr>
            <a:spLocks/>
          </p:cNvSpPr>
          <p:nvPr/>
        </p:nvSpPr>
        <p:spPr bwMode="auto">
          <a:xfrm>
            <a:off x="623888" y="2444750"/>
            <a:ext cx="8520112" cy="1273175"/>
          </a:xfrm>
          <a:prstGeom prst="rect">
            <a:avLst/>
          </a:prstGeom>
          <a:solidFill>
            <a:srgbClr val="FFCC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55600" indent="3175" eaLnBrk="1" hangingPunct="1">
              <a:spcBef>
                <a:spcPct val="0"/>
              </a:spcBef>
            </a:pPr>
            <a:r>
              <a:rPr kumimoji="1" lang="de-DE" sz="4000" b="1">
                <a:latin typeface="Arial Black" pitchFamily="34" charset="0"/>
                <a:cs typeface="Arial" pitchFamily="34" charset="0"/>
              </a:rPr>
              <a:t>Modellierung</a:t>
            </a:r>
          </a:p>
        </p:txBody>
      </p:sp>
      <p:sp>
        <p:nvSpPr>
          <p:cNvPr id="70663" name="Titel 1"/>
          <p:cNvSpPr>
            <a:spLocks/>
          </p:cNvSpPr>
          <p:nvPr/>
        </p:nvSpPr>
        <p:spPr bwMode="auto">
          <a:xfrm>
            <a:off x="688975" y="5175250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CC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5600" indent="3175" eaLnBrk="1" hangingPunct="1">
              <a:spcBef>
                <a:spcPct val="0"/>
              </a:spcBef>
            </a:pPr>
            <a:endParaRPr lang="de-DE" sz="380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Rüdiger Brause: Adaptive Systeme, Institut für Informatik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- </a:t>
            </a:r>
            <a:fld id="{B108CD58-BF25-429B-8BA7-B1C42A776D17}" type="slidenum">
              <a:rPr lang="de-DE" smtClean="0"/>
              <a:pPr>
                <a:defRPr/>
              </a:pPr>
              <a:t>7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410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EF8404FE-0E43-475F-B145-91D2E96F1007}" type="slidenum">
              <a:rPr lang="de-DE" sz="1000" smtClean="0"/>
              <a:pPr/>
              <a:t>8</a:t>
            </a:fld>
            <a:r>
              <a:rPr lang="de-DE" sz="1000" smtClean="0"/>
              <a:t> -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28625"/>
            <a:ext cx="4491037" cy="479425"/>
          </a:xfrm>
        </p:spPr>
        <p:txBody>
          <a:bodyPr/>
          <a:lstStyle/>
          <a:p>
            <a:r>
              <a:rPr lang="de-DE" smtClean="0"/>
              <a:t>Modellierung formaler Neuronen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03675" y="1266825"/>
            <a:ext cx="3082925" cy="2425700"/>
            <a:chOff x="2522" y="798"/>
            <a:chExt cx="1942" cy="1528"/>
          </a:xfrm>
        </p:grpSpPr>
        <p:sp>
          <p:nvSpPr>
            <p:cNvPr id="23464" name="Oval 4"/>
            <p:cNvSpPr>
              <a:spLocks noChangeArrowheads="1"/>
            </p:cNvSpPr>
            <p:nvPr/>
          </p:nvSpPr>
          <p:spPr bwMode="auto">
            <a:xfrm>
              <a:off x="2826" y="1560"/>
              <a:ext cx="498" cy="46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465" name="Freeform 5"/>
            <p:cNvSpPr>
              <a:spLocks/>
            </p:cNvSpPr>
            <p:nvPr/>
          </p:nvSpPr>
          <p:spPr bwMode="auto">
            <a:xfrm>
              <a:off x="3071" y="1541"/>
              <a:ext cx="252" cy="245"/>
            </a:xfrm>
            <a:custGeom>
              <a:avLst/>
              <a:gdLst>
                <a:gd name="T0" fmla="*/ 0 w 550"/>
                <a:gd name="T1" fmla="*/ 15 h 556"/>
                <a:gd name="T2" fmla="*/ 25 w 550"/>
                <a:gd name="T3" fmla="*/ 15 h 556"/>
                <a:gd name="T4" fmla="*/ 48 w 550"/>
                <a:gd name="T5" fmla="*/ 20 h 556"/>
                <a:gd name="T6" fmla="*/ 71 w 550"/>
                <a:gd name="T7" fmla="*/ 24 h 556"/>
                <a:gd name="T8" fmla="*/ 94 w 550"/>
                <a:gd name="T9" fmla="*/ 33 h 556"/>
                <a:gd name="T10" fmla="*/ 112 w 550"/>
                <a:gd name="T11" fmla="*/ 44 h 556"/>
                <a:gd name="T12" fmla="*/ 133 w 550"/>
                <a:gd name="T13" fmla="*/ 55 h 556"/>
                <a:gd name="T14" fmla="*/ 149 w 550"/>
                <a:gd name="T15" fmla="*/ 66 h 556"/>
                <a:gd name="T16" fmla="*/ 167 w 550"/>
                <a:gd name="T17" fmla="*/ 82 h 556"/>
                <a:gd name="T18" fmla="*/ 183 w 550"/>
                <a:gd name="T19" fmla="*/ 99 h 556"/>
                <a:gd name="T20" fmla="*/ 195 w 550"/>
                <a:gd name="T21" fmla="*/ 117 h 556"/>
                <a:gd name="T22" fmla="*/ 208 w 550"/>
                <a:gd name="T23" fmla="*/ 134 h 556"/>
                <a:gd name="T24" fmla="*/ 218 w 550"/>
                <a:gd name="T25" fmla="*/ 154 h 556"/>
                <a:gd name="T26" fmla="*/ 227 w 550"/>
                <a:gd name="T27" fmla="*/ 176 h 556"/>
                <a:gd name="T28" fmla="*/ 231 w 550"/>
                <a:gd name="T29" fmla="*/ 199 h 556"/>
                <a:gd name="T30" fmla="*/ 236 w 550"/>
                <a:gd name="T31" fmla="*/ 221 h 556"/>
                <a:gd name="T32" fmla="*/ 238 w 550"/>
                <a:gd name="T33" fmla="*/ 245 h 556"/>
                <a:gd name="T34" fmla="*/ 252 w 550"/>
                <a:gd name="T35" fmla="*/ 245 h 556"/>
                <a:gd name="T36" fmla="*/ 252 w 550"/>
                <a:gd name="T37" fmla="*/ 221 h 556"/>
                <a:gd name="T38" fmla="*/ 247 w 550"/>
                <a:gd name="T39" fmla="*/ 197 h 556"/>
                <a:gd name="T40" fmla="*/ 241 w 550"/>
                <a:gd name="T41" fmla="*/ 172 h 556"/>
                <a:gd name="T42" fmla="*/ 231 w 550"/>
                <a:gd name="T43" fmla="*/ 150 h 556"/>
                <a:gd name="T44" fmla="*/ 222 w 550"/>
                <a:gd name="T45" fmla="*/ 128 h 556"/>
                <a:gd name="T46" fmla="*/ 208 w 550"/>
                <a:gd name="T47" fmla="*/ 108 h 556"/>
                <a:gd name="T48" fmla="*/ 195 w 550"/>
                <a:gd name="T49" fmla="*/ 88 h 556"/>
                <a:gd name="T50" fmla="*/ 179 w 550"/>
                <a:gd name="T51" fmla="*/ 73 h 556"/>
                <a:gd name="T52" fmla="*/ 160 w 550"/>
                <a:gd name="T53" fmla="*/ 55 h 556"/>
                <a:gd name="T54" fmla="*/ 140 w 550"/>
                <a:gd name="T55" fmla="*/ 42 h 556"/>
                <a:gd name="T56" fmla="*/ 119 w 550"/>
                <a:gd name="T57" fmla="*/ 31 h 556"/>
                <a:gd name="T58" fmla="*/ 99 w 550"/>
                <a:gd name="T59" fmla="*/ 20 h 556"/>
                <a:gd name="T60" fmla="*/ 76 w 550"/>
                <a:gd name="T61" fmla="*/ 11 h 556"/>
                <a:gd name="T62" fmla="*/ 50 w 550"/>
                <a:gd name="T63" fmla="*/ 4 h 556"/>
                <a:gd name="T64" fmla="*/ 25 w 550"/>
                <a:gd name="T65" fmla="*/ 0 h 556"/>
                <a:gd name="T66" fmla="*/ 0 w 550"/>
                <a:gd name="T67" fmla="*/ 0 h 556"/>
                <a:gd name="T68" fmla="*/ 0 w 550"/>
                <a:gd name="T69" fmla="*/ 15 h 5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50"/>
                <a:gd name="T106" fmla="*/ 0 h 556"/>
                <a:gd name="T107" fmla="*/ 550 w 550"/>
                <a:gd name="T108" fmla="*/ 556 h 5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50" h="556">
                  <a:moveTo>
                    <a:pt x="0" y="35"/>
                  </a:moveTo>
                  <a:lnTo>
                    <a:pt x="55" y="35"/>
                  </a:lnTo>
                  <a:lnTo>
                    <a:pt x="105" y="45"/>
                  </a:lnTo>
                  <a:lnTo>
                    <a:pt x="155" y="55"/>
                  </a:lnTo>
                  <a:lnTo>
                    <a:pt x="205" y="75"/>
                  </a:lnTo>
                  <a:lnTo>
                    <a:pt x="245" y="100"/>
                  </a:lnTo>
                  <a:lnTo>
                    <a:pt x="290" y="125"/>
                  </a:lnTo>
                  <a:lnTo>
                    <a:pt x="325" y="150"/>
                  </a:lnTo>
                  <a:lnTo>
                    <a:pt x="365" y="185"/>
                  </a:lnTo>
                  <a:lnTo>
                    <a:pt x="400" y="225"/>
                  </a:lnTo>
                  <a:lnTo>
                    <a:pt x="425" y="265"/>
                  </a:lnTo>
                  <a:lnTo>
                    <a:pt x="455" y="305"/>
                  </a:lnTo>
                  <a:lnTo>
                    <a:pt x="475" y="350"/>
                  </a:lnTo>
                  <a:lnTo>
                    <a:pt x="495" y="400"/>
                  </a:lnTo>
                  <a:lnTo>
                    <a:pt x="505" y="451"/>
                  </a:lnTo>
                  <a:lnTo>
                    <a:pt x="515" y="501"/>
                  </a:lnTo>
                  <a:lnTo>
                    <a:pt x="520" y="556"/>
                  </a:lnTo>
                  <a:lnTo>
                    <a:pt x="550" y="556"/>
                  </a:lnTo>
                  <a:lnTo>
                    <a:pt x="550" y="501"/>
                  </a:lnTo>
                  <a:lnTo>
                    <a:pt x="540" y="446"/>
                  </a:lnTo>
                  <a:lnTo>
                    <a:pt x="525" y="390"/>
                  </a:lnTo>
                  <a:lnTo>
                    <a:pt x="505" y="340"/>
                  </a:lnTo>
                  <a:lnTo>
                    <a:pt x="485" y="290"/>
                  </a:lnTo>
                  <a:lnTo>
                    <a:pt x="455" y="245"/>
                  </a:lnTo>
                  <a:lnTo>
                    <a:pt x="425" y="200"/>
                  </a:lnTo>
                  <a:lnTo>
                    <a:pt x="390" y="165"/>
                  </a:lnTo>
                  <a:lnTo>
                    <a:pt x="350" y="125"/>
                  </a:lnTo>
                  <a:lnTo>
                    <a:pt x="305" y="95"/>
                  </a:lnTo>
                  <a:lnTo>
                    <a:pt x="260" y="70"/>
                  </a:lnTo>
                  <a:lnTo>
                    <a:pt x="215" y="45"/>
                  </a:lnTo>
                  <a:lnTo>
                    <a:pt x="165" y="25"/>
                  </a:lnTo>
                  <a:lnTo>
                    <a:pt x="110" y="10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66" name="Freeform 6"/>
            <p:cNvSpPr>
              <a:spLocks/>
            </p:cNvSpPr>
            <p:nvPr/>
          </p:nvSpPr>
          <p:spPr bwMode="auto">
            <a:xfrm>
              <a:off x="2818" y="1541"/>
              <a:ext cx="253" cy="245"/>
            </a:xfrm>
            <a:custGeom>
              <a:avLst/>
              <a:gdLst>
                <a:gd name="T0" fmla="*/ 16 w 556"/>
                <a:gd name="T1" fmla="*/ 245 h 556"/>
                <a:gd name="T2" fmla="*/ 18 w 556"/>
                <a:gd name="T3" fmla="*/ 221 h 556"/>
                <a:gd name="T4" fmla="*/ 20 w 556"/>
                <a:gd name="T5" fmla="*/ 199 h 556"/>
                <a:gd name="T6" fmla="*/ 27 w 556"/>
                <a:gd name="T7" fmla="*/ 176 h 556"/>
                <a:gd name="T8" fmla="*/ 34 w 556"/>
                <a:gd name="T9" fmla="*/ 154 h 556"/>
                <a:gd name="T10" fmla="*/ 43 w 556"/>
                <a:gd name="T11" fmla="*/ 134 h 556"/>
                <a:gd name="T12" fmla="*/ 55 w 556"/>
                <a:gd name="T13" fmla="*/ 117 h 556"/>
                <a:gd name="T14" fmla="*/ 71 w 556"/>
                <a:gd name="T15" fmla="*/ 99 h 556"/>
                <a:gd name="T16" fmla="*/ 86 w 556"/>
                <a:gd name="T17" fmla="*/ 82 h 556"/>
                <a:gd name="T18" fmla="*/ 102 w 556"/>
                <a:gd name="T19" fmla="*/ 66 h 556"/>
                <a:gd name="T20" fmla="*/ 121 w 556"/>
                <a:gd name="T21" fmla="*/ 55 h 556"/>
                <a:gd name="T22" fmla="*/ 139 w 556"/>
                <a:gd name="T23" fmla="*/ 44 h 556"/>
                <a:gd name="T24" fmla="*/ 160 w 556"/>
                <a:gd name="T25" fmla="*/ 33 h 556"/>
                <a:gd name="T26" fmla="*/ 182 w 556"/>
                <a:gd name="T27" fmla="*/ 24 h 556"/>
                <a:gd name="T28" fmla="*/ 205 w 556"/>
                <a:gd name="T29" fmla="*/ 20 h 556"/>
                <a:gd name="T30" fmla="*/ 228 w 556"/>
                <a:gd name="T31" fmla="*/ 15 h 556"/>
                <a:gd name="T32" fmla="*/ 253 w 556"/>
                <a:gd name="T33" fmla="*/ 15 h 556"/>
                <a:gd name="T34" fmla="*/ 253 w 556"/>
                <a:gd name="T35" fmla="*/ 0 h 556"/>
                <a:gd name="T36" fmla="*/ 226 w 556"/>
                <a:gd name="T37" fmla="*/ 0 h 556"/>
                <a:gd name="T38" fmla="*/ 201 w 556"/>
                <a:gd name="T39" fmla="*/ 4 h 556"/>
                <a:gd name="T40" fmla="*/ 178 w 556"/>
                <a:gd name="T41" fmla="*/ 11 h 556"/>
                <a:gd name="T42" fmla="*/ 155 w 556"/>
                <a:gd name="T43" fmla="*/ 20 h 556"/>
                <a:gd name="T44" fmla="*/ 132 w 556"/>
                <a:gd name="T45" fmla="*/ 31 h 556"/>
                <a:gd name="T46" fmla="*/ 109 w 556"/>
                <a:gd name="T47" fmla="*/ 42 h 556"/>
                <a:gd name="T48" fmla="*/ 91 w 556"/>
                <a:gd name="T49" fmla="*/ 55 h 556"/>
                <a:gd name="T50" fmla="*/ 75 w 556"/>
                <a:gd name="T51" fmla="*/ 73 h 556"/>
                <a:gd name="T52" fmla="*/ 57 w 556"/>
                <a:gd name="T53" fmla="*/ 88 h 556"/>
                <a:gd name="T54" fmla="*/ 43 w 556"/>
                <a:gd name="T55" fmla="*/ 108 h 556"/>
                <a:gd name="T56" fmla="*/ 32 w 556"/>
                <a:gd name="T57" fmla="*/ 128 h 556"/>
                <a:gd name="T58" fmla="*/ 20 w 556"/>
                <a:gd name="T59" fmla="*/ 150 h 556"/>
                <a:gd name="T60" fmla="*/ 11 w 556"/>
                <a:gd name="T61" fmla="*/ 172 h 556"/>
                <a:gd name="T62" fmla="*/ 7 w 556"/>
                <a:gd name="T63" fmla="*/ 197 h 556"/>
                <a:gd name="T64" fmla="*/ 0 w 556"/>
                <a:gd name="T65" fmla="*/ 221 h 556"/>
                <a:gd name="T66" fmla="*/ 0 w 556"/>
                <a:gd name="T67" fmla="*/ 245 h 556"/>
                <a:gd name="T68" fmla="*/ 16 w 556"/>
                <a:gd name="T69" fmla="*/ 245 h 5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56"/>
                <a:gd name="T106" fmla="*/ 0 h 556"/>
                <a:gd name="T107" fmla="*/ 556 w 556"/>
                <a:gd name="T108" fmla="*/ 556 h 5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56" h="556">
                  <a:moveTo>
                    <a:pt x="35" y="556"/>
                  </a:moveTo>
                  <a:lnTo>
                    <a:pt x="40" y="501"/>
                  </a:lnTo>
                  <a:lnTo>
                    <a:pt x="45" y="451"/>
                  </a:lnTo>
                  <a:lnTo>
                    <a:pt x="60" y="400"/>
                  </a:lnTo>
                  <a:lnTo>
                    <a:pt x="75" y="350"/>
                  </a:lnTo>
                  <a:lnTo>
                    <a:pt x="95" y="305"/>
                  </a:lnTo>
                  <a:lnTo>
                    <a:pt x="120" y="265"/>
                  </a:lnTo>
                  <a:lnTo>
                    <a:pt x="155" y="225"/>
                  </a:lnTo>
                  <a:lnTo>
                    <a:pt x="190" y="185"/>
                  </a:lnTo>
                  <a:lnTo>
                    <a:pt x="225" y="150"/>
                  </a:lnTo>
                  <a:lnTo>
                    <a:pt x="265" y="125"/>
                  </a:lnTo>
                  <a:lnTo>
                    <a:pt x="306" y="100"/>
                  </a:lnTo>
                  <a:lnTo>
                    <a:pt x="351" y="75"/>
                  </a:lnTo>
                  <a:lnTo>
                    <a:pt x="401" y="55"/>
                  </a:lnTo>
                  <a:lnTo>
                    <a:pt x="451" y="45"/>
                  </a:lnTo>
                  <a:lnTo>
                    <a:pt x="501" y="35"/>
                  </a:lnTo>
                  <a:lnTo>
                    <a:pt x="556" y="35"/>
                  </a:lnTo>
                  <a:lnTo>
                    <a:pt x="556" y="0"/>
                  </a:lnTo>
                  <a:lnTo>
                    <a:pt x="496" y="0"/>
                  </a:lnTo>
                  <a:lnTo>
                    <a:pt x="441" y="10"/>
                  </a:lnTo>
                  <a:lnTo>
                    <a:pt x="391" y="25"/>
                  </a:lnTo>
                  <a:lnTo>
                    <a:pt x="341" y="45"/>
                  </a:lnTo>
                  <a:lnTo>
                    <a:pt x="290" y="70"/>
                  </a:lnTo>
                  <a:lnTo>
                    <a:pt x="240" y="95"/>
                  </a:lnTo>
                  <a:lnTo>
                    <a:pt x="200" y="125"/>
                  </a:lnTo>
                  <a:lnTo>
                    <a:pt x="165" y="165"/>
                  </a:lnTo>
                  <a:lnTo>
                    <a:pt x="125" y="200"/>
                  </a:lnTo>
                  <a:lnTo>
                    <a:pt x="95" y="245"/>
                  </a:lnTo>
                  <a:lnTo>
                    <a:pt x="70" y="290"/>
                  </a:lnTo>
                  <a:lnTo>
                    <a:pt x="45" y="340"/>
                  </a:lnTo>
                  <a:lnTo>
                    <a:pt x="25" y="390"/>
                  </a:lnTo>
                  <a:lnTo>
                    <a:pt x="15" y="446"/>
                  </a:lnTo>
                  <a:lnTo>
                    <a:pt x="0" y="501"/>
                  </a:lnTo>
                  <a:lnTo>
                    <a:pt x="0" y="556"/>
                  </a:lnTo>
                  <a:lnTo>
                    <a:pt x="35" y="5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67" name="Freeform 7"/>
            <p:cNvSpPr>
              <a:spLocks/>
            </p:cNvSpPr>
            <p:nvPr/>
          </p:nvSpPr>
          <p:spPr bwMode="auto">
            <a:xfrm>
              <a:off x="2818" y="1786"/>
              <a:ext cx="253" cy="246"/>
            </a:xfrm>
            <a:custGeom>
              <a:avLst/>
              <a:gdLst>
                <a:gd name="T0" fmla="*/ 253 w 556"/>
                <a:gd name="T1" fmla="*/ 230 h 555"/>
                <a:gd name="T2" fmla="*/ 228 w 556"/>
                <a:gd name="T3" fmla="*/ 230 h 555"/>
                <a:gd name="T4" fmla="*/ 205 w 556"/>
                <a:gd name="T5" fmla="*/ 226 h 555"/>
                <a:gd name="T6" fmla="*/ 182 w 556"/>
                <a:gd name="T7" fmla="*/ 219 h 555"/>
                <a:gd name="T8" fmla="*/ 160 w 556"/>
                <a:gd name="T9" fmla="*/ 213 h 555"/>
                <a:gd name="T10" fmla="*/ 139 w 556"/>
                <a:gd name="T11" fmla="*/ 202 h 555"/>
                <a:gd name="T12" fmla="*/ 121 w 556"/>
                <a:gd name="T13" fmla="*/ 191 h 555"/>
                <a:gd name="T14" fmla="*/ 102 w 556"/>
                <a:gd name="T15" fmla="*/ 177 h 555"/>
                <a:gd name="T16" fmla="*/ 86 w 556"/>
                <a:gd name="T17" fmla="*/ 164 h 555"/>
                <a:gd name="T18" fmla="*/ 71 w 556"/>
                <a:gd name="T19" fmla="*/ 146 h 555"/>
                <a:gd name="T20" fmla="*/ 55 w 556"/>
                <a:gd name="T21" fmla="*/ 129 h 555"/>
                <a:gd name="T22" fmla="*/ 43 w 556"/>
                <a:gd name="T23" fmla="*/ 109 h 555"/>
                <a:gd name="T24" fmla="*/ 34 w 556"/>
                <a:gd name="T25" fmla="*/ 89 h 555"/>
                <a:gd name="T26" fmla="*/ 27 w 556"/>
                <a:gd name="T27" fmla="*/ 69 h 555"/>
                <a:gd name="T28" fmla="*/ 20 w 556"/>
                <a:gd name="T29" fmla="*/ 47 h 555"/>
                <a:gd name="T30" fmla="*/ 18 w 556"/>
                <a:gd name="T31" fmla="*/ 22 h 555"/>
                <a:gd name="T32" fmla="*/ 16 w 556"/>
                <a:gd name="T33" fmla="*/ 0 h 555"/>
                <a:gd name="T34" fmla="*/ 0 w 556"/>
                <a:gd name="T35" fmla="*/ 0 h 555"/>
                <a:gd name="T36" fmla="*/ 0 w 556"/>
                <a:gd name="T37" fmla="*/ 24 h 555"/>
                <a:gd name="T38" fmla="*/ 7 w 556"/>
                <a:gd name="T39" fmla="*/ 49 h 555"/>
                <a:gd name="T40" fmla="*/ 11 w 556"/>
                <a:gd name="T41" fmla="*/ 73 h 555"/>
                <a:gd name="T42" fmla="*/ 20 w 556"/>
                <a:gd name="T43" fmla="*/ 95 h 555"/>
                <a:gd name="T44" fmla="*/ 32 w 556"/>
                <a:gd name="T45" fmla="*/ 117 h 555"/>
                <a:gd name="T46" fmla="*/ 43 w 556"/>
                <a:gd name="T47" fmla="*/ 137 h 555"/>
                <a:gd name="T48" fmla="*/ 57 w 556"/>
                <a:gd name="T49" fmla="*/ 155 h 555"/>
                <a:gd name="T50" fmla="*/ 75 w 556"/>
                <a:gd name="T51" fmla="*/ 175 h 555"/>
                <a:gd name="T52" fmla="*/ 91 w 556"/>
                <a:gd name="T53" fmla="*/ 188 h 555"/>
                <a:gd name="T54" fmla="*/ 109 w 556"/>
                <a:gd name="T55" fmla="*/ 204 h 555"/>
                <a:gd name="T56" fmla="*/ 132 w 556"/>
                <a:gd name="T57" fmla="*/ 217 h 555"/>
                <a:gd name="T58" fmla="*/ 155 w 556"/>
                <a:gd name="T59" fmla="*/ 226 h 555"/>
                <a:gd name="T60" fmla="*/ 178 w 556"/>
                <a:gd name="T61" fmla="*/ 235 h 555"/>
                <a:gd name="T62" fmla="*/ 201 w 556"/>
                <a:gd name="T63" fmla="*/ 242 h 555"/>
                <a:gd name="T64" fmla="*/ 226 w 556"/>
                <a:gd name="T65" fmla="*/ 244 h 555"/>
                <a:gd name="T66" fmla="*/ 253 w 556"/>
                <a:gd name="T67" fmla="*/ 246 h 555"/>
                <a:gd name="T68" fmla="*/ 253 w 556"/>
                <a:gd name="T69" fmla="*/ 230 h 5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56"/>
                <a:gd name="T106" fmla="*/ 0 h 555"/>
                <a:gd name="T107" fmla="*/ 556 w 556"/>
                <a:gd name="T108" fmla="*/ 555 h 5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56" h="555">
                  <a:moveTo>
                    <a:pt x="556" y="520"/>
                  </a:moveTo>
                  <a:lnTo>
                    <a:pt x="501" y="520"/>
                  </a:lnTo>
                  <a:lnTo>
                    <a:pt x="451" y="510"/>
                  </a:lnTo>
                  <a:lnTo>
                    <a:pt x="401" y="495"/>
                  </a:lnTo>
                  <a:lnTo>
                    <a:pt x="351" y="480"/>
                  </a:lnTo>
                  <a:lnTo>
                    <a:pt x="306" y="455"/>
                  </a:lnTo>
                  <a:lnTo>
                    <a:pt x="265" y="430"/>
                  </a:lnTo>
                  <a:lnTo>
                    <a:pt x="225" y="400"/>
                  </a:lnTo>
                  <a:lnTo>
                    <a:pt x="190" y="370"/>
                  </a:lnTo>
                  <a:lnTo>
                    <a:pt x="155" y="330"/>
                  </a:lnTo>
                  <a:lnTo>
                    <a:pt x="120" y="290"/>
                  </a:lnTo>
                  <a:lnTo>
                    <a:pt x="95" y="245"/>
                  </a:lnTo>
                  <a:lnTo>
                    <a:pt x="75" y="200"/>
                  </a:lnTo>
                  <a:lnTo>
                    <a:pt x="60" y="155"/>
                  </a:lnTo>
                  <a:lnTo>
                    <a:pt x="45" y="105"/>
                  </a:lnTo>
                  <a:lnTo>
                    <a:pt x="40" y="50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15" y="110"/>
                  </a:lnTo>
                  <a:lnTo>
                    <a:pt x="25" y="165"/>
                  </a:lnTo>
                  <a:lnTo>
                    <a:pt x="45" y="215"/>
                  </a:lnTo>
                  <a:lnTo>
                    <a:pt x="70" y="265"/>
                  </a:lnTo>
                  <a:lnTo>
                    <a:pt x="95" y="310"/>
                  </a:lnTo>
                  <a:lnTo>
                    <a:pt x="125" y="350"/>
                  </a:lnTo>
                  <a:lnTo>
                    <a:pt x="165" y="395"/>
                  </a:lnTo>
                  <a:lnTo>
                    <a:pt x="200" y="425"/>
                  </a:lnTo>
                  <a:lnTo>
                    <a:pt x="240" y="460"/>
                  </a:lnTo>
                  <a:lnTo>
                    <a:pt x="290" y="490"/>
                  </a:lnTo>
                  <a:lnTo>
                    <a:pt x="341" y="510"/>
                  </a:lnTo>
                  <a:lnTo>
                    <a:pt x="391" y="530"/>
                  </a:lnTo>
                  <a:lnTo>
                    <a:pt x="441" y="545"/>
                  </a:lnTo>
                  <a:lnTo>
                    <a:pt x="496" y="550"/>
                  </a:lnTo>
                  <a:lnTo>
                    <a:pt x="556" y="555"/>
                  </a:lnTo>
                  <a:lnTo>
                    <a:pt x="556" y="5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68" name="Freeform 8"/>
            <p:cNvSpPr>
              <a:spLocks/>
            </p:cNvSpPr>
            <p:nvPr/>
          </p:nvSpPr>
          <p:spPr bwMode="auto">
            <a:xfrm>
              <a:off x="3071" y="1786"/>
              <a:ext cx="252" cy="246"/>
            </a:xfrm>
            <a:custGeom>
              <a:avLst/>
              <a:gdLst>
                <a:gd name="T0" fmla="*/ 238 w 550"/>
                <a:gd name="T1" fmla="*/ 0 h 555"/>
                <a:gd name="T2" fmla="*/ 236 w 550"/>
                <a:gd name="T3" fmla="*/ 22 h 555"/>
                <a:gd name="T4" fmla="*/ 231 w 550"/>
                <a:gd name="T5" fmla="*/ 47 h 555"/>
                <a:gd name="T6" fmla="*/ 227 w 550"/>
                <a:gd name="T7" fmla="*/ 69 h 555"/>
                <a:gd name="T8" fmla="*/ 218 w 550"/>
                <a:gd name="T9" fmla="*/ 89 h 555"/>
                <a:gd name="T10" fmla="*/ 208 w 550"/>
                <a:gd name="T11" fmla="*/ 109 h 555"/>
                <a:gd name="T12" fmla="*/ 195 w 550"/>
                <a:gd name="T13" fmla="*/ 129 h 555"/>
                <a:gd name="T14" fmla="*/ 183 w 550"/>
                <a:gd name="T15" fmla="*/ 146 h 555"/>
                <a:gd name="T16" fmla="*/ 167 w 550"/>
                <a:gd name="T17" fmla="*/ 164 h 555"/>
                <a:gd name="T18" fmla="*/ 149 w 550"/>
                <a:gd name="T19" fmla="*/ 177 h 555"/>
                <a:gd name="T20" fmla="*/ 133 w 550"/>
                <a:gd name="T21" fmla="*/ 191 h 555"/>
                <a:gd name="T22" fmla="*/ 112 w 550"/>
                <a:gd name="T23" fmla="*/ 202 h 555"/>
                <a:gd name="T24" fmla="*/ 94 w 550"/>
                <a:gd name="T25" fmla="*/ 213 h 555"/>
                <a:gd name="T26" fmla="*/ 71 w 550"/>
                <a:gd name="T27" fmla="*/ 219 h 555"/>
                <a:gd name="T28" fmla="*/ 48 w 550"/>
                <a:gd name="T29" fmla="*/ 226 h 555"/>
                <a:gd name="T30" fmla="*/ 25 w 550"/>
                <a:gd name="T31" fmla="*/ 230 h 555"/>
                <a:gd name="T32" fmla="*/ 0 w 550"/>
                <a:gd name="T33" fmla="*/ 230 h 555"/>
                <a:gd name="T34" fmla="*/ 0 w 550"/>
                <a:gd name="T35" fmla="*/ 246 h 555"/>
                <a:gd name="T36" fmla="*/ 25 w 550"/>
                <a:gd name="T37" fmla="*/ 244 h 555"/>
                <a:gd name="T38" fmla="*/ 50 w 550"/>
                <a:gd name="T39" fmla="*/ 242 h 555"/>
                <a:gd name="T40" fmla="*/ 76 w 550"/>
                <a:gd name="T41" fmla="*/ 235 h 555"/>
                <a:gd name="T42" fmla="*/ 99 w 550"/>
                <a:gd name="T43" fmla="*/ 226 h 555"/>
                <a:gd name="T44" fmla="*/ 119 w 550"/>
                <a:gd name="T45" fmla="*/ 217 h 555"/>
                <a:gd name="T46" fmla="*/ 140 w 550"/>
                <a:gd name="T47" fmla="*/ 204 h 555"/>
                <a:gd name="T48" fmla="*/ 160 w 550"/>
                <a:gd name="T49" fmla="*/ 188 h 555"/>
                <a:gd name="T50" fmla="*/ 179 w 550"/>
                <a:gd name="T51" fmla="*/ 175 h 555"/>
                <a:gd name="T52" fmla="*/ 195 w 550"/>
                <a:gd name="T53" fmla="*/ 155 h 555"/>
                <a:gd name="T54" fmla="*/ 208 w 550"/>
                <a:gd name="T55" fmla="*/ 137 h 555"/>
                <a:gd name="T56" fmla="*/ 222 w 550"/>
                <a:gd name="T57" fmla="*/ 117 h 555"/>
                <a:gd name="T58" fmla="*/ 231 w 550"/>
                <a:gd name="T59" fmla="*/ 95 h 555"/>
                <a:gd name="T60" fmla="*/ 241 w 550"/>
                <a:gd name="T61" fmla="*/ 73 h 555"/>
                <a:gd name="T62" fmla="*/ 247 w 550"/>
                <a:gd name="T63" fmla="*/ 49 h 555"/>
                <a:gd name="T64" fmla="*/ 252 w 550"/>
                <a:gd name="T65" fmla="*/ 24 h 555"/>
                <a:gd name="T66" fmla="*/ 252 w 550"/>
                <a:gd name="T67" fmla="*/ 0 h 555"/>
                <a:gd name="T68" fmla="*/ 238 w 550"/>
                <a:gd name="T69" fmla="*/ 0 h 5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50"/>
                <a:gd name="T106" fmla="*/ 0 h 555"/>
                <a:gd name="T107" fmla="*/ 550 w 550"/>
                <a:gd name="T108" fmla="*/ 555 h 5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50" h="555">
                  <a:moveTo>
                    <a:pt x="520" y="0"/>
                  </a:moveTo>
                  <a:lnTo>
                    <a:pt x="515" y="50"/>
                  </a:lnTo>
                  <a:lnTo>
                    <a:pt x="505" y="105"/>
                  </a:lnTo>
                  <a:lnTo>
                    <a:pt x="495" y="155"/>
                  </a:lnTo>
                  <a:lnTo>
                    <a:pt x="475" y="200"/>
                  </a:lnTo>
                  <a:lnTo>
                    <a:pt x="455" y="245"/>
                  </a:lnTo>
                  <a:lnTo>
                    <a:pt x="425" y="290"/>
                  </a:lnTo>
                  <a:lnTo>
                    <a:pt x="400" y="330"/>
                  </a:lnTo>
                  <a:lnTo>
                    <a:pt x="365" y="370"/>
                  </a:lnTo>
                  <a:lnTo>
                    <a:pt x="325" y="400"/>
                  </a:lnTo>
                  <a:lnTo>
                    <a:pt x="290" y="430"/>
                  </a:lnTo>
                  <a:lnTo>
                    <a:pt x="245" y="455"/>
                  </a:lnTo>
                  <a:lnTo>
                    <a:pt x="205" y="480"/>
                  </a:lnTo>
                  <a:lnTo>
                    <a:pt x="155" y="495"/>
                  </a:lnTo>
                  <a:lnTo>
                    <a:pt x="105" y="510"/>
                  </a:lnTo>
                  <a:lnTo>
                    <a:pt x="55" y="520"/>
                  </a:lnTo>
                  <a:lnTo>
                    <a:pt x="0" y="520"/>
                  </a:lnTo>
                  <a:lnTo>
                    <a:pt x="0" y="555"/>
                  </a:lnTo>
                  <a:lnTo>
                    <a:pt x="55" y="550"/>
                  </a:lnTo>
                  <a:lnTo>
                    <a:pt x="110" y="545"/>
                  </a:lnTo>
                  <a:lnTo>
                    <a:pt x="165" y="530"/>
                  </a:lnTo>
                  <a:lnTo>
                    <a:pt x="215" y="510"/>
                  </a:lnTo>
                  <a:lnTo>
                    <a:pt x="260" y="490"/>
                  </a:lnTo>
                  <a:lnTo>
                    <a:pt x="305" y="460"/>
                  </a:lnTo>
                  <a:lnTo>
                    <a:pt x="350" y="425"/>
                  </a:lnTo>
                  <a:lnTo>
                    <a:pt x="390" y="395"/>
                  </a:lnTo>
                  <a:lnTo>
                    <a:pt x="425" y="350"/>
                  </a:lnTo>
                  <a:lnTo>
                    <a:pt x="455" y="310"/>
                  </a:lnTo>
                  <a:lnTo>
                    <a:pt x="485" y="265"/>
                  </a:lnTo>
                  <a:lnTo>
                    <a:pt x="505" y="215"/>
                  </a:lnTo>
                  <a:lnTo>
                    <a:pt x="525" y="165"/>
                  </a:lnTo>
                  <a:lnTo>
                    <a:pt x="540" y="110"/>
                  </a:lnTo>
                  <a:lnTo>
                    <a:pt x="550" y="55"/>
                  </a:lnTo>
                  <a:lnTo>
                    <a:pt x="550" y="0"/>
                  </a:lnTo>
                  <a:lnTo>
                    <a:pt x="5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69" name="Freeform 9"/>
            <p:cNvSpPr>
              <a:spLocks/>
            </p:cNvSpPr>
            <p:nvPr/>
          </p:nvSpPr>
          <p:spPr bwMode="auto">
            <a:xfrm>
              <a:off x="3053" y="2253"/>
              <a:ext cx="37" cy="46"/>
            </a:xfrm>
            <a:custGeom>
              <a:avLst/>
              <a:gdLst>
                <a:gd name="T0" fmla="*/ 19 w 80"/>
                <a:gd name="T1" fmla="*/ 0 h 105"/>
                <a:gd name="T2" fmla="*/ 0 w 80"/>
                <a:gd name="T3" fmla="*/ 0 h 105"/>
                <a:gd name="T4" fmla="*/ 19 w 80"/>
                <a:gd name="T5" fmla="*/ 46 h 105"/>
                <a:gd name="T6" fmla="*/ 37 w 80"/>
                <a:gd name="T7" fmla="*/ 0 h 105"/>
                <a:gd name="T8" fmla="*/ 19 w 80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05"/>
                <a:gd name="T17" fmla="*/ 80 w 8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05">
                  <a:moveTo>
                    <a:pt x="40" y="0"/>
                  </a:moveTo>
                  <a:lnTo>
                    <a:pt x="0" y="0"/>
                  </a:lnTo>
                  <a:lnTo>
                    <a:pt x="40" y="105"/>
                  </a:lnTo>
                  <a:lnTo>
                    <a:pt x="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0" name="Freeform 10"/>
            <p:cNvSpPr>
              <a:spLocks/>
            </p:cNvSpPr>
            <p:nvPr/>
          </p:nvSpPr>
          <p:spPr bwMode="auto">
            <a:xfrm>
              <a:off x="3063" y="2045"/>
              <a:ext cx="15" cy="208"/>
            </a:xfrm>
            <a:custGeom>
              <a:avLst/>
              <a:gdLst>
                <a:gd name="T0" fmla="*/ 9 w 35"/>
                <a:gd name="T1" fmla="*/ 0 h 470"/>
                <a:gd name="T2" fmla="*/ 0 w 35"/>
                <a:gd name="T3" fmla="*/ 0 h 470"/>
                <a:gd name="T4" fmla="*/ 0 w 35"/>
                <a:gd name="T5" fmla="*/ 208 h 470"/>
                <a:gd name="T6" fmla="*/ 15 w 35"/>
                <a:gd name="T7" fmla="*/ 208 h 470"/>
                <a:gd name="T8" fmla="*/ 15 w 35"/>
                <a:gd name="T9" fmla="*/ 0 h 470"/>
                <a:gd name="T10" fmla="*/ 9 w 35"/>
                <a:gd name="T11" fmla="*/ 0 h 4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470"/>
                <a:gd name="T20" fmla="*/ 35 w 35"/>
                <a:gd name="T21" fmla="*/ 470 h 4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470">
                  <a:moveTo>
                    <a:pt x="20" y="0"/>
                  </a:moveTo>
                  <a:lnTo>
                    <a:pt x="0" y="0"/>
                  </a:lnTo>
                  <a:lnTo>
                    <a:pt x="0" y="470"/>
                  </a:lnTo>
                  <a:lnTo>
                    <a:pt x="35" y="470"/>
                  </a:lnTo>
                  <a:lnTo>
                    <a:pt x="35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1" name="Freeform 11"/>
            <p:cNvSpPr>
              <a:spLocks/>
            </p:cNvSpPr>
            <p:nvPr/>
          </p:nvSpPr>
          <p:spPr bwMode="auto">
            <a:xfrm>
              <a:off x="2738" y="1442"/>
              <a:ext cx="48" cy="43"/>
            </a:xfrm>
            <a:custGeom>
              <a:avLst/>
              <a:gdLst>
                <a:gd name="T0" fmla="*/ 11 w 105"/>
                <a:gd name="T1" fmla="*/ 15 h 100"/>
                <a:gd name="T2" fmla="*/ 0 w 105"/>
                <a:gd name="T3" fmla="*/ 30 h 100"/>
                <a:gd name="T4" fmla="*/ 48 w 105"/>
                <a:gd name="T5" fmla="*/ 43 h 100"/>
                <a:gd name="T6" fmla="*/ 25 w 105"/>
                <a:gd name="T7" fmla="*/ 0 h 100"/>
                <a:gd name="T8" fmla="*/ 11 w 105"/>
                <a:gd name="T9" fmla="*/ 15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100"/>
                <a:gd name="T17" fmla="*/ 105 w 105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100">
                  <a:moveTo>
                    <a:pt x="25" y="35"/>
                  </a:moveTo>
                  <a:lnTo>
                    <a:pt x="0" y="70"/>
                  </a:lnTo>
                  <a:lnTo>
                    <a:pt x="105" y="100"/>
                  </a:lnTo>
                  <a:lnTo>
                    <a:pt x="55" y="0"/>
                  </a:lnTo>
                  <a:lnTo>
                    <a:pt x="25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2" name="Freeform 12"/>
            <p:cNvSpPr>
              <a:spLocks/>
            </p:cNvSpPr>
            <p:nvPr/>
          </p:nvSpPr>
          <p:spPr bwMode="auto">
            <a:xfrm>
              <a:off x="2522" y="1262"/>
              <a:ext cx="234" cy="201"/>
            </a:xfrm>
            <a:custGeom>
              <a:avLst/>
              <a:gdLst>
                <a:gd name="T0" fmla="*/ 2 w 515"/>
                <a:gd name="T1" fmla="*/ 7 h 455"/>
                <a:gd name="T2" fmla="*/ 0 w 515"/>
                <a:gd name="T3" fmla="*/ 13 h 455"/>
                <a:gd name="T4" fmla="*/ 225 w 515"/>
                <a:gd name="T5" fmla="*/ 201 h 455"/>
                <a:gd name="T6" fmla="*/ 234 w 515"/>
                <a:gd name="T7" fmla="*/ 190 h 455"/>
                <a:gd name="T8" fmla="*/ 9 w 515"/>
                <a:gd name="T9" fmla="*/ 0 h 455"/>
                <a:gd name="T10" fmla="*/ 2 w 515"/>
                <a:gd name="T11" fmla="*/ 7 h 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"/>
                <a:gd name="T19" fmla="*/ 0 h 455"/>
                <a:gd name="T20" fmla="*/ 515 w 515"/>
                <a:gd name="T21" fmla="*/ 455 h 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" h="455">
                  <a:moveTo>
                    <a:pt x="5" y="15"/>
                  </a:moveTo>
                  <a:lnTo>
                    <a:pt x="0" y="30"/>
                  </a:lnTo>
                  <a:lnTo>
                    <a:pt x="495" y="455"/>
                  </a:lnTo>
                  <a:lnTo>
                    <a:pt x="515" y="430"/>
                  </a:lnTo>
                  <a:lnTo>
                    <a:pt x="20" y="0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3" name="Freeform 13"/>
            <p:cNvSpPr>
              <a:spLocks/>
            </p:cNvSpPr>
            <p:nvPr/>
          </p:nvSpPr>
          <p:spPr bwMode="auto">
            <a:xfrm>
              <a:off x="3060" y="1335"/>
              <a:ext cx="36" cy="46"/>
            </a:xfrm>
            <a:custGeom>
              <a:avLst/>
              <a:gdLst>
                <a:gd name="T0" fmla="*/ 18 w 80"/>
                <a:gd name="T1" fmla="*/ 0 h 105"/>
                <a:gd name="T2" fmla="*/ 0 w 80"/>
                <a:gd name="T3" fmla="*/ 0 h 105"/>
                <a:gd name="T4" fmla="*/ 18 w 80"/>
                <a:gd name="T5" fmla="*/ 46 h 105"/>
                <a:gd name="T6" fmla="*/ 36 w 80"/>
                <a:gd name="T7" fmla="*/ 0 h 105"/>
                <a:gd name="T8" fmla="*/ 18 w 80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05"/>
                <a:gd name="T17" fmla="*/ 80 w 8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05">
                  <a:moveTo>
                    <a:pt x="40" y="0"/>
                  </a:moveTo>
                  <a:lnTo>
                    <a:pt x="0" y="0"/>
                  </a:lnTo>
                  <a:lnTo>
                    <a:pt x="40" y="105"/>
                  </a:lnTo>
                  <a:lnTo>
                    <a:pt x="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4" name="Freeform 14"/>
            <p:cNvSpPr>
              <a:spLocks/>
            </p:cNvSpPr>
            <p:nvPr/>
          </p:nvSpPr>
          <p:spPr bwMode="auto">
            <a:xfrm>
              <a:off x="3070" y="1143"/>
              <a:ext cx="15" cy="192"/>
            </a:xfrm>
            <a:custGeom>
              <a:avLst/>
              <a:gdLst>
                <a:gd name="T0" fmla="*/ 9 w 35"/>
                <a:gd name="T1" fmla="*/ 0 h 435"/>
                <a:gd name="T2" fmla="*/ 0 w 35"/>
                <a:gd name="T3" fmla="*/ 0 h 435"/>
                <a:gd name="T4" fmla="*/ 0 w 35"/>
                <a:gd name="T5" fmla="*/ 192 h 435"/>
                <a:gd name="T6" fmla="*/ 15 w 35"/>
                <a:gd name="T7" fmla="*/ 192 h 435"/>
                <a:gd name="T8" fmla="*/ 15 w 35"/>
                <a:gd name="T9" fmla="*/ 0 h 435"/>
                <a:gd name="T10" fmla="*/ 9 w 35"/>
                <a:gd name="T11" fmla="*/ 0 h 4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435"/>
                <a:gd name="T20" fmla="*/ 35 w 35"/>
                <a:gd name="T21" fmla="*/ 435 h 4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435">
                  <a:moveTo>
                    <a:pt x="20" y="0"/>
                  </a:moveTo>
                  <a:lnTo>
                    <a:pt x="0" y="0"/>
                  </a:lnTo>
                  <a:lnTo>
                    <a:pt x="0" y="435"/>
                  </a:lnTo>
                  <a:lnTo>
                    <a:pt x="35" y="435"/>
                  </a:lnTo>
                  <a:lnTo>
                    <a:pt x="35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5" name="Freeform 15"/>
            <p:cNvSpPr>
              <a:spLocks/>
            </p:cNvSpPr>
            <p:nvPr/>
          </p:nvSpPr>
          <p:spPr bwMode="auto">
            <a:xfrm>
              <a:off x="3377" y="1477"/>
              <a:ext cx="45" cy="46"/>
            </a:xfrm>
            <a:custGeom>
              <a:avLst/>
              <a:gdLst>
                <a:gd name="T0" fmla="*/ 34 w 100"/>
                <a:gd name="T1" fmla="*/ 13 h 105"/>
                <a:gd name="T2" fmla="*/ 20 w 100"/>
                <a:gd name="T3" fmla="*/ 0 h 105"/>
                <a:gd name="T4" fmla="*/ 0 w 100"/>
                <a:gd name="T5" fmla="*/ 46 h 105"/>
                <a:gd name="T6" fmla="*/ 45 w 100"/>
                <a:gd name="T7" fmla="*/ 26 h 105"/>
                <a:gd name="T8" fmla="*/ 34 w 100"/>
                <a:gd name="T9" fmla="*/ 13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105"/>
                <a:gd name="T17" fmla="*/ 100 w 10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105">
                  <a:moveTo>
                    <a:pt x="75" y="30"/>
                  </a:moveTo>
                  <a:lnTo>
                    <a:pt x="45" y="0"/>
                  </a:lnTo>
                  <a:lnTo>
                    <a:pt x="0" y="105"/>
                  </a:lnTo>
                  <a:lnTo>
                    <a:pt x="100" y="60"/>
                  </a:lnTo>
                  <a:lnTo>
                    <a:pt x="75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6" name="Freeform 16"/>
            <p:cNvSpPr>
              <a:spLocks/>
            </p:cNvSpPr>
            <p:nvPr/>
          </p:nvSpPr>
          <p:spPr bwMode="auto">
            <a:xfrm>
              <a:off x="3404" y="1306"/>
              <a:ext cx="196" cy="190"/>
            </a:xfrm>
            <a:custGeom>
              <a:avLst/>
              <a:gdLst>
                <a:gd name="T0" fmla="*/ 189 w 431"/>
                <a:gd name="T1" fmla="*/ 4 h 430"/>
                <a:gd name="T2" fmla="*/ 185 w 431"/>
                <a:gd name="T3" fmla="*/ 0 h 430"/>
                <a:gd name="T4" fmla="*/ 0 w 431"/>
                <a:gd name="T5" fmla="*/ 179 h 430"/>
                <a:gd name="T6" fmla="*/ 9 w 431"/>
                <a:gd name="T7" fmla="*/ 190 h 430"/>
                <a:gd name="T8" fmla="*/ 196 w 431"/>
                <a:gd name="T9" fmla="*/ 11 h 430"/>
                <a:gd name="T10" fmla="*/ 189 w 431"/>
                <a:gd name="T11" fmla="*/ 4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1"/>
                <a:gd name="T19" fmla="*/ 0 h 430"/>
                <a:gd name="T20" fmla="*/ 431 w 431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1" h="430">
                  <a:moveTo>
                    <a:pt x="416" y="10"/>
                  </a:moveTo>
                  <a:lnTo>
                    <a:pt x="406" y="0"/>
                  </a:lnTo>
                  <a:lnTo>
                    <a:pt x="0" y="405"/>
                  </a:lnTo>
                  <a:lnTo>
                    <a:pt x="20" y="430"/>
                  </a:lnTo>
                  <a:lnTo>
                    <a:pt x="431" y="25"/>
                  </a:lnTo>
                  <a:lnTo>
                    <a:pt x="41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77" name="Freeform 17"/>
            <p:cNvSpPr>
              <a:spLocks/>
            </p:cNvSpPr>
            <p:nvPr/>
          </p:nvSpPr>
          <p:spPr bwMode="auto">
            <a:xfrm>
              <a:off x="2763" y="1474"/>
              <a:ext cx="193" cy="186"/>
            </a:xfrm>
            <a:custGeom>
              <a:avLst/>
              <a:gdLst>
                <a:gd name="T0" fmla="*/ 193 w 421"/>
                <a:gd name="T1" fmla="*/ 82 h 420"/>
                <a:gd name="T2" fmla="*/ 188 w 421"/>
                <a:gd name="T3" fmla="*/ 64 h 420"/>
                <a:gd name="T4" fmla="*/ 181 w 421"/>
                <a:gd name="T5" fmla="*/ 49 h 420"/>
                <a:gd name="T6" fmla="*/ 170 w 421"/>
                <a:gd name="T7" fmla="*/ 33 h 420"/>
                <a:gd name="T8" fmla="*/ 158 w 421"/>
                <a:gd name="T9" fmla="*/ 20 h 420"/>
                <a:gd name="T10" fmla="*/ 142 w 421"/>
                <a:gd name="T11" fmla="*/ 11 h 420"/>
                <a:gd name="T12" fmla="*/ 126 w 421"/>
                <a:gd name="T13" fmla="*/ 4 h 420"/>
                <a:gd name="T14" fmla="*/ 105 w 421"/>
                <a:gd name="T15" fmla="*/ 0 h 420"/>
                <a:gd name="T16" fmla="*/ 87 w 421"/>
                <a:gd name="T17" fmla="*/ 0 h 420"/>
                <a:gd name="T18" fmla="*/ 69 w 421"/>
                <a:gd name="T19" fmla="*/ 4 h 420"/>
                <a:gd name="T20" fmla="*/ 50 w 421"/>
                <a:gd name="T21" fmla="*/ 11 h 420"/>
                <a:gd name="T22" fmla="*/ 34 w 421"/>
                <a:gd name="T23" fmla="*/ 20 h 420"/>
                <a:gd name="T24" fmla="*/ 23 w 421"/>
                <a:gd name="T25" fmla="*/ 33 h 420"/>
                <a:gd name="T26" fmla="*/ 11 w 421"/>
                <a:gd name="T27" fmla="*/ 49 h 420"/>
                <a:gd name="T28" fmla="*/ 2 w 421"/>
                <a:gd name="T29" fmla="*/ 64 h 420"/>
                <a:gd name="T30" fmla="*/ 0 w 421"/>
                <a:gd name="T31" fmla="*/ 82 h 420"/>
                <a:gd name="T32" fmla="*/ 0 w 421"/>
                <a:gd name="T33" fmla="*/ 104 h 420"/>
                <a:gd name="T34" fmla="*/ 2 w 421"/>
                <a:gd name="T35" fmla="*/ 122 h 420"/>
                <a:gd name="T36" fmla="*/ 11 w 421"/>
                <a:gd name="T37" fmla="*/ 137 h 420"/>
                <a:gd name="T38" fmla="*/ 23 w 421"/>
                <a:gd name="T39" fmla="*/ 153 h 420"/>
                <a:gd name="T40" fmla="*/ 34 w 421"/>
                <a:gd name="T41" fmla="*/ 166 h 420"/>
                <a:gd name="T42" fmla="*/ 50 w 421"/>
                <a:gd name="T43" fmla="*/ 175 h 420"/>
                <a:gd name="T44" fmla="*/ 69 w 421"/>
                <a:gd name="T45" fmla="*/ 182 h 420"/>
                <a:gd name="T46" fmla="*/ 87 w 421"/>
                <a:gd name="T47" fmla="*/ 186 h 420"/>
                <a:gd name="T48" fmla="*/ 105 w 421"/>
                <a:gd name="T49" fmla="*/ 186 h 420"/>
                <a:gd name="T50" fmla="*/ 126 w 421"/>
                <a:gd name="T51" fmla="*/ 182 h 420"/>
                <a:gd name="T52" fmla="*/ 142 w 421"/>
                <a:gd name="T53" fmla="*/ 175 h 420"/>
                <a:gd name="T54" fmla="*/ 158 w 421"/>
                <a:gd name="T55" fmla="*/ 166 h 420"/>
                <a:gd name="T56" fmla="*/ 170 w 421"/>
                <a:gd name="T57" fmla="*/ 153 h 420"/>
                <a:gd name="T58" fmla="*/ 181 w 421"/>
                <a:gd name="T59" fmla="*/ 137 h 420"/>
                <a:gd name="T60" fmla="*/ 188 w 421"/>
                <a:gd name="T61" fmla="*/ 122 h 420"/>
                <a:gd name="T62" fmla="*/ 193 w 421"/>
                <a:gd name="T63" fmla="*/ 104 h 4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420"/>
                <a:gd name="T98" fmla="*/ 421 w 421"/>
                <a:gd name="T99" fmla="*/ 420 h 42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420">
                  <a:moveTo>
                    <a:pt x="421" y="210"/>
                  </a:moveTo>
                  <a:lnTo>
                    <a:pt x="421" y="185"/>
                  </a:lnTo>
                  <a:lnTo>
                    <a:pt x="416" y="170"/>
                  </a:lnTo>
                  <a:lnTo>
                    <a:pt x="411" y="145"/>
                  </a:lnTo>
                  <a:lnTo>
                    <a:pt x="400" y="130"/>
                  </a:lnTo>
                  <a:lnTo>
                    <a:pt x="395" y="110"/>
                  </a:lnTo>
                  <a:lnTo>
                    <a:pt x="385" y="90"/>
                  </a:lnTo>
                  <a:lnTo>
                    <a:pt x="370" y="75"/>
                  </a:lnTo>
                  <a:lnTo>
                    <a:pt x="360" y="60"/>
                  </a:lnTo>
                  <a:lnTo>
                    <a:pt x="345" y="45"/>
                  </a:lnTo>
                  <a:lnTo>
                    <a:pt x="325" y="35"/>
                  </a:lnTo>
                  <a:lnTo>
                    <a:pt x="310" y="25"/>
                  </a:lnTo>
                  <a:lnTo>
                    <a:pt x="290" y="15"/>
                  </a:lnTo>
                  <a:lnTo>
                    <a:pt x="275" y="10"/>
                  </a:lnTo>
                  <a:lnTo>
                    <a:pt x="250" y="5"/>
                  </a:lnTo>
                  <a:lnTo>
                    <a:pt x="230" y="0"/>
                  </a:lnTo>
                  <a:lnTo>
                    <a:pt x="210" y="0"/>
                  </a:lnTo>
                  <a:lnTo>
                    <a:pt x="190" y="0"/>
                  </a:lnTo>
                  <a:lnTo>
                    <a:pt x="165" y="5"/>
                  </a:lnTo>
                  <a:lnTo>
                    <a:pt x="150" y="10"/>
                  </a:lnTo>
                  <a:lnTo>
                    <a:pt x="125" y="15"/>
                  </a:lnTo>
                  <a:lnTo>
                    <a:pt x="110" y="25"/>
                  </a:lnTo>
                  <a:lnTo>
                    <a:pt x="90" y="35"/>
                  </a:lnTo>
                  <a:lnTo>
                    <a:pt x="75" y="45"/>
                  </a:lnTo>
                  <a:lnTo>
                    <a:pt x="60" y="60"/>
                  </a:lnTo>
                  <a:lnTo>
                    <a:pt x="50" y="75"/>
                  </a:lnTo>
                  <a:lnTo>
                    <a:pt x="35" y="90"/>
                  </a:lnTo>
                  <a:lnTo>
                    <a:pt x="25" y="110"/>
                  </a:lnTo>
                  <a:lnTo>
                    <a:pt x="15" y="130"/>
                  </a:lnTo>
                  <a:lnTo>
                    <a:pt x="5" y="145"/>
                  </a:lnTo>
                  <a:lnTo>
                    <a:pt x="0" y="170"/>
                  </a:lnTo>
                  <a:lnTo>
                    <a:pt x="0" y="185"/>
                  </a:lnTo>
                  <a:lnTo>
                    <a:pt x="0" y="210"/>
                  </a:lnTo>
                  <a:lnTo>
                    <a:pt x="0" y="235"/>
                  </a:lnTo>
                  <a:lnTo>
                    <a:pt x="0" y="255"/>
                  </a:lnTo>
                  <a:lnTo>
                    <a:pt x="5" y="275"/>
                  </a:lnTo>
                  <a:lnTo>
                    <a:pt x="15" y="290"/>
                  </a:lnTo>
                  <a:lnTo>
                    <a:pt x="25" y="310"/>
                  </a:lnTo>
                  <a:lnTo>
                    <a:pt x="35" y="330"/>
                  </a:lnTo>
                  <a:lnTo>
                    <a:pt x="50" y="345"/>
                  </a:lnTo>
                  <a:lnTo>
                    <a:pt x="60" y="360"/>
                  </a:lnTo>
                  <a:lnTo>
                    <a:pt x="75" y="375"/>
                  </a:lnTo>
                  <a:lnTo>
                    <a:pt x="90" y="385"/>
                  </a:lnTo>
                  <a:lnTo>
                    <a:pt x="110" y="395"/>
                  </a:lnTo>
                  <a:lnTo>
                    <a:pt x="125" y="405"/>
                  </a:lnTo>
                  <a:lnTo>
                    <a:pt x="150" y="410"/>
                  </a:lnTo>
                  <a:lnTo>
                    <a:pt x="165" y="415"/>
                  </a:lnTo>
                  <a:lnTo>
                    <a:pt x="190" y="420"/>
                  </a:lnTo>
                  <a:lnTo>
                    <a:pt x="210" y="420"/>
                  </a:lnTo>
                  <a:lnTo>
                    <a:pt x="230" y="420"/>
                  </a:lnTo>
                  <a:lnTo>
                    <a:pt x="250" y="415"/>
                  </a:lnTo>
                  <a:lnTo>
                    <a:pt x="275" y="410"/>
                  </a:lnTo>
                  <a:lnTo>
                    <a:pt x="290" y="405"/>
                  </a:lnTo>
                  <a:lnTo>
                    <a:pt x="310" y="395"/>
                  </a:lnTo>
                  <a:lnTo>
                    <a:pt x="325" y="385"/>
                  </a:lnTo>
                  <a:lnTo>
                    <a:pt x="345" y="375"/>
                  </a:lnTo>
                  <a:lnTo>
                    <a:pt x="360" y="360"/>
                  </a:lnTo>
                  <a:lnTo>
                    <a:pt x="370" y="345"/>
                  </a:lnTo>
                  <a:lnTo>
                    <a:pt x="385" y="330"/>
                  </a:lnTo>
                  <a:lnTo>
                    <a:pt x="395" y="310"/>
                  </a:lnTo>
                  <a:lnTo>
                    <a:pt x="400" y="290"/>
                  </a:lnTo>
                  <a:lnTo>
                    <a:pt x="411" y="275"/>
                  </a:lnTo>
                  <a:lnTo>
                    <a:pt x="416" y="255"/>
                  </a:lnTo>
                  <a:lnTo>
                    <a:pt x="421" y="235"/>
                  </a:lnTo>
                  <a:lnTo>
                    <a:pt x="421" y="2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78" name="Freeform 18"/>
            <p:cNvSpPr>
              <a:spLocks/>
            </p:cNvSpPr>
            <p:nvPr/>
          </p:nvSpPr>
          <p:spPr bwMode="auto">
            <a:xfrm>
              <a:off x="2866" y="1463"/>
              <a:ext cx="105" cy="100"/>
            </a:xfrm>
            <a:custGeom>
              <a:avLst/>
              <a:gdLst>
                <a:gd name="T0" fmla="*/ 0 w 231"/>
                <a:gd name="T1" fmla="*/ 13 h 225"/>
                <a:gd name="T2" fmla="*/ 7 w 231"/>
                <a:gd name="T3" fmla="*/ 13 h 225"/>
                <a:gd name="T4" fmla="*/ 18 w 231"/>
                <a:gd name="T5" fmla="*/ 16 h 225"/>
                <a:gd name="T6" fmla="*/ 25 w 231"/>
                <a:gd name="T7" fmla="*/ 18 h 225"/>
                <a:gd name="T8" fmla="*/ 34 w 231"/>
                <a:gd name="T9" fmla="*/ 22 h 225"/>
                <a:gd name="T10" fmla="*/ 50 w 231"/>
                <a:gd name="T11" fmla="*/ 29 h 225"/>
                <a:gd name="T12" fmla="*/ 61 w 231"/>
                <a:gd name="T13" fmla="*/ 40 h 225"/>
                <a:gd name="T14" fmla="*/ 73 w 231"/>
                <a:gd name="T15" fmla="*/ 53 h 225"/>
                <a:gd name="T16" fmla="*/ 82 w 231"/>
                <a:gd name="T17" fmla="*/ 67 h 225"/>
                <a:gd name="T18" fmla="*/ 84 w 231"/>
                <a:gd name="T19" fmla="*/ 76 h 225"/>
                <a:gd name="T20" fmla="*/ 84 w 231"/>
                <a:gd name="T21" fmla="*/ 82 h 225"/>
                <a:gd name="T22" fmla="*/ 86 w 231"/>
                <a:gd name="T23" fmla="*/ 91 h 225"/>
                <a:gd name="T24" fmla="*/ 86 w 231"/>
                <a:gd name="T25" fmla="*/ 100 h 225"/>
                <a:gd name="T26" fmla="*/ 105 w 231"/>
                <a:gd name="T27" fmla="*/ 100 h 225"/>
                <a:gd name="T28" fmla="*/ 103 w 231"/>
                <a:gd name="T29" fmla="*/ 89 h 225"/>
                <a:gd name="T30" fmla="*/ 100 w 231"/>
                <a:gd name="T31" fmla="*/ 80 h 225"/>
                <a:gd name="T32" fmla="*/ 98 w 231"/>
                <a:gd name="T33" fmla="*/ 69 h 225"/>
                <a:gd name="T34" fmla="*/ 96 w 231"/>
                <a:gd name="T35" fmla="*/ 60 h 225"/>
                <a:gd name="T36" fmla="*/ 84 w 231"/>
                <a:gd name="T37" fmla="*/ 44 h 225"/>
                <a:gd name="T38" fmla="*/ 73 w 231"/>
                <a:gd name="T39" fmla="*/ 29 h 225"/>
                <a:gd name="T40" fmla="*/ 57 w 231"/>
                <a:gd name="T41" fmla="*/ 16 h 225"/>
                <a:gd name="T42" fmla="*/ 39 w 231"/>
                <a:gd name="T43" fmla="*/ 7 h 225"/>
                <a:gd name="T44" fmla="*/ 30 w 231"/>
                <a:gd name="T45" fmla="*/ 2 h 225"/>
                <a:gd name="T46" fmla="*/ 20 w 231"/>
                <a:gd name="T47" fmla="*/ 0 h 225"/>
                <a:gd name="T48" fmla="*/ 9 w 231"/>
                <a:gd name="T49" fmla="*/ 0 h 225"/>
                <a:gd name="T50" fmla="*/ 0 w 231"/>
                <a:gd name="T51" fmla="*/ 0 h 225"/>
                <a:gd name="T52" fmla="*/ 0 w 231"/>
                <a:gd name="T53" fmla="*/ 13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1"/>
                <a:gd name="T82" fmla="*/ 0 h 225"/>
                <a:gd name="T83" fmla="*/ 231 w 231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1" h="225">
                  <a:moveTo>
                    <a:pt x="0" y="30"/>
                  </a:moveTo>
                  <a:lnTo>
                    <a:pt x="15" y="30"/>
                  </a:lnTo>
                  <a:lnTo>
                    <a:pt x="40" y="35"/>
                  </a:lnTo>
                  <a:lnTo>
                    <a:pt x="55" y="40"/>
                  </a:lnTo>
                  <a:lnTo>
                    <a:pt x="75" y="50"/>
                  </a:lnTo>
                  <a:lnTo>
                    <a:pt x="110" y="65"/>
                  </a:lnTo>
                  <a:lnTo>
                    <a:pt x="135" y="90"/>
                  </a:lnTo>
                  <a:lnTo>
                    <a:pt x="160" y="120"/>
                  </a:lnTo>
                  <a:lnTo>
                    <a:pt x="180" y="150"/>
                  </a:lnTo>
                  <a:lnTo>
                    <a:pt x="185" y="170"/>
                  </a:lnTo>
                  <a:lnTo>
                    <a:pt x="185" y="185"/>
                  </a:lnTo>
                  <a:lnTo>
                    <a:pt x="190" y="205"/>
                  </a:lnTo>
                  <a:lnTo>
                    <a:pt x="190" y="225"/>
                  </a:lnTo>
                  <a:lnTo>
                    <a:pt x="231" y="225"/>
                  </a:lnTo>
                  <a:lnTo>
                    <a:pt x="226" y="200"/>
                  </a:lnTo>
                  <a:lnTo>
                    <a:pt x="221" y="180"/>
                  </a:lnTo>
                  <a:lnTo>
                    <a:pt x="216" y="155"/>
                  </a:lnTo>
                  <a:lnTo>
                    <a:pt x="211" y="135"/>
                  </a:lnTo>
                  <a:lnTo>
                    <a:pt x="185" y="100"/>
                  </a:lnTo>
                  <a:lnTo>
                    <a:pt x="160" y="65"/>
                  </a:lnTo>
                  <a:lnTo>
                    <a:pt x="125" y="35"/>
                  </a:lnTo>
                  <a:lnTo>
                    <a:pt x="85" y="15"/>
                  </a:lnTo>
                  <a:lnTo>
                    <a:pt x="65" y="5"/>
                  </a:lnTo>
                  <a:lnTo>
                    <a:pt x="45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79" name="Freeform 19"/>
            <p:cNvSpPr>
              <a:spLocks/>
            </p:cNvSpPr>
            <p:nvPr/>
          </p:nvSpPr>
          <p:spPr bwMode="auto">
            <a:xfrm>
              <a:off x="2761" y="1463"/>
              <a:ext cx="105" cy="100"/>
            </a:xfrm>
            <a:custGeom>
              <a:avLst/>
              <a:gdLst>
                <a:gd name="T0" fmla="*/ 16 w 230"/>
                <a:gd name="T1" fmla="*/ 100 h 225"/>
                <a:gd name="T2" fmla="*/ 18 w 230"/>
                <a:gd name="T3" fmla="*/ 91 h 225"/>
                <a:gd name="T4" fmla="*/ 18 w 230"/>
                <a:gd name="T5" fmla="*/ 82 h 225"/>
                <a:gd name="T6" fmla="*/ 21 w 230"/>
                <a:gd name="T7" fmla="*/ 76 h 225"/>
                <a:gd name="T8" fmla="*/ 23 w 230"/>
                <a:gd name="T9" fmla="*/ 67 h 225"/>
                <a:gd name="T10" fmla="*/ 32 w 230"/>
                <a:gd name="T11" fmla="*/ 53 h 225"/>
                <a:gd name="T12" fmla="*/ 43 w 230"/>
                <a:gd name="T13" fmla="*/ 40 h 225"/>
                <a:gd name="T14" fmla="*/ 55 w 230"/>
                <a:gd name="T15" fmla="*/ 29 h 225"/>
                <a:gd name="T16" fmla="*/ 71 w 230"/>
                <a:gd name="T17" fmla="*/ 22 h 225"/>
                <a:gd name="T18" fmla="*/ 78 w 230"/>
                <a:gd name="T19" fmla="*/ 18 h 225"/>
                <a:gd name="T20" fmla="*/ 87 w 230"/>
                <a:gd name="T21" fmla="*/ 16 h 225"/>
                <a:gd name="T22" fmla="*/ 96 w 230"/>
                <a:gd name="T23" fmla="*/ 13 h 225"/>
                <a:gd name="T24" fmla="*/ 105 w 230"/>
                <a:gd name="T25" fmla="*/ 13 h 225"/>
                <a:gd name="T26" fmla="*/ 105 w 230"/>
                <a:gd name="T27" fmla="*/ 0 h 225"/>
                <a:gd name="T28" fmla="*/ 94 w 230"/>
                <a:gd name="T29" fmla="*/ 0 h 225"/>
                <a:gd name="T30" fmla="*/ 84 w 230"/>
                <a:gd name="T31" fmla="*/ 0 h 225"/>
                <a:gd name="T32" fmla="*/ 73 w 230"/>
                <a:gd name="T33" fmla="*/ 2 h 225"/>
                <a:gd name="T34" fmla="*/ 64 w 230"/>
                <a:gd name="T35" fmla="*/ 7 h 225"/>
                <a:gd name="T36" fmla="*/ 46 w 230"/>
                <a:gd name="T37" fmla="*/ 16 h 225"/>
                <a:gd name="T38" fmla="*/ 32 w 230"/>
                <a:gd name="T39" fmla="*/ 29 h 225"/>
                <a:gd name="T40" fmla="*/ 18 w 230"/>
                <a:gd name="T41" fmla="*/ 44 h 225"/>
                <a:gd name="T42" fmla="*/ 9 w 230"/>
                <a:gd name="T43" fmla="*/ 60 h 225"/>
                <a:gd name="T44" fmla="*/ 7 w 230"/>
                <a:gd name="T45" fmla="*/ 69 h 225"/>
                <a:gd name="T46" fmla="*/ 2 w 230"/>
                <a:gd name="T47" fmla="*/ 80 h 225"/>
                <a:gd name="T48" fmla="*/ 0 w 230"/>
                <a:gd name="T49" fmla="*/ 89 h 225"/>
                <a:gd name="T50" fmla="*/ 0 w 230"/>
                <a:gd name="T51" fmla="*/ 100 h 225"/>
                <a:gd name="T52" fmla="*/ 16 w 230"/>
                <a:gd name="T53" fmla="*/ 100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0"/>
                <a:gd name="T82" fmla="*/ 0 h 225"/>
                <a:gd name="T83" fmla="*/ 230 w 230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0" h="225">
                  <a:moveTo>
                    <a:pt x="35" y="225"/>
                  </a:moveTo>
                  <a:lnTo>
                    <a:pt x="40" y="205"/>
                  </a:lnTo>
                  <a:lnTo>
                    <a:pt x="40" y="185"/>
                  </a:lnTo>
                  <a:lnTo>
                    <a:pt x="45" y="170"/>
                  </a:lnTo>
                  <a:lnTo>
                    <a:pt x="50" y="150"/>
                  </a:lnTo>
                  <a:lnTo>
                    <a:pt x="70" y="120"/>
                  </a:lnTo>
                  <a:lnTo>
                    <a:pt x="95" y="90"/>
                  </a:lnTo>
                  <a:lnTo>
                    <a:pt x="120" y="65"/>
                  </a:lnTo>
                  <a:lnTo>
                    <a:pt x="155" y="50"/>
                  </a:lnTo>
                  <a:lnTo>
                    <a:pt x="170" y="40"/>
                  </a:lnTo>
                  <a:lnTo>
                    <a:pt x="190" y="35"/>
                  </a:lnTo>
                  <a:lnTo>
                    <a:pt x="210" y="30"/>
                  </a:lnTo>
                  <a:lnTo>
                    <a:pt x="230" y="30"/>
                  </a:lnTo>
                  <a:lnTo>
                    <a:pt x="230" y="0"/>
                  </a:lnTo>
                  <a:lnTo>
                    <a:pt x="205" y="0"/>
                  </a:lnTo>
                  <a:lnTo>
                    <a:pt x="185" y="0"/>
                  </a:lnTo>
                  <a:lnTo>
                    <a:pt x="160" y="5"/>
                  </a:lnTo>
                  <a:lnTo>
                    <a:pt x="140" y="15"/>
                  </a:lnTo>
                  <a:lnTo>
                    <a:pt x="100" y="35"/>
                  </a:lnTo>
                  <a:lnTo>
                    <a:pt x="70" y="65"/>
                  </a:lnTo>
                  <a:lnTo>
                    <a:pt x="40" y="100"/>
                  </a:lnTo>
                  <a:lnTo>
                    <a:pt x="20" y="135"/>
                  </a:lnTo>
                  <a:lnTo>
                    <a:pt x="15" y="155"/>
                  </a:lnTo>
                  <a:lnTo>
                    <a:pt x="5" y="180"/>
                  </a:lnTo>
                  <a:lnTo>
                    <a:pt x="0" y="200"/>
                  </a:lnTo>
                  <a:lnTo>
                    <a:pt x="0" y="225"/>
                  </a:lnTo>
                  <a:lnTo>
                    <a:pt x="35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0" name="Freeform 20"/>
            <p:cNvSpPr>
              <a:spLocks/>
            </p:cNvSpPr>
            <p:nvPr/>
          </p:nvSpPr>
          <p:spPr bwMode="auto">
            <a:xfrm>
              <a:off x="2761" y="1563"/>
              <a:ext cx="105" cy="99"/>
            </a:xfrm>
            <a:custGeom>
              <a:avLst/>
              <a:gdLst>
                <a:gd name="T0" fmla="*/ 105 w 230"/>
                <a:gd name="T1" fmla="*/ 86 h 225"/>
                <a:gd name="T2" fmla="*/ 96 w 230"/>
                <a:gd name="T3" fmla="*/ 86 h 225"/>
                <a:gd name="T4" fmla="*/ 87 w 230"/>
                <a:gd name="T5" fmla="*/ 84 h 225"/>
                <a:gd name="T6" fmla="*/ 78 w 230"/>
                <a:gd name="T7" fmla="*/ 81 h 225"/>
                <a:gd name="T8" fmla="*/ 71 w 230"/>
                <a:gd name="T9" fmla="*/ 77 h 225"/>
                <a:gd name="T10" fmla="*/ 55 w 230"/>
                <a:gd name="T11" fmla="*/ 70 h 225"/>
                <a:gd name="T12" fmla="*/ 43 w 230"/>
                <a:gd name="T13" fmla="*/ 59 h 225"/>
                <a:gd name="T14" fmla="*/ 32 w 230"/>
                <a:gd name="T15" fmla="*/ 48 h 225"/>
                <a:gd name="T16" fmla="*/ 23 w 230"/>
                <a:gd name="T17" fmla="*/ 33 h 225"/>
                <a:gd name="T18" fmla="*/ 21 w 230"/>
                <a:gd name="T19" fmla="*/ 26 h 225"/>
                <a:gd name="T20" fmla="*/ 18 w 230"/>
                <a:gd name="T21" fmla="*/ 18 h 225"/>
                <a:gd name="T22" fmla="*/ 18 w 230"/>
                <a:gd name="T23" fmla="*/ 11 h 225"/>
                <a:gd name="T24" fmla="*/ 16 w 230"/>
                <a:gd name="T25" fmla="*/ 0 h 225"/>
                <a:gd name="T26" fmla="*/ 0 w 230"/>
                <a:gd name="T27" fmla="*/ 0 h 225"/>
                <a:gd name="T28" fmla="*/ 0 w 230"/>
                <a:gd name="T29" fmla="*/ 11 h 225"/>
                <a:gd name="T30" fmla="*/ 2 w 230"/>
                <a:gd name="T31" fmla="*/ 22 h 225"/>
                <a:gd name="T32" fmla="*/ 7 w 230"/>
                <a:gd name="T33" fmla="*/ 31 h 225"/>
                <a:gd name="T34" fmla="*/ 9 w 230"/>
                <a:gd name="T35" fmla="*/ 40 h 225"/>
                <a:gd name="T36" fmla="*/ 18 w 230"/>
                <a:gd name="T37" fmla="*/ 55 h 225"/>
                <a:gd name="T38" fmla="*/ 32 w 230"/>
                <a:gd name="T39" fmla="*/ 70 h 225"/>
                <a:gd name="T40" fmla="*/ 46 w 230"/>
                <a:gd name="T41" fmla="*/ 84 h 225"/>
                <a:gd name="T42" fmla="*/ 64 w 230"/>
                <a:gd name="T43" fmla="*/ 92 h 225"/>
                <a:gd name="T44" fmla="*/ 73 w 230"/>
                <a:gd name="T45" fmla="*/ 97 h 225"/>
                <a:gd name="T46" fmla="*/ 84 w 230"/>
                <a:gd name="T47" fmla="*/ 99 h 225"/>
                <a:gd name="T48" fmla="*/ 94 w 230"/>
                <a:gd name="T49" fmla="*/ 99 h 225"/>
                <a:gd name="T50" fmla="*/ 105 w 230"/>
                <a:gd name="T51" fmla="*/ 99 h 225"/>
                <a:gd name="T52" fmla="*/ 105 w 230"/>
                <a:gd name="T53" fmla="*/ 86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0"/>
                <a:gd name="T82" fmla="*/ 0 h 225"/>
                <a:gd name="T83" fmla="*/ 230 w 230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0" h="225">
                  <a:moveTo>
                    <a:pt x="230" y="195"/>
                  </a:moveTo>
                  <a:lnTo>
                    <a:pt x="210" y="195"/>
                  </a:lnTo>
                  <a:lnTo>
                    <a:pt x="190" y="190"/>
                  </a:lnTo>
                  <a:lnTo>
                    <a:pt x="170" y="185"/>
                  </a:lnTo>
                  <a:lnTo>
                    <a:pt x="155" y="175"/>
                  </a:lnTo>
                  <a:lnTo>
                    <a:pt x="120" y="160"/>
                  </a:lnTo>
                  <a:lnTo>
                    <a:pt x="95" y="135"/>
                  </a:lnTo>
                  <a:lnTo>
                    <a:pt x="70" y="110"/>
                  </a:lnTo>
                  <a:lnTo>
                    <a:pt x="50" y="75"/>
                  </a:lnTo>
                  <a:lnTo>
                    <a:pt x="45" y="60"/>
                  </a:lnTo>
                  <a:lnTo>
                    <a:pt x="40" y="40"/>
                  </a:lnTo>
                  <a:lnTo>
                    <a:pt x="40" y="25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50"/>
                  </a:lnTo>
                  <a:lnTo>
                    <a:pt x="15" y="70"/>
                  </a:lnTo>
                  <a:lnTo>
                    <a:pt x="20" y="90"/>
                  </a:lnTo>
                  <a:lnTo>
                    <a:pt x="40" y="125"/>
                  </a:lnTo>
                  <a:lnTo>
                    <a:pt x="70" y="160"/>
                  </a:lnTo>
                  <a:lnTo>
                    <a:pt x="100" y="190"/>
                  </a:lnTo>
                  <a:lnTo>
                    <a:pt x="140" y="210"/>
                  </a:lnTo>
                  <a:lnTo>
                    <a:pt x="160" y="220"/>
                  </a:lnTo>
                  <a:lnTo>
                    <a:pt x="185" y="225"/>
                  </a:lnTo>
                  <a:lnTo>
                    <a:pt x="205" y="225"/>
                  </a:lnTo>
                  <a:lnTo>
                    <a:pt x="230" y="225"/>
                  </a:lnTo>
                  <a:lnTo>
                    <a:pt x="230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1" name="Freeform 21"/>
            <p:cNvSpPr>
              <a:spLocks/>
            </p:cNvSpPr>
            <p:nvPr/>
          </p:nvSpPr>
          <p:spPr bwMode="auto">
            <a:xfrm>
              <a:off x="2866" y="1563"/>
              <a:ext cx="105" cy="99"/>
            </a:xfrm>
            <a:custGeom>
              <a:avLst/>
              <a:gdLst>
                <a:gd name="T0" fmla="*/ 86 w 231"/>
                <a:gd name="T1" fmla="*/ 0 h 225"/>
                <a:gd name="T2" fmla="*/ 86 w 231"/>
                <a:gd name="T3" fmla="*/ 11 h 225"/>
                <a:gd name="T4" fmla="*/ 84 w 231"/>
                <a:gd name="T5" fmla="*/ 18 h 225"/>
                <a:gd name="T6" fmla="*/ 84 w 231"/>
                <a:gd name="T7" fmla="*/ 26 h 225"/>
                <a:gd name="T8" fmla="*/ 82 w 231"/>
                <a:gd name="T9" fmla="*/ 33 h 225"/>
                <a:gd name="T10" fmla="*/ 73 w 231"/>
                <a:gd name="T11" fmla="*/ 48 h 225"/>
                <a:gd name="T12" fmla="*/ 61 w 231"/>
                <a:gd name="T13" fmla="*/ 59 h 225"/>
                <a:gd name="T14" fmla="*/ 50 w 231"/>
                <a:gd name="T15" fmla="*/ 70 h 225"/>
                <a:gd name="T16" fmla="*/ 34 w 231"/>
                <a:gd name="T17" fmla="*/ 77 h 225"/>
                <a:gd name="T18" fmla="*/ 25 w 231"/>
                <a:gd name="T19" fmla="*/ 81 h 225"/>
                <a:gd name="T20" fmla="*/ 18 w 231"/>
                <a:gd name="T21" fmla="*/ 84 h 225"/>
                <a:gd name="T22" fmla="*/ 7 w 231"/>
                <a:gd name="T23" fmla="*/ 86 h 225"/>
                <a:gd name="T24" fmla="*/ 0 w 231"/>
                <a:gd name="T25" fmla="*/ 86 h 225"/>
                <a:gd name="T26" fmla="*/ 0 w 231"/>
                <a:gd name="T27" fmla="*/ 99 h 225"/>
                <a:gd name="T28" fmla="*/ 9 w 231"/>
                <a:gd name="T29" fmla="*/ 99 h 225"/>
                <a:gd name="T30" fmla="*/ 20 w 231"/>
                <a:gd name="T31" fmla="*/ 99 h 225"/>
                <a:gd name="T32" fmla="*/ 30 w 231"/>
                <a:gd name="T33" fmla="*/ 97 h 225"/>
                <a:gd name="T34" fmla="*/ 39 w 231"/>
                <a:gd name="T35" fmla="*/ 92 h 225"/>
                <a:gd name="T36" fmla="*/ 57 w 231"/>
                <a:gd name="T37" fmla="*/ 84 h 225"/>
                <a:gd name="T38" fmla="*/ 73 w 231"/>
                <a:gd name="T39" fmla="*/ 70 h 225"/>
                <a:gd name="T40" fmla="*/ 84 w 231"/>
                <a:gd name="T41" fmla="*/ 55 h 225"/>
                <a:gd name="T42" fmla="*/ 96 w 231"/>
                <a:gd name="T43" fmla="*/ 40 h 225"/>
                <a:gd name="T44" fmla="*/ 98 w 231"/>
                <a:gd name="T45" fmla="*/ 31 h 225"/>
                <a:gd name="T46" fmla="*/ 100 w 231"/>
                <a:gd name="T47" fmla="*/ 22 h 225"/>
                <a:gd name="T48" fmla="*/ 103 w 231"/>
                <a:gd name="T49" fmla="*/ 11 h 225"/>
                <a:gd name="T50" fmla="*/ 105 w 231"/>
                <a:gd name="T51" fmla="*/ 0 h 225"/>
                <a:gd name="T52" fmla="*/ 86 w 231"/>
                <a:gd name="T53" fmla="*/ 0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1"/>
                <a:gd name="T82" fmla="*/ 0 h 225"/>
                <a:gd name="T83" fmla="*/ 231 w 231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1" h="225">
                  <a:moveTo>
                    <a:pt x="190" y="0"/>
                  </a:moveTo>
                  <a:lnTo>
                    <a:pt x="190" y="25"/>
                  </a:lnTo>
                  <a:lnTo>
                    <a:pt x="185" y="40"/>
                  </a:lnTo>
                  <a:lnTo>
                    <a:pt x="185" y="60"/>
                  </a:lnTo>
                  <a:lnTo>
                    <a:pt x="180" y="75"/>
                  </a:lnTo>
                  <a:lnTo>
                    <a:pt x="160" y="110"/>
                  </a:lnTo>
                  <a:lnTo>
                    <a:pt x="135" y="135"/>
                  </a:lnTo>
                  <a:lnTo>
                    <a:pt x="110" y="160"/>
                  </a:lnTo>
                  <a:lnTo>
                    <a:pt x="75" y="175"/>
                  </a:lnTo>
                  <a:lnTo>
                    <a:pt x="55" y="185"/>
                  </a:lnTo>
                  <a:lnTo>
                    <a:pt x="40" y="190"/>
                  </a:lnTo>
                  <a:lnTo>
                    <a:pt x="15" y="195"/>
                  </a:lnTo>
                  <a:lnTo>
                    <a:pt x="0" y="195"/>
                  </a:lnTo>
                  <a:lnTo>
                    <a:pt x="0" y="225"/>
                  </a:lnTo>
                  <a:lnTo>
                    <a:pt x="20" y="225"/>
                  </a:lnTo>
                  <a:lnTo>
                    <a:pt x="45" y="225"/>
                  </a:lnTo>
                  <a:lnTo>
                    <a:pt x="65" y="220"/>
                  </a:lnTo>
                  <a:lnTo>
                    <a:pt x="85" y="210"/>
                  </a:lnTo>
                  <a:lnTo>
                    <a:pt x="125" y="190"/>
                  </a:lnTo>
                  <a:lnTo>
                    <a:pt x="160" y="160"/>
                  </a:lnTo>
                  <a:lnTo>
                    <a:pt x="185" y="125"/>
                  </a:lnTo>
                  <a:lnTo>
                    <a:pt x="211" y="90"/>
                  </a:lnTo>
                  <a:lnTo>
                    <a:pt x="216" y="70"/>
                  </a:lnTo>
                  <a:lnTo>
                    <a:pt x="221" y="50"/>
                  </a:lnTo>
                  <a:lnTo>
                    <a:pt x="226" y="25"/>
                  </a:lnTo>
                  <a:lnTo>
                    <a:pt x="231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2" name="Freeform 22"/>
            <p:cNvSpPr>
              <a:spLocks/>
            </p:cNvSpPr>
            <p:nvPr/>
          </p:nvSpPr>
          <p:spPr bwMode="auto">
            <a:xfrm>
              <a:off x="2990" y="1386"/>
              <a:ext cx="191" cy="188"/>
            </a:xfrm>
            <a:custGeom>
              <a:avLst/>
              <a:gdLst>
                <a:gd name="T0" fmla="*/ 191 w 420"/>
                <a:gd name="T1" fmla="*/ 84 h 425"/>
                <a:gd name="T2" fmla="*/ 186 w 420"/>
                <a:gd name="T3" fmla="*/ 66 h 425"/>
                <a:gd name="T4" fmla="*/ 180 w 420"/>
                <a:gd name="T5" fmla="*/ 49 h 425"/>
                <a:gd name="T6" fmla="*/ 171 w 420"/>
                <a:gd name="T7" fmla="*/ 33 h 425"/>
                <a:gd name="T8" fmla="*/ 157 w 420"/>
                <a:gd name="T9" fmla="*/ 22 h 425"/>
                <a:gd name="T10" fmla="*/ 141 w 420"/>
                <a:gd name="T11" fmla="*/ 11 h 425"/>
                <a:gd name="T12" fmla="*/ 125 w 420"/>
                <a:gd name="T13" fmla="*/ 4 h 425"/>
                <a:gd name="T14" fmla="*/ 107 w 420"/>
                <a:gd name="T15" fmla="*/ 0 h 425"/>
                <a:gd name="T16" fmla="*/ 84 w 420"/>
                <a:gd name="T17" fmla="*/ 0 h 425"/>
                <a:gd name="T18" fmla="*/ 66 w 420"/>
                <a:gd name="T19" fmla="*/ 4 h 425"/>
                <a:gd name="T20" fmla="*/ 50 w 420"/>
                <a:gd name="T21" fmla="*/ 11 h 425"/>
                <a:gd name="T22" fmla="*/ 34 w 420"/>
                <a:gd name="T23" fmla="*/ 22 h 425"/>
                <a:gd name="T24" fmla="*/ 20 w 420"/>
                <a:gd name="T25" fmla="*/ 33 h 425"/>
                <a:gd name="T26" fmla="*/ 11 w 420"/>
                <a:gd name="T27" fmla="*/ 49 h 425"/>
                <a:gd name="T28" fmla="*/ 5 w 420"/>
                <a:gd name="T29" fmla="*/ 66 h 425"/>
                <a:gd name="T30" fmla="*/ 0 w 420"/>
                <a:gd name="T31" fmla="*/ 84 h 425"/>
                <a:gd name="T32" fmla="*/ 0 w 420"/>
                <a:gd name="T33" fmla="*/ 104 h 425"/>
                <a:gd name="T34" fmla="*/ 5 w 420"/>
                <a:gd name="T35" fmla="*/ 122 h 425"/>
                <a:gd name="T36" fmla="*/ 11 w 420"/>
                <a:gd name="T37" fmla="*/ 139 h 425"/>
                <a:gd name="T38" fmla="*/ 20 w 420"/>
                <a:gd name="T39" fmla="*/ 155 h 425"/>
                <a:gd name="T40" fmla="*/ 34 w 420"/>
                <a:gd name="T41" fmla="*/ 166 h 425"/>
                <a:gd name="T42" fmla="*/ 50 w 420"/>
                <a:gd name="T43" fmla="*/ 177 h 425"/>
                <a:gd name="T44" fmla="*/ 66 w 420"/>
                <a:gd name="T45" fmla="*/ 184 h 425"/>
                <a:gd name="T46" fmla="*/ 84 w 420"/>
                <a:gd name="T47" fmla="*/ 188 h 425"/>
                <a:gd name="T48" fmla="*/ 107 w 420"/>
                <a:gd name="T49" fmla="*/ 188 h 425"/>
                <a:gd name="T50" fmla="*/ 125 w 420"/>
                <a:gd name="T51" fmla="*/ 184 h 425"/>
                <a:gd name="T52" fmla="*/ 141 w 420"/>
                <a:gd name="T53" fmla="*/ 177 h 425"/>
                <a:gd name="T54" fmla="*/ 157 w 420"/>
                <a:gd name="T55" fmla="*/ 166 h 425"/>
                <a:gd name="T56" fmla="*/ 171 w 420"/>
                <a:gd name="T57" fmla="*/ 155 h 425"/>
                <a:gd name="T58" fmla="*/ 180 w 420"/>
                <a:gd name="T59" fmla="*/ 139 h 425"/>
                <a:gd name="T60" fmla="*/ 186 w 420"/>
                <a:gd name="T61" fmla="*/ 122 h 425"/>
                <a:gd name="T62" fmla="*/ 191 w 420"/>
                <a:gd name="T63" fmla="*/ 104 h 4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425"/>
                <a:gd name="T98" fmla="*/ 420 w 420"/>
                <a:gd name="T99" fmla="*/ 425 h 4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425">
                  <a:moveTo>
                    <a:pt x="420" y="210"/>
                  </a:moveTo>
                  <a:lnTo>
                    <a:pt x="420" y="190"/>
                  </a:lnTo>
                  <a:lnTo>
                    <a:pt x="415" y="170"/>
                  </a:lnTo>
                  <a:lnTo>
                    <a:pt x="410" y="150"/>
                  </a:lnTo>
                  <a:lnTo>
                    <a:pt x="405" y="130"/>
                  </a:lnTo>
                  <a:lnTo>
                    <a:pt x="395" y="110"/>
                  </a:lnTo>
                  <a:lnTo>
                    <a:pt x="385" y="95"/>
                  </a:lnTo>
                  <a:lnTo>
                    <a:pt x="375" y="75"/>
                  </a:lnTo>
                  <a:lnTo>
                    <a:pt x="360" y="65"/>
                  </a:lnTo>
                  <a:lnTo>
                    <a:pt x="345" y="50"/>
                  </a:lnTo>
                  <a:lnTo>
                    <a:pt x="330" y="35"/>
                  </a:lnTo>
                  <a:lnTo>
                    <a:pt x="310" y="25"/>
                  </a:lnTo>
                  <a:lnTo>
                    <a:pt x="290" y="20"/>
                  </a:lnTo>
                  <a:lnTo>
                    <a:pt x="275" y="10"/>
                  </a:lnTo>
                  <a:lnTo>
                    <a:pt x="255" y="5"/>
                  </a:lnTo>
                  <a:lnTo>
                    <a:pt x="235" y="0"/>
                  </a:lnTo>
                  <a:lnTo>
                    <a:pt x="210" y="0"/>
                  </a:lnTo>
                  <a:lnTo>
                    <a:pt x="185" y="0"/>
                  </a:lnTo>
                  <a:lnTo>
                    <a:pt x="165" y="5"/>
                  </a:lnTo>
                  <a:lnTo>
                    <a:pt x="145" y="10"/>
                  </a:lnTo>
                  <a:lnTo>
                    <a:pt x="130" y="20"/>
                  </a:lnTo>
                  <a:lnTo>
                    <a:pt x="110" y="25"/>
                  </a:lnTo>
                  <a:lnTo>
                    <a:pt x="90" y="35"/>
                  </a:lnTo>
                  <a:lnTo>
                    <a:pt x="75" y="50"/>
                  </a:lnTo>
                  <a:lnTo>
                    <a:pt x="65" y="65"/>
                  </a:lnTo>
                  <a:lnTo>
                    <a:pt x="45" y="75"/>
                  </a:lnTo>
                  <a:lnTo>
                    <a:pt x="35" y="95"/>
                  </a:lnTo>
                  <a:lnTo>
                    <a:pt x="25" y="110"/>
                  </a:lnTo>
                  <a:lnTo>
                    <a:pt x="15" y="130"/>
                  </a:lnTo>
                  <a:lnTo>
                    <a:pt x="10" y="150"/>
                  </a:lnTo>
                  <a:lnTo>
                    <a:pt x="5" y="170"/>
                  </a:lnTo>
                  <a:lnTo>
                    <a:pt x="0" y="190"/>
                  </a:lnTo>
                  <a:lnTo>
                    <a:pt x="0" y="210"/>
                  </a:lnTo>
                  <a:lnTo>
                    <a:pt x="0" y="235"/>
                  </a:lnTo>
                  <a:lnTo>
                    <a:pt x="5" y="255"/>
                  </a:lnTo>
                  <a:lnTo>
                    <a:pt x="10" y="275"/>
                  </a:lnTo>
                  <a:lnTo>
                    <a:pt x="15" y="295"/>
                  </a:lnTo>
                  <a:lnTo>
                    <a:pt x="25" y="315"/>
                  </a:lnTo>
                  <a:lnTo>
                    <a:pt x="35" y="330"/>
                  </a:lnTo>
                  <a:lnTo>
                    <a:pt x="45" y="350"/>
                  </a:lnTo>
                  <a:lnTo>
                    <a:pt x="65" y="360"/>
                  </a:lnTo>
                  <a:lnTo>
                    <a:pt x="75" y="375"/>
                  </a:lnTo>
                  <a:lnTo>
                    <a:pt x="90" y="385"/>
                  </a:lnTo>
                  <a:lnTo>
                    <a:pt x="110" y="400"/>
                  </a:lnTo>
                  <a:lnTo>
                    <a:pt x="130" y="405"/>
                  </a:lnTo>
                  <a:lnTo>
                    <a:pt x="145" y="415"/>
                  </a:lnTo>
                  <a:lnTo>
                    <a:pt x="165" y="420"/>
                  </a:lnTo>
                  <a:lnTo>
                    <a:pt x="185" y="425"/>
                  </a:lnTo>
                  <a:lnTo>
                    <a:pt x="210" y="425"/>
                  </a:lnTo>
                  <a:lnTo>
                    <a:pt x="235" y="425"/>
                  </a:lnTo>
                  <a:lnTo>
                    <a:pt x="255" y="420"/>
                  </a:lnTo>
                  <a:lnTo>
                    <a:pt x="275" y="415"/>
                  </a:lnTo>
                  <a:lnTo>
                    <a:pt x="290" y="405"/>
                  </a:lnTo>
                  <a:lnTo>
                    <a:pt x="310" y="400"/>
                  </a:lnTo>
                  <a:lnTo>
                    <a:pt x="330" y="385"/>
                  </a:lnTo>
                  <a:lnTo>
                    <a:pt x="345" y="375"/>
                  </a:lnTo>
                  <a:lnTo>
                    <a:pt x="360" y="360"/>
                  </a:lnTo>
                  <a:lnTo>
                    <a:pt x="375" y="350"/>
                  </a:lnTo>
                  <a:lnTo>
                    <a:pt x="385" y="330"/>
                  </a:lnTo>
                  <a:lnTo>
                    <a:pt x="395" y="315"/>
                  </a:lnTo>
                  <a:lnTo>
                    <a:pt x="405" y="295"/>
                  </a:lnTo>
                  <a:lnTo>
                    <a:pt x="410" y="275"/>
                  </a:lnTo>
                  <a:lnTo>
                    <a:pt x="415" y="255"/>
                  </a:lnTo>
                  <a:lnTo>
                    <a:pt x="420" y="235"/>
                  </a:lnTo>
                  <a:lnTo>
                    <a:pt x="420" y="2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3" name="Freeform 23"/>
            <p:cNvSpPr>
              <a:spLocks/>
            </p:cNvSpPr>
            <p:nvPr/>
          </p:nvSpPr>
          <p:spPr bwMode="auto">
            <a:xfrm>
              <a:off x="3085" y="1379"/>
              <a:ext cx="103" cy="100"/>
            </a:xfrm>
            <a:custGeom>
              <a:avLst/>
              <a:gdLst>
                <a:gd name="T0" fmla="*/ 0 w 225"/>
                <a:gd name="T1" fmla="*/ 16 h 225"/>
                <a:gd name="T2" fmla="*/ 9 w 225"/>
                <a:gd name="T3" fmla="*/ 16 h 225"/>
                <a:gd name="T4" fmla="*/ 18 w 225"/>
                <a:gd name="T5" fmla="*/ 18 h 225"/>
                <a:gd name="T6" fmla="*/ 25 w 225"/>
                <a:gd name="T7" fmla="*/ 18 h 225"/>
                <a:gd name="T8" fmla="*/ 34 w 225"/>
                <a:gd name="T9" fmla="*/ 22 h 225"/>
                <a:gd name="T10" fmla="*/ 48 w 225"/>
                <a:gd name="T11" fmla="*/ 29 h 225"/>
                <a:gd name="T12" fmla="*/ 62 w 225"/>
                <a:gd name="T13" fmla="*/ 40 h 225"/>
                <a:gd name="T14" fmla="*/ 73 w 225"/>
                <a:gd name="T15" fmla="*/ 53 h 225"/>
                <a:gd name="T16" fmla="*/ 80 w 225"/>
                <a:gd name="T17" fmla="*/ 69 h 225"/>
                <a:gd name="T18" fmla="*/ 85 w 225"/>
                <a:gd name="T19" fmla="*/ 76 h 225"/>
                <a:gd name="T20" fmla="*/ 87 w 225"/>
                <a:gd name="T21" fmla="*/ 84 h 225"/>
                <a:gd name="T22" fmla="*/ 89 w 225"/>
                <a:gd name="T23" fmla="*/ 93 h 225"/>
                <a:gd name="T24" fmla="*/ 89 w 225"/>
                <a:gd name="T25" fmla="*/ 100 h 225"/>
                <a:gd name="T26" fmla="*/ 103 w 225"/>
                <a:gd name="T27" fmla="*/ 100 h 225"/>
                <a:gd name="T28" fmla="*/ 103 w 225"/>
                <a:gd name="T29" fmla="*/ 91 h 225"/>
                <a:gd name="T30" fmla="*/ 103 w 225"/>
                <a:gd name="T31" fmla="*/ 80 h 225"/>
                <a:gd name="T32" fmla="*/ 101 w 225"/>
                <a:gd name="T33" fmla="*/ 71 h 225"/>
                <a:gd name="T34" fmla="*/ 96 w 225"/>
                <a:gd name="T35" fmla="*/ 62 h 225"/>
                <a:gd name="T36" fmla="*/ 87 w 225"/>
                <a:gd name="T37" fmla="*/ 44 h 225"/>
                <a:gd name="T38" fmla="*/ 73 w 225"/>
                <a:gd name="T39" fmla="*/ 29 h 225"/>
                <a:gd name="T40" fmla="*/ 57 w 225"/>
                <a:gd name="T41" fmla="*/ 18 h 225"/>
                <a:gd name="T42" fmla="*/ 41 w 225"/>
                <a:gd name="T43" fmla="*/ 7 h 225"/>
                <a:gd name="T44" fmla="*/ 32 w 225"/>
                <a:gd name="T45" fmla="*/ 4 h 225"/>
                <a:gd name="T46" fmla="*/ 23 w 225"/>
                <a:gd name="T47" fmla="*/ 2 h 225"/>
                <a:gd name="T48" fmla="*/ 11 w 225"/>
                <a:gd name="T49" fmla="*/ 0 h 225"/>
                <a:gd name="T50" fmla="*/ 0 w 225"/>
                <a:gd name="T51" fmla="*/ 0 h 225"/>
                <a:gd name="T52" fmla="*/ 0 w 225"/>
                <a:gd name="T53" fmla="*/ 16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5"/>
                <a:gd name="T82" fmla="*/ 0 h 225"/>
                <a:gd name="T83" fmla="*/ 225 w 225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5" h="225">
                  <a:moveTo>
                    <a:pt x="0" y="35"/>
                  </a:moveTo>
                  <a:lnTo>
                    <a:pt x="20" y="35"/>
                  </a:lnTo>
                  <a:lnTo>
                    <a:pt x="40" y="40"/>
                  </a:lnTo>
                  <a:lnTo>
                    <a:pt x="55" y="40"/>
                  </a:lnTo>
                  <a:lnTo>
                    <a:pt x="75" y="50"/>
                  </a:lnTo>
                  <a:lnTo>
                    <a:pt x="105" y="65"/>
                  </a:lnTo>
                  <a:lnTo>
                    <a:pt x="135" y="90"/>
                  </a:lnTo>
                  <a:lnTo>
                    <a:pt x="160" y="120"/>
                  </a:lnTo>
                  <a:lnTo>
                    <a:pt x="175" y="155"/>
                  </a:lnTo>
                  <a:lnTo>
                    <a:pt x="185" y="170"/>
                  </a:lnTo>
                  <a:lnTo>
                    <a:pt x="190" y="190"/>
                  </a:lnTo>
                  <a:lnTo>
                    <a:pt x="195" y="210"/>
                  </a:lnTo>
                  <a:lnTo>
                    <a:pt x="195" y="225"/>
                  </a:lnTo>
                  <a:lnTo>
                    <a:pt x="225" y="225"/>
                  </a:lnTo>
                  <a:lnTo>
                    <a:pt x="225" y="205"/>
                  </a:lnTo>
                  <a:lnTo>
                    <a:pt x="225" y="180"/>
                  </a:lnTo>
                  <a:lnTo>
                    <a:pt x="220" y="160"/>
                  </a:lnTo>
                  <a:lnTo>
                    <a:pt x="210" y="140"/>
                  </a:lnTo>
                  <a:lnTo>
                    <a:pt x="190" y="100"/>
                  </a:lnTo>
                  <a:lnTo>
                    <a:pt x="160" y="65"/>
                  </a:lnTo>
                  <a:lnTo>
                    <a:pt x="125" y="40"/>
                  </a:lnTo>
                  <a:lnTo>
                    <a:pt x="90" y="15"/>
                  </a:lnTo>
                  <a:lnTo>
                    <a:pt x="70" y="10"/>
                  </a:lnTo>
                  <a:lnTo>
                    <a:pt x="50" y="5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4" name="Freeform 24"/>
            <p:cNvSpPr>
              <a:spLocks/>
            </p:cNvSpPr>
            <p:nvPr/>
          </p:nvSpPr>
          <p:spPr bwMode="auto">
            <a:xfrm>
              <a:off x="2983" y="1379"/>
              <a:ext cx="102" cy="100"/>
            </a:xfrm>
            <a:custGeom>
              <a:avLst/>
              <a:gdLst>
                <a:gd name="T0" fmla="*/ 14 w 225"/>
                <a:gd name="T1" fmla="*/ 100 h 225"/>
                <a:gd name="T2" fmla="*/ 14 w 225"/>
                <a:gd name="T3" fmla="*/ 93 h 225"/>
                <a:gd name="T4" fmla="*/ 16 w 225"/>
                <a:gd name="T5" fmla="*/ 84 h 225"/>
                <a:gd name="T6" fmla="*/ 18 w 225"/>
                <a:gd name="T7" fmla="*/ 76 h 225"/>
                <a:gd name="T8" fmla="*/ 23 w 225"/>
                <a:gd name="T9" fmla="*/ 69 h 225"/>
                <a:gd name="T10" fmla="*/ 29 w 225"/>
                <a:gd name="T11" fmla="*/ 53 h 225"/>
                <a:gd name="T12" fmla="*/ 41 w 225"/>
                <a:gd name="T13" fmla="*/ 40 h 225"/>
                <a:gd name="T14" fmla="*/ 54 w 225"/>
                <a:gd name="T15" fmla="*/ 29 h 225"/>
                <a:gd name="T16" fmla="*/ 70 w 225"/>
                <a:gd name="T17" fmla="*/ 22 h 225"/>
                <a:gd name="T18" fmla="*/ 77 w 225"/>
                <a:gd name="T19" fmla="*/ 18 h 225"/>
                <a:gd name="T20" fmla="*/ 84 w 225"/>
                <a:gd name="T21" fmla="*/ 18 h 225"/>
                <a:gd name="T22" fmla="*/ 93 w 225"/>
                <a:gd name="T23" fmla="*/ 16 h 225"/>
                <a:gd name="T24" fmla="*/ 102 w 225"/>
                <a:gd name="T25" fmla="*/ 16 h 225"/>
                <a:gd name="T26" fmla="*/ 102 w 225"/>
                <a:gd name="T27" fmla="*/ 0 h 225"/>
                <a:gd name="T28" fmla="*/ 91 w 225"/>
                <a:gd name="T29" fmla="*/ 0 h 225"/>
                <a:gd name="T30" fmla="*/ 79 w 225"/>
                <a:gd name="T31" fmla="*/ 2 h 225"/>
                <a:gd name="T32" fmla="*/ 70 w 225"/>
                <a:gd name="T33" fmla="*/ 4 h 225"/>
                <a:gd name="T34" fmla="*/ 61 w 225"/>
                <a:gd name="T35" fmla="*/ 7 h 225"/>
                <a:gd name="T36" fmla="*/ 45 w 225"/>
                <a:gd name="T37" fmla="*/ 18 h 225"/>
                <a:gd name="T38" fmla="*/ 29 w 225"/>
                <a:gd name="T39" fmla="*/ 29 h 225"/>
                <a:gd name="T40" fmla="*/ 16 w 225"/>
                <a:gd name="T41" fmla="*/ 44 h 225"/>
                <a:gd name="T42" fmla="*/ 7 w 225"/>
                <a:gd name="T43" fmla="*/ 62 h 225"/>
                <a:gd name="T44" fmla="*/ 2 w 225"/>
                <a:gd name="T45" fmla="*/ 71 h 225"/>
                <a:gd name="T46" fmla="*/ 2 w 225"/>
                <a:gd name="T47" fmla="*/ 80 h 225"/>
                <a:gd name="T48" fmla="*/ 0 w 225"/>
                <a:gd name="T49" fmla="*/ 91 h 225"/>
                <a:gd name="T50" fmla="*/ 0 w 225"/>
                <a:gd name="T51" fmla="*/ 100 h 225"/>
                <a:gd name="T52" fmla="*/ 14 w 225"/>
                <a:gd name="T53" fmla="*/ 100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5"/>
                <a:gd name="T82" fmla="*/ 0 h 225"/>
                <a:gd name="T83" fmla="*/ 225 w 225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5" h="225">
                  <a:moveTo>
                    <a:pt x="30" y="225"/>
                  </a:moveTo>
                  <a:lnTo>
                    <a:pt x="30" y="210"/>
                  </a:lnTo>
                  <a:lnTo>
                    <a:pt x="35" y="190"/>
                  </a:lnTo>
                  <a:lnTo>
                    <a:pt x="40" y="170"/>
                  </a:lnTo>
                  <a:lnTo>
                    <a:pt x="50" y="155"/>
                  </a:lnTo>
                  <a:lnTo>
                    <a:pt x="65" y="120"/>
                  </a:lnTo>
                  <a:lnTo>
                    <a:pt x="90" y="90"/>
                  </a:lnTo>
                  <a:lnTo>
                    <a:pt x="120" y="65"/>
                  </a:lnTo>
                  <a:lnTo>
                    <a:pt x="155" y="50"/>
                  </a:lnTo>
                  <a:lnTo>
                    <a:pt x="170" y="40"/>
                  </a:lnTo>
                  <a:lnTo>
                    <a:pt x="185" y="40"/>
                  </a:lnTo>
                  <a:lnTo>
                    <a:pt x="205" y="35"/>
                  </a:lnTo>
                  <a:lnTo>
                    <a:pt x="225" y="35"/>
                  </a:lnTo>
                  <a:lnTo>
                    <a:pt x="225" y="0"/>
                  </a:lnTo>
                  <a:lnTo>
                    <a:pt x="200" y="0"/>
                  </a:lnTo>
                  <a:lnTo>
                    <a:pt x="175" y="5"/>
                  </a:lnTo>
                  <a:lnTo>
                    <a:pt x="155" y="10"/>
                  </a:lnTo>
                  <a:lnTo>
                    <a:pt x="135" y="15"/>
                  </a:lnTo>
                  <a:lnTo>
                    <a:pt x="100" y="40"/>
                  </a:lnTo>
                  <a:lnTo>
                    <a:pt x="65" y="65"/>
                  </a:lnTo>
                  <a:lnTo>
                    <a:pt x="35" y="100"/>
                  </a:lnTo>
                  <a:lnTo>
                    <a:pt x="15" y="140"/>
                  </a:lnTo>
                  <a:lnTo>
                    <a:pt x="5" y="160"/>
                  </a:lnTo>
                  <a:lnTo>
                    <a:pt x="5" y="180"/>
                  </a:lnTo>
                  <a:lnTo>
                    <a:pt x="0" y="205"/>
                  </a:lnTo>
                  <a:lnTo>
                    <a:pt x="0" y="225"/>
                  </a:lnTo>
                  <a:lnTo>
                    <a:pt x="30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5" name="Freeform 25"/>
            <p:cNvSpPr>
              <a:spLocks/>
            </p:cNvSpPr>
            <p:nvPr/>
          </p:nvSpPr>
          <p:spPr bwMode="auto">
            <a:xfrm>
              <a:off x="2983" y="1479"/>
              <a:ext cx="102" cy="102"/>
            </a:xfrm>
            <a:custGeom>
              <a:avLst/>
              <a:gdLst>
                <a:gd name="T0" fmla="*/ 102 w 225"/>
                <a:gd name="T1" fmla="*/ 86 h 230"/>
                <a:gd name="T2" fmla="*/ 93 w 225"/>
                <a:gd name="T3" fmla="*/ 86 h 230"/>
                <a:gd name="T4" fmla="*/ 84 w 225"/>
                <a:gd name="T5" fmla="*/ 84 h 230"/>
                <a:gd name="T6" fmla="*/ 77 w 225"/>
                <a:gd name="T7" fmla="*/ 84 h 230"/>
                <a:gd name="T8" fmla="*/ 70 w 225"/>
                <a:gd name="T9" fmla="*/ 80 h 230"/>
                <a:gd name="T10" fmla="*/ 54 w 225"/>
                <a:gd name="T11" fmla="*/ 73 h 230"/>
                <a:gd name="T12" fmla="*/ 41 w 225"/>
                <a:gd name="T13" fmla="*/ 62 h 230"/>
                <a:gd name="T14" fmla="*/ 29 w 225"/>
                <a:gd name="T15" fmla="*/ 49 h 230"/>
                <a:gd name="T16" fmla="*/ 23 w 225"/>
                <a:gd name="T17" fmla="*/ 33 h 230"/>
                <a:gd name="T18" fmla="*/ 18 w 225"/>
                <a:gd name="T19" fmla="*/ 27 h 230"/>
                <a:gd name="T20" fmla="*/ 16 w 225"/>
                <a:gd name="T21" fmla="*/ 18 h 230"/>
                <a:gd name="T22" fmla="*/ 14 w 225"/>
                <a:gd name="T23" fmla="*/ 9 h 230"/>
                <a:gd name="T24" fmla="*/ 14 w 225"/>
                <a:gd name="T25" fmla="*/ 0 h 230"/>
                <a:gd name="T26" fmla="*/ 0 w 225"/>
                <a:gd name="T27" fmla="*/ 0 h 230"/>
                <a:gd name="T28" fmla="*/ 0 w 225"/>
                <a:gd name="T29" fmla="*/ 11 h 230"/>
                <a:gd name="T30" fmla="*/ 2 w 225"/>
                <a:gd name="T31" fmla="*/ 20 h 230"/>
                <a:gd name="T32" fmla="*/ 2 w 225"/>
                <a:gd name="T33" fmla="*/ 31 h 230"/>
                <a:gd name="T34" fmla="*/ 7 w 225"/>
                <a:gd name="T35" fmla="*/ 40 h 230"/>
                <a:gd name="T36" fmla="*/ 16 w 225"/>
                <a:gd name="T37" fmla="*/ 58 h 230"/>
                <a:gd name="T38" fmla="*/ 29 w 225"/>
                <a:gd name="T39" fmla="*/ 73 h 230"/>
                <a:gd name="T40" fmla="*/ 45 w 225"/>
                <a:gd name="T41" fmla="*/ 84 h 230"/>
                <a:gd name="T42" fmla="*/ 61 w 225"/>
                <a:gd name="T43" fmla="*/ 95 h 230"/>
                <a:gd name="T44" fmla="*/ 70 w 225"/>
                <a:gd name="T45" fmla="*/ 98 h 230"/>
                <a:gd name="T46" fmla="*/ 79 w 225"/>
                <a:gd name="T47" fmla="*/ 100 h 230"/>
                <a:gd name="T48" fmla="*/ 91 w 225"/>
                <a:gd name="T49" fmla="*/ 102 h 230"/>
                <a:gd name="T50" fmla="*/ 102 w 225"/>
                <a:gd name="T51" fmla="*/ 102 h 230"/>
                <a:gd name="T52" fmla="*/ 102 w 225"/>
                <a:gd name="T53" fmla="*/ 86 h 2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5"/>
                <a:gd name="T82" fmla="*/ 0 h 230"/>
                <a:gd name="T83" fmla="*/ 225 w 225"/>
                <a:gd name="T84" fmla="*/ 230 h 2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5" h="230">
                  <a:moveTo>
                    <a:pt x="225" y="195"/>
                  </a:moveTo>
                  <a:lnTo>
                    <a:pt x="205" y="195"/>
                  </a:lnTo>
                  <a:lnTo>
                    <a:pt x="185" y="190"/>
                  </a:lnTo>
                  <a:lnTo>
                    <a:pt x="170" y="190"/>
                  </a:lnTo>
                  <a:lnTo>
                    <a:pt x="155" y="180"/>
                  </a:lnTo>
                  <a:lnTo>
                    <a:pt x="120" y="165"/>
                  </a:lnTo>
                  <a:lnTo>
                    <a:pt x="90" y="140"/>
                  </a:lnTo>
                  <a:lnTo>
                    <a:pt x="65" y="110"/>
                  </a:lnTo>
                  <a:lnTo>
                    <a:pt x="50" y="75"/>
                  </a:lnTo>
                  <a:lnTo>
                    <a:pt x="40" y="60"/>
                  </a:lnTo>
                  <a:lnTo>
                    <a:pt x="35" y="4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45"/>
                  </a:lnTo>
                  <a:lnTo>
                    <a:pt x="5" y="70"/>
                  </a:lnTo>
                  <a:lnTo>
                    <a:pt x="15" y="90"/>
                  </a:lnTo>
                  <a:lnTo>
                    <a:pt x="35" y="130"/>
                  </a:lnTo>
                  <a:lnTo>
                    <a:pt x="65" y="165"/>
                  </a:lnTo>
                  <a:lnTo>
                    <a:pt x="100" y="190"/>
                  </a:lnTo>
                  <a:lnTo>
                    <a:pt x="135" y="215"/>
                  </a:lnTo>
                  <a:lnTo>
                    <a:pt x="155" y="220"/>
                  </a:lnTo>
                  <a:lnTo>
                    <a:pt x="175" y="225"/>
                  </a:lnTo>
                  <a:lnTo>
                    <a:pt x="200" y="230"/>
                  </a:lnTo>
                  <a:lnTo>
                    <a:pt x="225" y="230"/>
                  </a:lnTo>
                  <a:lnTo>
                    <a:pt x="225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6" name="Freeform 26"/>
            <p:cNvSpPr>
              <a:spLocks/>
            </p:cNvSpPr>
            <p:nvPr/>
          </p:nvSpPr>
          <p:spPr bwMode="auto">
            <a:xfrm>
              <a:off x="3085" y="1479"/>
              <a:ext cx="103" cy="102"/>
            </a:xfrm>
            <a:custGeom>
              <a:avLst/>
              <a:gdLst>
                <a:gd name="T0" fmla="*/ 89 w 225"/>
                <a:gd name="T1" fmla="*/ 0 h 230"/>
                <a:gd name="T2" fmla="*/ 89 w 225"/>
                <a:gd name="T3" fmla="*/ 9 h 230"/>
                <a:gd name="T4" fmla="*/ 87 w 225"/>
                <a:gd name="T5" fmla="*/ 18 h 230"/>
                <a:gd name="T6" fmla="*/ 85 w 225"/>
                <a:gd name="T7" fmla="*/ 27 h 230"/>
                <a:gd name="T8" fmla="*/ 80 w 225"/>
                <a:gd name="T9" fmla="*/ 33 h 230"/>
                <a:gd name="T10" fmla="*/ 73 w 225"/>
                <a:gd name="T11" fmla="*/ 49 h 230"/>
                <a:gd name="T12" fmla="*/ 62 w 225"/>
                <a:gd name="T13" fmla="*/ 62 h 230"/>
                <a:gd name="T14" fmla="*/ 48 w 225"/>
                <a:gd name="T15" fmla="*/ 73 h 230"/>
                <a:gd name="T16" fmla="*/ 34 w 225"/>
                <a:gd name="T17" fmla="*/ 80 h 230"/>
                <a:gd name="T18" fmla="*/ 25 w 225"/>
                <a:gd name="T19" fmla="*/ 84 h 230"/>
                <a:gd name="T20" fmla="*/ 18 w 225"/>
                <a:gd name="T21" fmla="*/ 84 h 230"/>
                <a:gd name="T22" fmla="*/ 9 w 225"/>
                <a:gd name="T23" fmla="*/ 86 h 230"/>
                <a:gd name="T24" fmla="*/ 0 w 225"/>
                <a:gd name="T25" fmla="*/ 86 h 230"/>
                <a:gd name="T26" fmla="*/ 0 w 225"/>
                <a:gd name="T27" fmla="*/ 102 h 230"/>
                <a:gd name="T28" fmla="*/ 11 w 225"/>
                <a:gd name="T29" fmla="*/ 102 h 230"/>
                <a:gd name="T30" fmla="*/ 23 w 225"/>
                <a:gd name="T31" fmla="*/ 100 h 230"/>
                <a:gd name="T32" fmla="*/ 32 w 225"/>
                <a:gd name="T33" fmla="*/ 98 h 230"/>
                <a:gd name="T34" fmla="*/ 41 w 225"/>
                <a:gd name="T35" fmla="*/ 95 h 230"/>
                <a:gd name="T36" fmla="*/ 57 w 225"/>
                <a:gd name="T37" fmla="*/ 84 h 230"/>
                <a:gd name="T38" fmla="*/ 73 w 225"/>
                <a:gd name="T39" fmla="*/ 73 h 230"/>
                <a:gd name="T40" fmla="*/ 87 w 225"/>
                <a:gd name="T41" fmla="*/ 58 h 230"/>
                <a:gd name="T42" fmla="*/ 96 w 225"/>
                <a:gd name="T43" fmla="*/ 40 h 230"/>
                <a:gd name="T44" fmla="*/ 101 w 225"/>
                <a:gd name="T45" fmla="*/ 31 h 230"/>
                <a:gd name="T46" fmla="*/ 103 w 225"/>
                <a:gd name="T47" fmla="*/ 20 h 230"/>
                <a:gd name="T48" fmla="*/ 103 w 225"/>
                <a:gd name="T49" fmla="*/ 11 h 230"/>
                <a:gd name="T50" fmla="*/ 103 w 225"/>
                <a:gd name="T51" fmla="*/ 0 h 230"/>
                <a:gd name="T52" fmla="*/ 89 w 225"/>
                <a:gd name="T53" fmla="*/ 0 h 2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5"/>
                <a:gd name="T82" fmla="*/ 0 h 230"/>
                <a:gd name="T83" fmla="*/ 225 w 225"/>
                <a:gd name="T84" fmla="*/ 230 h 2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5" h="230">
                  <a:moveTo>
                    <a:pt x="195" y="0"/>
                  </a:moveTo>
                  <a:lnTo>
                    <a:pt x="195" y="20"/>
                  </a:lnTo>
                  <a:lnTo>
                    <a:pt x="190" y="40"/>
                  </a:lnTo>
                  <a:lnTo>
                    <a:pt x="185" y="60"/>
                  </a:lnTo>
                  <a:lnTo>
                    <a:pt x="175" y="75"/>
                  </a:lnTo>
                  <a:lnTo>
                    <a:pt x="160" y="110"/>
                  </a:lnTo>
                  <a:lnTo>
                    <a:pt x="135" y="140"/>
                  </a:lnTo>
                  <a:lnTo>
                    <a:pt x="105" y="165"/>
                  </a:lnTo>
                  <a:lnTo>
                    <a:pt x="75" y="180"/>
                  </a:lnTo>
                  <a:lnTo>
                    <a:pt x="55" y="190"/>
                  </a:lnTo>
                  <a:lnTo>
                    <a:pt x="40" y="190"/>
                  </a:lnTo>
                  <a:lnTo>
                    <a:pt x="20" y="195"/>
                  </a:lnTo>
                  <a:lnTo>
                    <a:pt x="0" y="195"/>
                  </a:lnTo>
                  <a:lnTo>
                    <a:pt x="0" y="230"/>
                  </a:lnTo>
                  <a:lnTo>
                    <a:pt x="25" y="230"/>
                  </a:lnTo>
                  <a:lnTo>
                    <a:pt x="50" y="225"/>
                  </a:lnTo>
                  <a:lnTo>
                    <a:pt x="70" y="220"/>
                  </a:lnTo>
                  <a:lnTo>
                    <a:pt x="90" y="215"/>
                  </a:lnTo>
                  <a:lnTo>
                    <a:pt x="125" y="190"/>
                  </a:lnTo>
                  <a:lnTo>
                    <a:pt x="160" y="165"/>
                  </a:lnTo>
                  <a:lnTo>
                    <a:pt x="190" y="130"/>
                  </a:lnTo>
                  <a:lnTo>
                    <a:pt x="210" y="90"/>
                  </a:lnTo>
                  <a:lnTo>
                    <a:pt x="220" y="70"/>
                  </a:lnTo>
                  <a:lnTo>
                    <a:pt x="225" y="45"/>
                  </a:lnTo>
                  <a:lnTo>
                    <a:pt x="225" y="25"/>
                  </a:lnTo>
                  <a:lnTo>
                    <a:pt x="225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7" name="Freeform 27"/>
            <p:cNvSpPr>
              <a:spLocks/>
            </p:cNvSpPr>
            <p:nvPr/>
          </p:nvSpPr>
          <p:spPr bwMode="auto">
            <a:xfrm>
              <a:off x="3209" y="1485"/>
              <a:ext cx="191" cy="189"/>
            </a:xfrm>
            <a:custGeom>
              <a:avLst/>
              <a:gdLst>
                <a:gd name="T0" fmla="*/ 191 w 420"/>
                <a:gd name="T1" fmla="*/ 84 h 425"/>
                <a:gd name="T2" fmla="*/ 186 w 420"/>
                <a:gd name="T3" fmla="*/ 67 h 425"/>
                <a:gd name="T4" fmla="*/ 180 w 420"/>
                <a:gd name="T5" fmla="*/ 49 h 425"/>
                <a:gd name="T6" fmla="*/ 168 w 420"/>
                <a:gd name="T7" fmla="*/ 33 h 425"/>
                <a:gd name="T8" fmla="*/ 157 w 420"/>
                <a:gd name="T9" fmla="*/ 22 h 425"/>
                <a:gd name="T10" fmla="*/ 141 w 420"/>
                <a:gd name="T11" fmla="*/ 11 h 425"/>
                <a:gd name="T12" fmla="*/ 125 w 420"/>
                <a:gd name="T13" fmla="*/ 4 h 425"/>
                <a:gd name="T14" fmla="*/ 105 w 420"/>
                <a:gd name="T15" fmla="*/ 0 h 425"/>
                <a:gd name="T16" fmla="*/ 84 w 420"/>
                <a:gd name="T17" fmla="*/ 0 h 425"/>
                <a:gd name="T18" fmla="*/ 66 w 420"/>
                <a:gd name="T19" fmla="*/ 4 h 425"/>
                <a:gd name="T20" fmla="*/ 48 w 420"/>
                <a:gd name="T21" fmla="*/ 11 h 425"/>
                <a:gd name="T22" fmla="*/ 34 w 420"/>
                <a:gd name="T23" fmla="*/ 22 h 425"/>
                <a:gd name="T24" fmla="*/ 20 w 420"/>
                <a:gd name="T25" fmla="*/ 33 h 425"/>
                <a:gd name="T26" fmla="*/ 11 w 420"/>
                <a:gd name="T27" fmla="*/ 49 h 425"/>
                <a:gd name="T28" fmla="*/ 2 w 420"/>
                <a:gd name="T29" fmla="*/ 67 h 425"/>
                <a:gd name="T30" fmla="*/ 0 w 420"/>
                <a:gd name="T31" fmla="*/ 84 h 425"/>
                <a:gd name="T32" fmla="*/ 0 w 420"/>
                <a:gd name="T33" fmla="*/ 102 h 425"/>
                <a:gd name="T34" fmla="*/ 2 w 420"/>
                <a:gd name="T35" fmla="*/ 122 h 425"/>
                <a:gd name="T36" fmla="*/ 11 w 420"/>
                <a:gd name="T37" fmla="*/ 138 h 425"/>
                <a:gd name="T38" fmla="*/ 20 w 420"/>
                <a:gd name="T39" fmla="*/ 153 h 425"/>
                <a:gd name="T40" fmla="*/ 34 w 420"/>
                <a:gd name="T41" fmla="*/ 167 h 425"/>
                <a:gd name="T42" fmla="*/ 48 w 420"/>
                <a:gd name="T43" fmla="*/ 178 h 425"/>
                <a:gd name="T44" fmla="*/ 66 w 420"/>
                <a:gd name="T45" fmla="*/ 182 h 425"/>
                <a:gd name="T46" fmla="*/ 84 w 420"/>
                <a:gd name="T47" fmla="*/ 189 h 425"/>
                <a:gd name="T48" fmla="*/ 105 w 420"/>
                <a:gd name="T49" fmla="*/ 189 h 425"/>
                <a:gd name="T50" fmla="*/ 125 w 420"/>
                <a:gd name="T51" fmla="*/ 182 h 425"/>
                <a:gd name="T52" fmla="*/ 141 w 420"/>
                <a:gd name="T53" fmla="*/ 178 h 425"/>
                <a:gd name="T54" fmla="*/ 157 w 420"/>
                <a:gd name="T55" fmla="*/ 167 h 425"/>
                <a:gd name="T56" fmla="*/ 168 w 420"/>
                <a:gd name="T57" fmla="*/ 153 h 425"/>
                <a:gd name="T58" fmla="*/ 180 w 420"/>
                <a:gd name="T59" fmla="*/ 138 h 425"/>
                <a:gd name="T60" fmla="*/ 186 w 420"/>
                <a:gd name="T61" fmla="*/ 122 h 425"/>
                <a:gd name="T62" fmla="*/ 191 w 420"/>
                <a:gd name="T63" fmla="*/ 102 h 4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425"/>
                <a:gd name="T98" fmla="*/ 420 w 420"/>
                <a:gd name="T99" fmla="*/ 425 h 4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425">
                  <a:moveTo>
                    <a:pt x="420" y="210"/>
                  </a:moveTo>
                  <a:lnTo>
                    <a:pt x="420" y="190"/>
                  </a:lnTo>
                  <a:lnTo>
                    <a:pt x="415" y="170"/>
                  </a:lnTo>
                  <a:lnTo>
                    <a:pt x="410" y="150"/>
                  </a:lnTo>
                  <a:lnTo>
                    <a:pt x="400" y="130"/>
                  </a:lnTo>
                  <a:lnTo>
                    <a:pt x="395" y="110"/>
                  </a:lnTo>
                  <a:lnTo>
                    <a:pt x="380" y="95"/>
                  </a:lnTo>
                  <a:lnTo>
                    <a:pt x="370" y="75"/>
                  </a:lnTo>
                  <a:lnTo>
                    <a:pt x="355" y="60"/>
                  </a:lnTo>
                  <a:lnTo>
                    <a:pt x="345" y="50"/>
                  </a:lnTo>
                  <a:lnTo>
                    <a:pt x="325" y="35"/>
                  </a:lnTo>
                  <a:lnTo>
                    <a:pt x="310" y="25"/>
                  </a:lnTo>
                  <a:lnTo>
                    <a:pt x="290" y="20"/>
                  </a:lnTo>
                  <a:lnTo>
                    <a:pt x="275" y="10"/>
                  </a:lnTo>
                  <a:lnTo>
                    <a:pt x="250" y="5"/>
                  </a:lnTo>
                  <a:lnTo>
                    <a:pt x="230" y="0"/>
                  </a:lnTo>
                  <a:lnTo>
                    <a:pt x="210" y="0"/>
                  </a:lnTo>
                  <a:lnTo>
                    <a:pt x="185" y="0"/>
                  </a:lnTo>
                  <a:lnTo>
                    <a:pt x="170" y="5"/>
                  </a:lnTo>
                  <a:lnTo>
                    <a:pt x="145" y="10"/>
                  </a:lnTo>
                  <a:lnTo>
                    <a:pt x="125" y="20"/>
                  </a:lnTo>
                  <a:lnTo>
                    <a:pt x="105" y="25"/>
                  </a:lnTo>
                  <a:lnTo>
                    <a:pt x="90" y="35"/>
                  </a:lnTo>
                  <a:lnTo>
                    <a:pt x="75" y="50"/>
                  </a:lnTo>
                  <a:lnTo>
                    <a:pt x="60" y="60"/>
                  </a:lnTo>
                  <a:lnTo>
                    <a:pt x="45" y="75"/>
                  </a:lnTo>
                  <a:lnTo>
                    <a:pt x="35" y="95"/>
                  </a:lnTo>
                  <a:lnTo>
                    <a:pt x="25" y="110"/>
                  </a:lnTo>
                  <a:lnTo>
                    <a:pt x="15" y="130"/>
                  </a:lnTo>
                  <a:lnTo>
                    <a:pt x="5" y="150"/>
                  </a:lnTo>
                  <a:lnTo>
                    <a:pt x="5" y="170"/>
                  </a:lnTo>
                  <a:lnTo>
                    <a:pt x="0" y="190"/>
                  </a:lnTo>
                  <a:lnTo>
                    <a:pt x="0" y="210"/>
                  </a:lnTo>
                  <a:lnTo>
                    <a:pt x="0" y="230"/>
                  </a:lnTo>
                  <a:lnTo>
                    <a:pt x="5" y="250"/>
                  </a:lnTo>
                  <a:lnTo>
                    <a:pt x="5" y="275"/>
                  </a:lnTo>
                  <a:lnTo>
                    <a:pt x="15" y="295"/>
                  </a:lnTo>
                  <a:lnTo>
                    <a:pt x="25" y="310"/>
                  </a:lnTo>
                  <a:lnTo>
                    <a:pt x="35" y="325"/>
                  </a:lnTo>
                  <a:lnTo>
                    <a:pt x="45" y="345"/>
                  </a:lnTo>
                  <a:lnTo>
                    <a:pt x="60" y="360"/>
                  </a:lnTo>
                  <a:lnTo>
                    <a:pt x="75" y="375"/>
                  </a:lnTo>
                  <a:lnTo>
                    <a:pt x="90" y="385"/>
                  </a:lnTo>
                  <a:lnTo>
                    <a:pt x="105" y="400"/>
                  </a:lnTo>
                  <a:lnTo>
                    <a:pt x="125" y="405"/>
                  </a:lnTo>
                  <a:lnTo>
                    <a:pt x="145" y="410"/>
                  </a:lnTo>
                  <a:lnTo>
                    <a:pt x="170" y="420"/>
                  </a:lnTo>
                  <a:lnTo>
                    <a:pt x="185" y="425"/>
                  </a:lnTo>
                  <a:lnTo>
                    <a:pt x="210" y="425"/>
                  </a:lnTo>
                  <a:lnTo>
                    <a:pt x="230" y="425"/>
                  </a:lnTo>
                  <a:lnTo>
                    <a:pt x="250" y="420"/>
                  </a:lnTo>
                  <a:lnTo>
                    <a:pt x="275" y="410"/>
                  </a:lnTo>
                  <a:lnTo>
                    <a:pt x="290" y="405"/>
                  </a:lnTo>
                  <a:lnTo>
                    <a:pt x="310" y="400"/>
                  </a:lnTo>
                  <a:lnTo>
                    <a:pt x="325" y="385"/>
                  </a:lnTo>
                  <a:lnTo>
                    <a:pt x="345" y="375"/>
                  </a:lnTo>
                  <a:lnTo>
                    <a:pt x="355" y="360"/>
                  </a:lnTo>
                  <a:lnTo>
                    <a:pt x="370" y="345"/>
                  </a:lnTo>
                  <a:lnTo>
                    <a:pt x="380" y="325"/>
                  </a:lnTo>
                  <a:lnTo>
                    <a:pt x="395" y="310"/>
                  </a:lnTo>
                  <a:lnTo>
                    <a:pt x="400" y="295"/>
                  </a:lnTo>
                  <a:lnTo>
                    <a:pt x="410" y="275"/>
                  </a:lnTo>
                  <a:lnTo>
                    <a:pt x="415" y="250"/>
                  </a:lnTo>
                  <a:lnTo>
                    <a:pt x="420" y="230"/>
                  </a:lnTo>
                  <a:lnTo>
                    <a:pt x="420" y="2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8" name="Freeform 28"/>
            <p:cNvSpPr>
              <a:spLocks/>
            </p:cNvSpPr>
            <p:nvPr/>
          </p:nvSpPr>
          <p:spPr bwMode="auto">
            <a:xfrm>
              <a:off x="3304" y="1479"/>
              <a:ext cx="103" cy="99"/>
            </a:xfrm>
            <a:custGeom>
              <a:avLst/>
              <a:gdLst>
                <a:gd name="T0" fmla="*/ 0 w 225"/>
                <a:gd name="T1" fmla="*/ 15 h 225"/>
                <a:gd name="T2" fmla="*/ 7 w 225"/>
                <a:gd name="T3" fmla="*/ 15 h 225"/>
                <a:gd name="T4" fmla="*/ 18 w 225"/>
                <a:gd name="T5" fmla="*/ 18 h 225"/>
                <a:gd name="T6" fmla="*/ 27 w 225"/>
                <a:gd name="T7" fmla="*/ 18 h 225"/>
                <a:gd name="T8" fmla="*/ 34 w 225"/>
                <a:gd name="T9" fmla="*/ 20 h 225"/>
                <a:gd name="T10" fmla="*/ 50 w 225"/>
                <a:gd name="T11" fmla="*/ 29 h 225"/>
                <a:gd name="T12" fmla="*/ 62 w 225"/>
                <a:gd name="T13" fmla="*/ 40 h 225"/>
                <a:gd name="T14" fmla="*/ 73 w 225"/>
                <a:gd name="T15" fmla="*/ 51 h 225"/>
                <a:gd name="T16" fmla="*/ 80 w 225"/>
                <a:gd name="T17" fmla="*/ 66 h 225"/>
                <a:gd name="T18" fmla="*/ 85 w 225"/>
                <a:gd name="T19" fmla="*/ 73 h 225"/>
                <a:gd name="T20" fmla="*/ 85 w 225"/>
                <a:gd name="T21" fmla="*/ 84 h 225"/>
                <a:gd name="T22" fmla="*/ 87 w 225"/>
                <a:gd name="T23" fmla="*/ 90 h 225"/>
                <a:gd name="T24" fmla="*/ 87 w 225"/>
                <a:gd name="T25" fmla="*/ 99 h 225"/>
                <a:gd name="T26" fmla="*/ 103 w 225"/>
                <a:gd name="T27" fmla="*/ 99 h 225"/>
                <a:gd name="T28" fmla="*/ 103 w 225"/>
                <a:gd name="T29" fmla="*/ 90 h 225"/>
                <a:gd name="T30" fmla="*/ 101 w 225"/>
                <a:gd name="T31" fmla="*/ 79 h 225"/>
                <a:gd name="T32" fmla="*/ 98 w 225"/>
                <a:gd name="T33" fmla="*/ 70 h 225"/>
                <a:gd name="T34" fmla="*/ 96 w 225"/>
                <a:gd name="T35" fmla="*/ 62 h 225"/>
                <a:gd name="T36" fmla="*/ 85 w 225"/>
                <a:gd name="T37" fmla="*/ 44 h 225"/>
                <a:gd name="T38" fmla="*/ 73 w 225"/>
                <a:gd name="T39" fmla="*/ 29 h 225"/>
                <a:gd name="T40" fmla="*/ 57 w 225"/>
                <a:gd name="T41" fmla="*/ 18 h 225"/>
                <a:gd name="T42" fmla="*/ 41 w 225"/>
                <a:gd name="T43" fmla="*/ 7 h 225"/>
                <a:gd name="T44" fmla="*/ 30 w 225"/>
                <a:gd name="T45" fmla="*/ 4 h 225"/>
                <a:gd name="T46" fmla="*/ 21 w 225"/>
                <a:gd name="T47" fmla="*/ 2 h 225"/>
                <a:gd name="T48" fmla="*/ 9 w 225"/>
                <a:gd name="T49" fmla="*/ 0 h 225"/>
                <a:gd name="T50" fmla="*/ 0 w 225"/>
                <a:gd name="T51" fmla="*/ 0 h 225"/>
                <a:gd name="T52" fmla="*/ 0 w 225"/>
                <a:gd name="T53" fmla="*/ 15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5"/>
                <a:gd name="T82" fmla="*/ 0 h 225"/>
                <a:gd name="T83" fmla="*/ 225 w 225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5" h="225">
                  <a:moveTo>
                    <a:pt x="0" y="35"/>
                  </a:moveTo>
                  <a:lnTo>
                    <a:pt x="15" y="35"/>
                  </a:lnTo>
                  <a:lnTo>
                    <a:pt x="40" y="40"/>
                  </a:lnTo>
                  <a:lnTo>
                    <a:pt x="60" y="40"/>
                  </a:lnTo>
                  <a:lnTo>
                    <a:pt x="75" y="45"/>
                  </a:lnTo>
                  <a:lnTo>
                    <a:pt x="110" y="65"/>
                  </a:lnTo>
                  <a:lnTo>
                    <a:pt x="135" y="90"/>
                  </a:lnTo>
                  <a:lnTo>
                    <a:pt x="160" y="115"/>
                  </a:lnTo>
                  <a:lnTo>
                    <a:pt x="175" y="150"/>
                  </a:lnTo>
                  <a:lnTo>
                    <a:pt x="185" y="165"/>
                  </a:lnTo>
                  <a:lnTo>
                    <a:pt x="185" y="190"/>
                  </a:lnTo>
                  <a:lnTo>
                    <a:pt x="190" y="205"/>
                  </a:lnTo>
                  <a:lnTo>
                    <a:pt x="190" y="225"/>
                  </a:lnTo>
                  <a:lnTo>
                    <a:pt x="225" y="225"/>
                  </a:lnTo>
                  <a:lnTo>
                    <a:pt x="225" y="205"/>
                  </a:lnTo>
                  <a:lnTo>
                    <a:pt x="220" y="180"/>
                  </a:lnTo>
                  <a:lnTo>
                    <a:pt x="215" y="160"/>
                  </a:lnTo>
                  <a:lnTo>
                    <a:pt x="210" y="140"/>
                  </a:lnTo>
                  <a:lnTo>
                    <a:pt x="185" y="100"/>
                  </a:lnTo>
                  <a:lnTo>
                    <a:pt x="160" y="65"/>
                  </a:lnTo>
                  <a:lnTo>
                    <a:pt x="125" y="40"/>
                  </a:lnTo>
                  <a:lnTo>
                    <a:pt x="90" y="15"/>
                  </a:lnTo>
                  <a:lnTo>
                    <a:pt x="65" y="10"/>
                  </a:lnTo>
                  <a:lnTo>
                    <a:pt x="45" y="5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89" name="Freeform 29"/>
            <p:cNvSpPr>
              <a:spLocks/>
            </p:cNvSpPr>
            <p:nvPr/>
          </p:nvSpPr>
          <p:spPr bwMode="auto">
            <a:xfrm>
              <a:off x="3199" y="1479"/>
              <a:ext cx="105" cy="99"/>
            </a:xfrm>
            <a:custGeom>
              <a:avLst/>
              <a:gdLst>
                <a:gd name="T0" fmla="*/ 16 w 230"/>
                <a:gd name="T1" fmla="*/ 99 h 225"/>
                <a:gd name="T2" fmla="*/ 16 w 230"/>
                <a:gd name="T3" fmla="*/ 90 h 225"/>
                <a:gd name="T4" fmla="*/ 18 w 230"/>
                <a:gd name="T5" fmla="*/ 84 h 225"/>
                <a:gd name="T6" fmla="*/ 21 w 230"/>
                <a:gd name="T7" fmla="*/ 73 h 225"/>
                <a:gd name="T8" fmla="*/ 23 w 230"/>
                <a:gd name="T9" fmla="*/ 66 h 225"/>
                <a:gd name="T10" fmla="*/ 32 w 230"/>
                <a:gd name="T11" fmla="*/ 51 h 225"/>
                <a:gd name="T12" fmla="*/ 43 w 230"/>
                <a:gd name="T13" fmla="*/ 40 h 225"/>
                <a:gd name="T14" fmla="*/ 55 w 230"/>
                <a:gd name="T15" fmla="*/ 29 h 225"/>
                <a:gd name="T16" fmla="*/ 71 w 230"/>
                <a:gd name="T17" fmla="*/ 20 h 225"/>
                <a:gd name="T18" fmla="*/ 78 w 230"/>
                <a:gd name="T19" fmla="*/ 18 h 225"/>
                <a:gd name="T20" fmla="*/ 87 w 230"/>
                <a:gd name="T21" fmla="*/ 18 h 225"/>
                <a:gd name="T22" fmla="*/ 96 w 230"/>
                <a:gd name="T23" fmla="*/ 15 h 225"/>
                <a:gd name="T24" fmla="*/ 105 w 230"/>
                <a:gd name="T25" fmla="*/ 15 h 225"/>
                <a:gd name="T26" fmla="*/ 105 w 230"/>
                <a:gd name="T27" fmla="*/ 0 h 225"/>
                <a:gd name="T28" fmla="*/ 94 w 230"/>
                <a:gd name="T29" fmla="*/ 0 h 225"/>
                <a:gd name="T30" fmla="*/ 84 w 230"/>
                <a:gd name="T31" fmla="*/ 2 h 225"/>
                <a:gd name="T32" fmla="*/ 73 w 230"/>
                <a:gd name="T33" fmla="*/ 4 h 225"/>
                <a:gd name="T34" fmla="*/ 64 w 230"/>
                <a:gd name="T35" fmla="*/ 7 h 225"/>
                <a:gd name="T36" fmla="*/ 46 w 230"/>
                <a:gd name="T37" fmla="*/ 18 h 225"/>
                <a:gd name="T38" fmla="*/ 32 w 230"/>
                <a:gd name="T39" fmla="*/ 29 h 225"/>
                <a:gd name="T40" fmla="*/ 18 w 230"/>
                <a:gd name="T41" fmla="*/ 44 h 225"/>
                <a:gd name="T42" fmla="*/ 9 w 230"/>
                <a:gd name="T43" fmla="*/ 62 h 225"/>
                <a:gd name="T44" fmla="*/ 5 w 230"/>
                <a:gd name="T45" fmla="*/ 70 h 225"/>
                <a:gd name="T46" fmla="*/ 2 w 230"/>
                <a:gd name="T47" fmla="*/ 79 h 225"/>
                <a:gd name="T48" fmla="*/ 0 w 230"/>
                <a:gd name="T49" fmla="*/ 90 h 225"/>
                <a:gd name="T50" fmla="*/ 0 w 230"/>
                <a:gd name="T51" fmla="*/ 99 h 225"/>
                <a:gd name="T52" fmla="*/ 16 w 230"/>
                <a:gd name="T53" fmla="*/ 99 h 22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0"/>
                <a:gd name="T82" fmla="*/ 0 h 225"/>
                <a:gd name="T83" fmla="*/ 230 w 230"/>
                <a:gd name="T84" fmla="*/ 225 h 22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0" h="225">
                  <a:moveTo>
                    <a:pt x="35" y="225"/>
                  </a:moveTo>
                  <a:lnTo>
                    <a:pt x="35" y="205"/>
                  </a:lnTo>
                  <a:lnTo>
                    <a:pt x="40" y="190"/>
                  </a:lnTo>
                  <a:lnTo>
                    <a:pt x="45" y="165"/>
                  </a:lnTo>
                  <a:lnTo>
                    <a:pt x="50" y="150"/>
                  </a:lnTo>
                  <a:lnTo>
                    <a:pt x="70" y="115"/>
                  </a:lnTo>
                  <a:lnTo>
                    <a:pt x="95" y="90"/>
                  </a:lnTo>
                  <a:lnTo>
                    <a:pt x="120" y="65"/>
                  </a:lnTo>
                  <a:lnTo>
                    <a:pt x="155" y="45"/>
                  </a:lnTo>
                  <a:lnTo>
                    <a:pt x="170" y="40"/>
                  </a:lnTo>
                  <a:lnTo>
                    <a:pt x="190" y="40"/>
                  </a:lnTo>
                  <a:lnTo>
                    <a:pt x="210" y="35"/>
                  </a:lnTo>
                  <a:lnTo>
                    <a:pt x="230" y="35"/>
                  </a:lnTo>
                  <a:lnTo>
                    <a:pt x="230" y="0"/>
                  </a:lnTo>
                  <a:lnTo>
                    <a:pt x="205" y="0"/>
                  </a:lnTo>
                  <a:lnTo>
                    <a:pt x="185" y="5"/>
                  </a:lnTo>
                  <a:lnTo>
                    <a:pt x="160" y="10"/>
                  </a:lnTo>
                  <a:lnTo>
                    <a:pt x="140" y="15"/>
                  </a:lnTo>
                  <a:lnTo>
                    <a:pt x="100" y="40"/>
                  </a:lnTo>
                  <a:lnTo>
                    <a:pt x="70" y="65"/>
                  </a:lnTo>
                  <a:lnTo>
                    <a:pt x="40" y="100"/>
                  </a:lnTo>
                  <a:lnTo>
                    <a:pt x="20" y="140"/>
                  </a:lnTo>
                  <a:lnTo>
                    <a:pt x="10" y="160"/>
                  </a:lnTo>
                  <a:lnTo>
                    <a:pt x="5" y="180"/>
                  </a:lnTo>
                  <a:lnTo>
                    <a:pt x="0" y="205"/>
                  </a:lnTo>
                  <a:lnTo>
                    <a:pt x="0" y="225"/>
                  </a:lnTo>
                  <a:lnTo>
                    <a:pt x="35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90" name="Freeform 30"/>
            <p:cNvSpPr>
              <a:spLocks/>
            </p:cNvSpPr>
            <p:nvPr/>
          </p:nvSpPr>
          <p:spPr bwMode="auto">
            <a:xfrm>
              <a:off x="3199" y="1578"/>
              <a:ext cx="105" cy="102"/>
            </a:xfrm>
            <a:custGeom>
              <a:avLst/>
              <a:gdLst>
                <a:gd name="T0" fmla="*/ 105 w 230"/>
                <a:gd name="T1" fmla="*/ 86 h 230"/>
                <a:gd name="T2" fmla="*/ 96 w 230"/>
                <a:gd name="T3" fmla="*/ 84 h 230"/>
                <a:gd name="T4" fmla="*/ 87 w 230"/>
                <a:gd name="T5" fmla="*/ 84 h 230"/>
                <a:gd name="T6" fmla="*/ 78 w 230"/>
                <a:gd name="T7" fmla="*/ 84 h 230"/>
                <a:gd name="T8" fmla="*/ 71 w 230"/>
                <a:gd name="T9" fmla="*/ 80 h 230"/>
                <a:gd name="T10" fmla="*/ 55 w 230"/>
                <a:gd name="T11" fmla="*/ 73 h 230"/>
                <a:gd name="T12" fmla="*/ 43 w 230"/>
                <a:gd name="T13" fmla="*/ 62 h 230"/>
                <a:gd name="T14" fmla="*/ 32 w 230"/>
                <a:gd name="T15" fmla="*/ 49 h 230"/>
                <a:gd name="T16" fmla="*/ 23 w 230"/>
                <a:gd name="T17" fmla="*/ 33 h 230"/>
                <a:gd name="T18" fmla="*/ 21 w 230"/>
                <a:gd name="T19" fmla="*/ 27 h 230"/>
                <a:gd name="T20" fmla="*/ 18 w 230"/>
                <a:gd name="T21" fmla="*/ 18 h 230"/>
                <a:gd name="T22" fmla="*/ 16 w 230"/>
                <a:gd name="T23" fmla="*/ 9 h 230"/>
                <a:gd name="T24" fmla="*/ 16 w 230"/>
                <a:gd name="T25" fmla="*/ 0 h 230"/>
                <a:gd name="T26" fmla="*/ 0 w 230"/>
                <a:gd name="T27" fmla="*/ 0 h 230"/>
                <a:gd name="T28" fmla="*/ 0 w 230"/>
                <a:gd name="T29" fmla="*/ 11 h 230"/>
                <a:gd name="T30" fmla="*/ 2 w 230"/>
                <a:gd name="T31" fmla="*/ 20 h 230"/>
                <a:gd name="T32" fmla="*/ 5 w 230"/>
                <a:gd name="T33" fmla="*/ 29 h 230"/>
                <a:gd name="T34" fmla="*/ 9 w 230"/>
                <a:gd name="T35" fmla="*/ 40 h 230"/>
                <a:gd name="T36" fmla="*/ 18 w 230"/>
                <a:gd name="T37" fmla="*/ 58 h 230"/>
                <a:gd name="T38" fmla="*/ 32 w 230"/>
                <a:gd name="T39" fmla="*/ 73 h 230"/>
                <a:gd name="T40" fmla="*/ 46 w 230"/>
                <a:gd name="T41" fmla="*/ 84 h 230"/>
                <a:gd name="T42" fmla="*/ 64 w 230"/>
                <a:gd name="T43" fmla="*/ 95 h 230"/>
                <a:gd name="T44" fmla="*/ 73 w 230"/>
                <a:gd name="T45" fmla="*/ 98 h 230"/>
                <a:gd name="T46" fmla="*/ 84 w 230"/>
                <a:gd name="T47" fmla="*/ 100 h 230"/>
                <a:gd name="T48" fmla="*/ 94 w 230"/>
                <a:gd name="T49" fmla="*/ 102 h 230"/>
                <a:gd name="T50" fmla="*/ 105 w 230"/>
                <a:gd name="T51" fmla="*/ 102 h 230"/>
                <a:gd name="T52" fmla="*/ 105 w 230"/>
                <a:gd name="T53" fmla="*/ 86 h 2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0"/>
                <a:gd name="T82" fmla="*/ 0 h 230"/>
                <a:gd name="T83" fmla="*/ 230 w 230"/>
                <a:gd name="T84" fmla="*/ 230 h 2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0" h="230">
                  <a:moveTo>
                    <a:pt x="230" y="195"/>
                  </a:moveTo>
                  <a:lnTo>
                    <a:pt x="210" y="190"/>
                  </a:lnTo>
                  <a:lnTo>
                    <a:pt x="190" y="190"/>
                  </a:lnTo>
                  <a:lnTo>
                    <a:pt x="170" y="190"/>
                  </a:lnTo>
                  <a:lnTo>
                    <a:pt x="155" y="180"/>
                  </a:lnTo>
                  <a:lnTo>
                    <a:pt x="120" y="165"/>
                  </a:lnTo>
                  <a:lnTo>
                    <a:pt x="95" y="140"/>
                  </a:lnTo>
                  <a:lnTo>
                    <a:pt x="70" y="110"/>
                  </a:lnTo>
                  <a:lnTo>
                    <a:pt x="50" y="75"/>
                  </a:lnTo>
                  <a:lnTo>
                    <a:pt x="45" y="60"/>
                  </a:lnTo>
                  <a:lnTo>
                    <a:pt x="40" y="40"/>
                  </a:lnTo>
                  <a:lnTo>
                    <a:pt x="35" y="20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45"/>
                  </a:lnTo>
                  <a:lnTo>
                    <a:pt x="10" y="65"/>
                  </a:lnTo>
                  <a:lnTo>
                    <a:pt x="20" y="90"/>
                  </a:lnTo>
                  <a:lnTo>
                    <a:pt x="40" y="130"/>
                  </a:lnTo>
                  <a:lnTo>
                    <a:pt x="70" y="165"/>
                  </a:lnTo>
                  <a:lnTo>
                    <a:pt x="100" y="190"/>
                  </a:lnTo>
                  <a:lnTo>
                    <a:pt x="140" y="215"/>
                  </a:lnTo>
                  <a:lnTo>
                    <a:pt x="160" y="220"/>
                  </a:lnTo>
                  <a:lnTo>
                    <a:pt x="185" y="225"/>
                  </a:lnTo>
                  <a:lnTo>
                    <a:pt x="205" y="230"/>
                  </a:lnTo>
                  <a:lnTo>
                    <a:pt x="230" y="230"/>
                  </a:lnTo>
                  <a:lnTo>
                    <a:pt x="230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91" name="Freeform 31"/>
            <p:cNvSpPr>
              <a:spLocks/>
            </p:cNvSpPr>
            <p:nvPr/>
          </p:nvSpPr>
          <p:spPr bwMode="auto">
            <a:xfrm>
              <a:off x="3304" y="1578"/>
              <a:ext cx="103" cy="102"/>
            </a:xfrm>
            <a:custGeom>
              <a:avLst/>
              <a:gdLst>
                <a:gd name="T0" fmla="*/ 87 w 225"/>
                <a:gd name="T1" fmla="*/ 0 h 230"/>
                <a:gd name="T2" fmla="*/ 87 w 225"/>
                <a:gd name="T3" fmla="*/ 9 h 230"/>
                <a:gd name="T4" fmla="*/ 85 w 225"/>
                <a:gd name="T5" fmla="*/ 18 h 230"/>
                <a:gd name="T6" fmla="*/ 85 w 225"/>
                <a:gd name="T7" fmla="*/ 27 h 230"/>
                <a:gd name="T8" fmla="*/ 80 w 225"/>
                <a:gd name="T9" fmla="*/ 33 h 230"/>
                <a:gd name="T10" fmla="*/ 73 w 225"/>
                <a:gd name="T11" fmla="*/ 49 h 230"/>
                <a:gd name="T12" fmla="*/ 62 w 225"/>
                <a:gd name="T13" fmla="*/ 62 h 230"/>
                <a:gd name="T14" fmla="*/ 50 w 225"/>
                <a:gd name="T15" fmla="*/ 73 h 230"/>
                <a:gd name="T16" fmla="*/ 34 w 225"/>
                <a:gd name="T17" fmla="*/ 80 h 230"/>
                <a:gd name="T18" fmla="*/ 27 w 225"/>
                <a:gd name="T19" fmla="*/ 84 h 230"/>
                <a:gd name="T20" fmla="*/ 18 w 225"/>
                <a:gd name="T21" fmla="*/ 84 h 230"/>
                <a:gd name="T22" fmla="*/ 7 w 225"/>
                <a:gd name="T23" fmla="*/ 84 h 230"/>
                <a:gd name="T24" fmla="*/ 0 w 225"/>
                <a:gd name="T25" fmla="*/ 86 h 230"/>
                <a:gd name="T26" fmla="*/ 0 w 225"/>
                <a:gd name="T27" fmla="*/ 102 h 230"/>
                <a:gd name="T28" fmla="*/ 9 w 225"/>
                <a:gd name="T29" fmla="*/ 102 h 230"/>
                <a:gd name="T30" fmla="*/ 21 w 225"/>
                <a:gd name="T31" fmla="*/ 100 h 230"/>
                <a:gd name="T32" fmla="*/ 30 w 225"/>
                <a:gd name="T33" fmla="*/ 98 h 230"/>
                <a:gd name="T34" fmla="*/ 41 w 225"/>
                <a:gd name="T35" fmla="*/ 95 h 230"/>
                <a:gd name="T36" fmla="*/ 57 w 225"/>
                <a:gd name="T37" fmla="*/ 84 h 230"/>
                <a:gd name="T38" fmla="*/ 73 w 225"/>
                <a:gd name="T39" fmla="*/ 73 h 230"/>
                <a:gd name="T40" fmla="*/ 85 w 225"/>
                <a:gd name="T41" fmla="*/ 58 h 230"/>
                <a:gd name="T42" fmla="*/ 96 w 225"/>
                <a:gd name="T43" fmla="*/ 40 h 230"/>
                <a:gd name="T44" fmla="*/ 98 w 225"/>
                <a:gd name="T45" fmla="*/ 29 h 230"/>
                <a:gd name="T46" fmla="*/ 101 w 225"/>
                <a:gd name="T47" fmla="*/ 20 h 230"/>
                <a:gd name="T48" fmla="*/ 103 w 225"/>
                <a:gd name="T49" fmla="*/ 11 h 230"/>
                <a:gd name="T50" fmla="*/ 103 w 225"/>
                <a:gd name="T51" fmla="*/ 0 h 230"/>
                <a:gd name="T52" fmla="*/ 87 w 225"/>
                <a:gd name="T53" fmla="*/ 0 h 2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5"/>
                <a:gd name="T82" fmla="*/ 0 h 230"/>
                <a:gd name="T83" fmla="*/ 225 w 225"/>
                <a:gd name="T84" fmla="*/ 230 h 2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5" h="230">
                  <a:moveTo>
                    <a:pt x="190" y="0"/>
                  </a:moveTo>
                  <a:lnTo>
                    <a:pt x="190" y="20"/>
                  </a:lnTo>
                  <a:lnTo>
                    <a:pt x="185" y="40"/>
                  </a:lnTo>
                  <a:lnTo>
                    <a:pt x="185" y="60"/>
                  </a:lnTo>
                  <a:lnTo>
                    <a:pt x="175" y="75"/>
                  </a:lnTo>
                  <a:lnTo>
                    <a:pt x="160" y="110"/>
                  </a:lnTo>
                  <a:lnTo>
                    <a:pt x="135" y="140"/>
                  </a:lnTo>
                  <a:lnTo>
                    <a:pt x="110" y="165"/>
                  </a:lnTo>
                  <a:lnTo>
                    <a:pt x="75" y="180"/>
                  </a:lnTo>
                  <a:lnTo>
                    <a:pt x="60" y="190"/>
                  </a:lnTo>
                  <a:lnTo>
                    <a:pt x="40" y="190"/>
                  </a:lnTo>
                  <a:lnTo>
                    <a:pt x="15" y="190"/>
                  </a:lnTo>
                  <a:lnTo>
                    <a:pt x="0" y="195"/>
                  </a:lnTo>
                  <a:lnTo>
                    <a:pt x="0" y="230"/>
                  </a:lnTo>
                  <a:lnTo>
                    <a:pt x="20" y="230"/>
                  </a:lnTo>
                  <a:lnTo>
                    <a:pt x="45" y="225"/>
                  </a:lnTo>
                  <a:lnTo>
                    <a:pt x="65" y="220"/>
                  </a:lnTo>
                  <a:lnTo>
                    <a:pt x="90" y="215"/>
                  </a:lnTo>
                  <a:lnTo>
                    <a:pt x="125" y="190"/>
                  </a:lnTo>
                  <a:lnTo>
                    <a:pt x="160" y="165"/>
                  </a:lnTo>
                  <a:lnTo>
                    <a:pt x="185" y="130"/>
                  </a:lnTo>
                  <a:lnTo>
                    <a:pt x="210" y="90"/>
                  </a:lnTo>
                  <a:lnTo>
                    <a:pt x="215" y="65"/>
                  </a:lnTo>
                  <a:lnTo>
                    <a:pt x="220" y="45"/>
                  </a:lnTo>
                  <a:lnTo>
                    <a:pt x="225" y="25"/>
                  </a:lnTo>
                  <a:lnTo>
                    <a:pt x="225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92" name="Rectangle 32"/>
            <p:cNvSpPr>
              <a:spLocks noChangeArrowheads="1"/>
            </p:cNvSpPr>
            <p:nvPr/>
          </p:nvSpPr>
          <p:spPr bwMode="auto">
            <a:xfrm>
              <a:off x="2599" y="1202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493" name="Rectangle 33"/>
            <p:cNvSpPr>
              <a:spLocks noChangeArrowheads="1"/>
            </p:cNvSpPr>
            <p:nvPr/>
          </p:nvSpPr>
          <p:spPr bwMode="auto">
            <a:xfrm>
              <a:off x="2647" y="1261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1400">
                <a:latin typeface="Times New Roman" pitchFamily="18" charset="0"/>
              </a:endParaRPr>
            </a:p>
          </p:txBody>
        </p:sp>
        <p:sp>
          <p:nvSpPr>
            <p:cNvPr id="23494" name="Rectangle 34"/>
            <p:cNvSpPr>
              <a:spLocks noChangeArrowheads="1"/>
            </p:cNvSpPr>
            <p:nvPr/>
          </p:nvSpPr>
          <p:spPr bwMode="auto">
            <a:xfrm>
              <a:off x="3120" y="1200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495" name="Rectangle 35"/>
            <p:cNvSpPr>
              <a:spLocks noChangeArrowheads="1"/>
            </p:cNvSpPr>
            <p:nvPr/>
          </p:nvSpPr>
          <p:spPr bwMode="auto">
            <a:xfrm>
              <a:off x="3183" y="1238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1400">
                <a:latin typeface="Times New Roman" pitchFamily="18" charset="0"/>
              </a:endParaRPr>
            </a:p>
          </p:txBody>
        </p:sp>
        <p:sp>
          <p:nvSpPr>
            <p:cNvPr id="23496" name="Rectangle 36"/>
            <p:cNvSpPr>
              <a:spLocks noChangeArrowheads="1"/>
            </p:cNvSpPr>
            <p:nvPr/>
          </p:nvSpPr>
          <p:spPr bwMode="auto">
            <a:xfrm>
              <a:off x="3629" y="1301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497" name="Rectangle 37"/>
            <p:cNvSpPr>
              <a:spLocks noChangeArrowheads="1"/>
            </p:cNvSpPr>
            <p:nvPr/>
          </p:nvSpPr>
          <p:spPr bwMode="auto">
            <a:xfrm>
              <a:off x="3677" y="1359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de-DE" sz="1400">
                <a:latin typeface="Times New Roman" pitchFamily="18" charset="0"/>
              </a:endParaRPr>
            </a:p>
          </p:txBody>
        </p:sp>
        <p:sp>
          <p:nvSpPr>
            <p:cNvPr id="23498" name="Rectangle 38"/>
            <p:cNvSpPr>
              <a:spLocks noChangeArrowheads="1"/>
            </p:cNvSpPr>
            <p:nvPr/>
          </p:nvSpPr>
          <p:spPr bwMode="auto">
            <a:xfrm>
              <a:off x="2804" y="147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w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499" name="Rectangle 39"/>
            <p:cNvSpPr>
              <a:spLocks noChangeArrowheads="1"/>
            </p:cNvSpPr>
            <p:nvPr/>
          </p:nvSpPr>
          <p:spPr bwMode="auto">
            <a:xfrm>
              <a:off x="2886" y="151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1400">
                <a:latin typeface="Times New Roman" pitchFamily="18" charset="0"/>
              </a:endParaRPr>
            </a:p>
          </p:txBody>
        </p:sp>
        <p:sp>
          <p:nvSpPr>
            <p:cNvPr id="23500" name="Rectangle 40"/>
            <p:cNvSpPr>
              <a:spLocks noChangeArrowheads="1"/>
            </p:cNvSpPr>
            <p:nvPr/>
          </p:nvSpPr>
          <p:spPr bwMode="auto">
            <a:xfrm>
              <a:off x="3010" y="139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w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501" name="Rectangle 41"/>
            <p:cNvSpPr>
              <a:spLocks noChangeArrowheads="1"/>
            </p:cNvSpPr>
            <p:nvPr/>
          </p:nvSpPr>
          <p:spPr bwMode="auto">
            <a:xfrm>
              <a:off x="3092" y="1436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1400">
                <a:latin typeface="Times New Roman" pitchFamily="18" charset="0"/>
              </a:endParaRPr>
            </a:p>
          </p:txBody>
        </p:sp>
        <p:sp>
          <p:nvSpPr>
            <p:cNvPr id="23502" name="Rectangle 42"/>
            <p:cNvSpPr>
              <a:spLocks noChangeArrowheads="1"/>
            </p:cNvSpPr>
            <p:nvPr/>
          </p:nvSpPr>
          <p:spPr bwMode="auto">
            <a:xfrm>
              <a:off x="3257" y="147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w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503" name="Rectangle 43"/>
            <p:cNvSpPr>
              <a:spLocks noChangeArrowheads="1"/>
            </p:cNvSpPr>
            <p:nvPr/>
          </p:nvSpPr>
          <p:spPr bwMode="auto">
            <a:xfrm>
              <a:off x="3339" y="151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de-DE" sz="1400">
                <a:latin typeface="Times New Roman" pitchFamily="18" charset="0"/>
              </a:endParaRPr>
            </a:p>
          </p:txBody>
        </p:sp>
        <p:sp>
          <p:nvSpPr>
            <p:cNvPr id="23504" name="Rectangle 44"/>
            <p:cNvSpPr>
              <a:spLocks noChangeArrowheads="1"/>
            </p:cNvSpPr>
            <p:nvPr/>
          </p:nvSpPr>
          <p:spPr bwMode="auto">
            <a:xfrm>
              <a:off x="2952" y="21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505" name="Rectangle 45"/>
            <p:cNvSpPr>
              <a:spLocks noChangeArrowheads="1"/>
            </p:cNvSpPr>
            <p:nvPr/>
          </p:nvSpPr>
          <p:spPr bwMode="auto">
            <a:xfrm>
              <a:off x="3057" y="184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de-DE" sz="1600">
                <a:latin typeface="Times New Roman" pitchFamily="18" charset="0"/>
              </a:endParaRPr>
            </a:p>
          </p:txBody>
        </p:sp>
        <p:sp>
          <p:nvSpPr>
            <p:cNvPr id="23506" name="Text Box 46"/>
            <p:cNvSpPr txBox="1">
              <a:spLocks noChangeArrowheads="1"/>
            </p:cNvSpPr>
            <p:nvPr/>
          </p:nvSpPr>
          <p:spPr bwMode="auto">
            <a:xfrm>
              <a:off x="2851" y="1624"/>
              <a:ext cx="453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de-DE" sz="1600" b="1">
                  <a:latin typeface="Times New Roman" pitchFamily="18" charset="0"/>
                </a:rPr>
                <a:t>Akti-vierung</a:t>
              </a:r>
            </a:p>
          </p:txBody>
        </p:sp>
        <p:sp>
          <p:nvSpPr>
            <p:cNvPr id="23507" name="Text Box 47"/>
            <p:cNvSpPr txBox="1">
              <a:spLocks noChangeArrowheads="1"/>
            </p:cNvSpPr>
            <p:nvPr/>
          </p:nvSpPr>
          <p:spPr bwMode="auto">
            <a:xfrm>
              <a:off x="3110" y="2095"/>
              <a:ext cx="1017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de-DE" sz="1800" b="1">
                  <a:solidFill>
                    <a:srgbClr val="0000FF"/>
                  </a:solidFill>
                  <a:latin typeface="Times New Roman" pitchFamily="18" charset="0"/>
                </a:rPr>
                <a:t>Ausgabe</a:t>
              </a:r>
              <a:r>
                <a:rPr lang="de-DE" b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de-DE" sz="1400">
                  <a:solidFill>
                    <a:srgbClr val="0000FF"/>
                  </a:solidFill>
                  <a:latin typeface="Times New Roman" pitchFamily="18" charset="0"/>
                </a:rPr>
                <a:t>(Axon)</a:t>
              </a:r>
              <a:endParaRPr lang="de-DE" sz="1400" b="1">
                <a:latin typeface="Times New Roman" pitchFamily="18" charset="0"/>
              </a:endParaRPr>
            </a:p>
          </p:txBody>
        </p:sp>
        <p:sp>
          <p:nvSpPr>
            <p:cNvPr id="23508" name="Text Box 48"/>
            <p:cNvSpPr txBox="1">
              <a:spLocks noChangeArrowheads="1"/>
            </p:cNvSpPr>
            <p:nvPr/>
          </p:nvSpPr>
          <p:spPr bwMode="auto">
            <a:xfrm>
              <a:off x="3456" y="1488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de-DE" sz="1800" b="1">
                  <a:solidFill>
                    <a:srgbClr val="FF0000"/>
                  </a:solidFill>
                  <a:latin typeface="Times New Roman" pitchFamily="18" charset="0"/>
                </a:rPr>
                <a:t>Gewichte</a:t>
              </a:r>
              <a:r>
                <a:rPr lang="de-DE" b="1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</a:p>
            <a:p>
              <a:pPr>
                <a:lnSpc>
                  <a:spcPct val="60000"/>
                </a:lnSpc>
                <a:spcBef>
                  <a:spcPct val="0"/>
                </a:spcBef>
              </a:pPr>
              <a:r>
                <a:rPr lang="de-DE" sz="1400">
                  <a:solidFill>
                    <a:srgbClr val="FF0000"/>
                  </a:solidFill>
                  <a:latin typeface="Times New Roman" pitchFamily="18" charset="0"/>
                </a:rPr>
                <a:t>(Synapsen)</a:t>
              </a:r>
            </a:p>
          </p:txBody>
        </p:sp>
        <p:sp>
          <p:nvSpPr>
            <p:cNvPr id="23509" name="Text Box 49"/>
            <p:cNvSpPr txBox="1">
              <a:spLocks noChangeArrowheads="1"/>
            </p:cNvSpPr>
            <p:nvPr/>
          </p:nvSpPr>
          <p:spPr bwMode="auto">
            <a:xfrm>
              <a:off x="2880" y="960"/>
              <a:ext cx="110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de-DE" sz="1800" b="1">
                  <a:solidFill>
                    <a:srgbClr val="FF9933"/>
                  </a:solidFill>
                  <a:latin typeface="Times New Roman" pitchFamily="18" charset="0"/>
                </a:rPr>
                <a:t>Eingabe</a:t>
              </a:r>
              <a:r>
                <a:rPr lang="de-DE" b="1">
                  <a:solidFill>
                    <a:srgbClr val="FF9933"/>
                  </a:solidFill>
                  <a:latin typeface="Times New Roman" pitchFamily="18" charset="0"/>
                </a:rPr>
                <a:t> </a:t>
              </a:r>
              <a:r>
                <a:rPr lang="de-DE" sz="1400">
                  <a:solidFill>
                    <a:srgbClr val="FF9933"/>
                  </a:solidFill>
                  <a:latin typeface="Times New Roman" pitchFamily="18" charset="0"/>
                </a:rPr>
                <a:t>(Dendriten)</a:t>
              </a:r>
              <a:endParaRPr lang="de-DE" sz="1400" b="1">
                <a:solidFill>
                  <a:srgbClr val="FF9933"/>
                </a:solidFill>
                <a:latin typeface="Times New Roman" pitchFamily="18" charset="0"/>
              </a:endParaRPr>
            </a:p>
          </p:txBody>
        </p:sp>
        <p:sp>
          <p:nvSpPr>
            <p:cNvPr id="23510" name="Text Box 50"/>
            <p:cNvSpPr txBox="1">
              <a:spLocks noChangeArrowheads="1"/>
            </p:cNvSpPr>
            <p:nvPr/>
          </p:nvSpPr>
          <p:spPr bwMode="auto">
            <a:xfrm>
              <a:off x="2810" y="798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de-DE" b="1">
                  <a:latin typeface="Times New Roman" pitchFamily="18" charset="0"/>
                </a:rPr>
                <a:t>x</a:t>
              </a:r>
              <a:r>
                <a:rPr lang="de-DE">
                  <a:latin typeface="Times New Roman" pitchFamily="18" charset="0"/>
                </a:rPr>
                <a:t> = (x</a:t>
              </a:r>
              <a:r>
                <a:rPr lang="de-DE" baseline="-25000">
                  <a:latin typeface="Times New Roman" pitchFamily="18" charset="0"/>
                </a:rPr>
                <a:t>1</a:t>
              </a:r>
              <a:r>
                <a:rPr lang="de-DE">
                  <a:latin typeface="Times New Roman" pitchFamily="18" charset="0"/>
                </a:rPr>
                <a:t>, ... ,x</a:t>
              </a:r>
              <a:r>
                <a:rPr lang="de-DE" baseline="-25000">
                  <a:latin typeface="Times New Roman" pitchFamily="18" charset="0"/>
                </a:rPr>
                <a:t>n</a:t>
              </a:r>
              <a:r>
                <a:rPr lang="de-DE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3511" name="Text Box 51"/>
            <p:cNvSpPr txBox="1">
              <a:spLocks noChangeArrowheads="1"/>
            </p:cNvSpPr>
            <p:nvPr/>
          </p:nvSpPr>
          <p:spPr bwMode="auto">
            <a:xfrm>
              <a:off x="3312" y="1728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de-DE" b="1">
                  <a:latin typeface="Times New Roman" pitchFamily="18" charset="0"/>
                </a:rPr>
                <a:t>w</a:t>
              </a:r>
              <a:r>
                <a:rPr lang="de-DE">
                  <a:latin typeface="Times New Roman" pitchFamily="18" charset="0"/>
                </a:rPr>
                <a:t> = (w</a:t>
              </a:r>
              <a:r>
                <a:rPr lang="de-DE" baseline="-25000">
                  <a:latin typeface="Times New Roman" pitchFamily="18" charset="0"/>
                </a:rPr>
                <a:t>1</a:t>
              </a:r>
              <a:r>
                <a:rPr lang="de-DE">
                  <a:latin typeface="Times New Roman" pitchFamily="18" charset="0"/>
                </a:rPr>
                <a:t>, ... ,w</a:t>
              </a:r>
              <a:r>
                <a:rPr lang="de-DE" baseline="-25000">
                  <a:latin typeface="Times New Roman" pitchFamily="18" charset="0"/>
                </a:rPr>
                <a:t>n</a:t>
              </a:r>
              <a:r>
                <a:rPr lang="de-DE">
                  <a:latin typeface="Times New Roman" pitchFamily="18" charset="0"/>
                </a:rPr>
                <a:t>)</a:t>
              </a:r>
              <a:endParaRPr lang="de-DE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103" name="Group 55"/>
          <p:cNvGrpSpPr>
            <a:grpSpLocks/>
          </p:cNvGrpSpPr>
          <p:nvPr/>
        </p:nvGrpSpPr>
        <p:grpSpPr bwMode="auto">
          <a:xfrm>
            <a:off x="114300" y="1104900"/>
            <a:ext cx="3341688" cy="2562225"/>
            <a:chOff x="72" y="696"/>
            <a:chExt cx="2105" cy="1614"/>
          </a:xfrm>
        </p:grpSpPr>
        <p:grpSp>
          <p:nvGrpSpPr>
            <p:cNvPr id="4117" name="Group 56"/>
            <p:cNvGrpSpPr>
              <a:grpSpLocks/>
            </p:cNvGrpSpPr>
            <p:nvPr/>
          </p:nvGrpSpPr>
          <p:grpSpPr bwMode="auto">
            <a:xfrm>
              <a:off x="72" y="696"/>
              <a:ext cx="2105" cy="1614"/>
              <a:chOff x="72" y="696"/>
              <a:chExt cx="2105" cy="1614"/>
            </a:xfrm>
          </p:grpSpPr>
          <p:grpSp>
            <p:nvGrpSpPr>
              <p:cNvPr id="4119" name="Group 57"/>
              <p:cNvGrpSpPr>
                <a:grpSpLocks/>
              </p:cNvGrpSpPr>
              <p:nvPr/>
            </p:nvGrpSpPr>
            <p:grpSpPr bwMode="auto">
              <a:xfrm>
                <a:off x="300" y="859"/>
                <a:ext cx="1877" cy="1451"/>
                <a:chOff x="240" y="695"/>
                <a:chExt cx="2411" cy="1943"/>
              </a:xfrm>
            </p:grpSpPr>
            <p:sp>
              <p:nvSpPr>
                <p:cNvPr id="4123" name="Freeform 58"/>
                <p:cNvSpPr>
                  <a:spLocks/>
                </p:cNvSpPr>
                <p:nvPr/>
              </p:nvSpPr>
              <p:spPr bwMode="auto">
                <a:xfrm>
                  <a:off x="358" y="1428"/>
                  <a:ext cx="135" cy="34"/>
                </a:xfrm>
                <a:custGeom>
                  <a:avLst/>
                  <a:gdLst>
                    <a:gd name="T0" fmla="*/ 135 w 135"/>
                    <a:gd name="T1" fmla="*/ 0 h 34"/>
                    <a:gd name="T2" fmla="*/ 130 w 135"/>
                    <a:gd name="T3" fmla="*/ 0 h 34"/>
                    <a:gd name="T4" fmla="*/ 130 w 135"/>
                    <a:gd name="T5" fmla="*/ 8 h 34"/>
                    <a:gd name="T6" fmla="*/ 125 w 135"/>
                    <a:gd name="T7" fmla="*/ 8 h 34"/>
                    <a:gd name="T8" fmla="*/ 116 w 135"/>
                    <a:gd name="T9" fmla="*/ 8 h 34"/>
                    <a:gd name="T10" fmla="*/ 116 w 135"/>
                    <a:gd name="T11" fmla="*/ 13 h 34"/>
                    <a:gd name="T12" fmla="*/ 110 w 135"/>
                    <a:gd name="T13" fmla="*/ 13 h 34"/>
                    <a:gd name="T14" fmla="*/ 110 w 135"/>
                    <a:gd name="T15" fmla="*/ 19 h 34"/>
                    <a:gd name="T16" fmla="*/ 101 w 135"/>
                    <a:gd name="T17" fmla="*/ 19 h 34"/>
                    <a:gd name="T18" fmla="*/ 93 w 135"/>
                    <a:gd name="T19" fmla="*/ 19 h 34"/>
                    <a:gd name="T20" fmla="*/ 88 w 135"/>
                    <a:gd name="T21" fmla="*/ 19 h 34"/>
                    <a:gd name="T22" fmla="*/ 88 w 135"/>
                    <a:gd name="T23" fmla="*/ 27 h 34"/>
                    <a:gd name="T24" fmla="*/ 80 w 135"/>
                    <a:gd name="T25" fmla="*/ 27 h 34"/>
                    <a:gd name="T26" fmla="*/ 73 w 135"/>
                    <a:gd name="T27" fmla="*/ 27 h 34"/>
                    <a:gd name="T28" fmla="*/ 68 w 135"/>
                    <a:gd name="T29" fmla="*/ 27 h 34"/>
                    <a:gd name="T30" fmla="*/ 59 w 135"/>
                    <a:gd name="T31" fmla="*/ 27 h 34"/>
                    <a:gd name="T32" fmla="*/ 59 w 135"/>
                    <a:gd name="T33" fmla="*/ 34 h 34"/>
                    <a:gd name="T34" fmla="*/ 54 w 135"/>
                    <a:gd name="T35" fmla="*/ 34 h 34"/>
                    <a:gd name="T36" fmla="*/ 46 w 135"/>
                    <a:gd name="T37" fmla="*/ 34 h 34"/>
                    <a:gd name="T38" fmla="*/ 39 w 135"/>
                    <a:gd name="T39" fmla="*/ 34 h 34"/>
                    <a:gd name="T40" fmla="*/ 34 w 135"/>
                    <a:gd name="T41" fmla="*/ 34 h 34"/>
                    <a:gd name="T42" fmla="*/ 25 w 135"/>
                    <a:gd name="T43" fmla="*/ 34 h 34"/>
                    <a:gd name="T44" fmla="*/ 20 w 135"/>
                    <a:gd name="T45" fmla="*/ 34 h 34"/>
                    <a:gd name="T46" fmla="*/ 12 w 135"/>
                    <a:gd name="T47" fmla="*/ 34 h 34"/>
                    <a:gd name="T48" fmla="*/ 5 w 135"/>
                    <a:gd name="T49" fmla="*/ 34 h 34"/>
                    <a:gd name="T50" fmla="*/ 0 w 135"/>
                    <a:gd name="T51" fmla="*/ 34 h 34"/>
                    <a:gd name="T52" fmla="*/ 0 w 135"/>
                    <a:gd name="T53" fmla="*/ 27 h 34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5"/>
                    <a:gd name="T82" fmla="*/ 0 h 34"/>
                    <a:gd name="T83" fmla="*/ 135 w 135"/>
                    <a:gd name="T84" fmla="*/ 34 h 34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5" h="34">
                      <a:moveTo>
                        <a:pt x="135" y="0"/>
                      </a:moveTo>
                      <a:lnTo>
                        <a:pt x="130" y="0"/>
                      </a:lnTo>
                      <a:lnTo>
                        <a:pt x="130" y="8"/>
                      </a:lnTo>
                      <a:lnTo>
                        <a:pt x="125" y="8"/>
                      </a:lnTo>
                      <a:lnTo>
                        <a:pt x="116" y="8"/>
                      </a:lnTo>
                      <a:lnTo>
                        <a:pt x="116" y="13"/>
                      </a:lnTo>
                      <a:lnTo>
                        <a:pt x="110" y="13"/>
                      </a:lnTo>
                      <a:lnTo>
                        <a:pt x="110" y="19"/>
                      </a:lnTo>
                      <a:lnTo>
                        <a:pt x="101" y="19"/>
                      </a:lnTo>
                      <a:lnTo>
                        <a:pt x="93" y="19"/>
                      </a:lnTo>
                      <a:lnTo>
                        <a:pt x="88" y="19"/>
                      </a:lnTo>
                      <a:lnTo>
                        <a:pt x="88" y="27"/>
                      </a:lnTo>
                      <a:lnTo>
                        <a:pt x="80" y="27"/>
                      </a:lnTo>
                      <a:lnTo>
                        <a:pt x="73" y="27"/>
                      </a:lnTo>
                      <a:lnTo>
                        <a:pt x="68" y="27"/>
                      </a:lnTo>
                      <a:lnTo>
                        <a:pt x="59" y="27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46" y="34"/>
                      </a:lnTo>
                      <a:lnTo>
                        <a:pt x="39" y="34"/>
                      </a:lnTo>
                      <a:lnTo>
                        <a:pt x="34" y="34"/>
                      </a:lnTo>
                      <a:lnTo>
                        <a:pt x="25" y="34"/>
                      </a:lnTo>
                      <a:lnTo>
                        <a:pt x="20" y="34"/>
                      </a:lnTo>
                      <a:lnTo>
                        <a:pt x="12" y="34"/>
                      </a:lnTo>
                      <a:lnTo>
                        <a:pt x="5" y="34"/>
                      </a:lnTo>
                      <a:lnTo>
                        <a:pt x="0" y="34"/>
                      </a:lnTo>
                      <a:lnTo>
                        <a:pt x="0" y="27"/>
                      </a:lnTo>
                    </a:path>
                  </a:pathLst>
                </a:custGeom>
                <a:noFill/>
                <a:ln w="12700" cmpd="sng">
                  <a:solidFill>
                    <a:srgbClr val="FF99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24" name="Freeform 59"/>
                <p:cNvSpPr>
                  <a:spLocks/>
                </p:cNvSpPr>
                <p:nvPr/>
              </p:nvSpPr>
              <p:spPr bwMode="auto">
                <a:xfrm>
                  <a:off x="601" y="1506"/>
                  <a:ext cx="17" cy="14"/>
                </a:xfrm>
                <a:custGeom>
                  <a:avLst/>
                  <a:gdLst>
                    <a:gd name="T0" fmla="*/ 0 w 17"/>
                    <a:gd name="T1" fmla="*/ 9 h 14"/>
                    <a:gd name="T2" fmla="*/ 9 w 17"/>
                    <a:gd name="T3" fmla="*/ 0 h 14"/>
                    <a:gd name="T4" fmla="*/ 0 w 17"/>
                    <a:gd name="T5" fmla="*/ 0 h 14"/>
                    <a:gd name="T6" fmla="*/ 0 w 17"/>
                    <a:gd name="T7" fmla="*/ 14 h 14"/>
                    <a:gd name="T8" fmla="*/ 9 w 17"/>
                    <a:gd name="T9" fmla="*/ 14 h 14"/>
                    <a:gd name="T10" fmla="*/ 17 w 17"/>
                    <a:gd name="T11" fmla="*/ 9 h 14"/>
                    <a:gd name="T12" fmla="*/ 9 w 17"/>
                    <a:gd name="T13" fmla="*/ 14 h 14"/>
                    <a:gd name="T14" fmla="*/ 17 w 17"/>
                    <a:gd name="T15" fmla="*/ 14 h 14"/>
                    <a:gd name="T16" fmla="*/ 17 w 17"/>
                    <a:gd name="T17" fmla="*/ 9 h 14"/>
                    <a:gd name="T18" fmla="*/ 0 w 17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0" y="9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17" y="9"/>
                      </a:lnTo>
                      <a:lnTo>
                        <a:pt x="9" y="14"/>
                      </a:lnTo>
                      <a:lnTo>
                        <a:pt x="17" y="14"/>
                      </a:lnTo>
                      <a:lnTo>
                        <a:pt x="17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25" name="Freeform 60"/>
                <p:cNvSpPr>
                  <a:spLocks/>
                </p:cNvSpPr>
                <p:nvPr/>
              </p:nvSpPr>
              <p:spPr bwMode="auto">
                <a:xfrm>
                  <a:off x="601" y="1501"/>
                  <a:ext cx="17" cy="14"/>
                </a:xfrm>
                <a:custGeom>
                  <a:avLst/>
                  <a:gdLst>
                    <a:gd name="T0" fmla="*/ 9 w 17"/>
                    <a:gd name="T1" fmla="*/ 0 h 14"/>
                    <a:gd name="T2" fmla="*/ 0 w 17"/>
                    <a:gd name="T3" fmla="*/ 5 h 14"/>
                    <a:gd name="T4" fmla="*/ 0 w 17"/>
                    <a:gd name="T5" fmla="*/ 14 h 14"/>
                    <a:gd name="T6" fmla="*/ 17 w 17"/>
                    <a:gd name="T7" fmla="*/ 14 h 14"/>
                    <a:gd name="T8" fmla="*/ 17 w 17"/>
                    <a:gd name="T9" fmla="*/ 5 h 14"/>
                    <a:gd name="T10" fmla="*/ 9 w 17"/>
                    <a:gd name="T11" fmla="*/ 14 h 14"/>
                    <a:gd name="T12" fmla="*/ 9 w 17"/>
                    <a:gd name="T13" fmla="*/ 0 h 14"/>
                    <a:gd name="T14" fmla="*/ 0 w 17"/>
                    <a:gd name="T15" fmla="*/ 0 h 14"/>
                    <a:gd name="T16" fmla="*/ 0 w 17"/>
                    <a:gd name="T17" fmla="*/ 5 h 14"/>
                    <a:gd name="T18" fmla="*/ 9 w 17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17" y="14"/>
                      </a:lnTo>
                      <a:lnTo>
                        <a:pt x="17" y="5"/>
                      </a:lnTo>
                      <a:lnTo>
                        <a:pt x="9" y="14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26" name="Rectangle 61"/>
                <p:cNvSpPr>
                  <a:spLocks noChangeArrowheads="1"/>
                </p:cNvSpPr>
                <p:nvPr/>
              </p:nvSpPr>
              <p:spPr bwMode="auto">
                <a:xfrm>
                  <a:off x="610" y="1501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27" name="Freeform 62"/>
                <p:cNvSpPr>
                  <a:spLocks/>
                </p:cNvSpPr>
                <p:nvPr/>
              </p:nvSpPr>
              <p:spPr bwMode="auto">
                <a:xfrm>
                  <a:off x="615" y="1501"/>
                  <a:ext cx="14" cy="14"/>
                </a:xfrm>
                <a:custGeom>
                  <a:avLst/>
                  <a:gdLst>
                    <a:gd name="T0" fmla="*/ 0 w 14"/>
                    <a:gd name="T1" fmla="*/ 5 h 14"/>
                    <a:gd name="T2" fmla="*/ 9 w 14"/>
                    <a:gd name="T3" fmla="*/ 0 h 14"/>
                    <a:gd name="T4" fmla="*/ 3 w 14"/>
                    <a:gd name="T5" fmla="*/ 0 h 14"/>
                    <a:gd name="T6" fmla="*/ 3 w 14"/>
                    <a:gd name="T7" fmla="*/ 14 h 14"/>
                    <a:gd name="T8" fmla="*/ 9 w 14"/>
                    <a:gd name="T9" fmla="*/ 14 h 14"/>
                    <a:gd name="T10" fmla="*/ 14 w 14"/>
                    <a:gd name="T11" fmla="*/ 5 h 14"/>
                    <a:gd name="T12" fmla="*/ 9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5 h 14"/>
                    <a:gd name="T18" fmla="*/ 0 w 14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5"/>
                      </a:moveTo>
                      <a:lnTo>
                        <a:pt x="9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9" y="14"/>
                      </a:lnTo>
                      <a:lnTo>
                        <a:pt x="14" y="5"/>
                      </a:lnTo>
                      <a:lnTo>
                        <a:pt x="9" y="14"/>
                      </a:lnTo>
                      <a:lnTo>
                        <a:pt x="14" y="14"/>
                      </a:lnTo>
                      <a:lnTo>
                        <a:pt x="1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28" name="Freeform 63"/>
                <p:cNvSpPr>
                  <a:spLocks/>
                </p:cNvSpPr>
                <p:nvPr/>
              </p:nvSpPr>
              <p:spPr bwMode="auto">
                <a:xfrm>
                  <a:off x="615" y="1496"/>
                  <a:ext cx="14" cy="13"/>
                </a:xfrm>
                <a:custGeom>
                  <a:avLst/>
                  <a:gdLst>
                    <a:gd name="T0" fmla="*/ 9 w 14"/>
                    <a:gd name="T1" fmla="*/ 0 h 13"/>
                    <a:gd name="T2" fmla="*/ 0 w 14"/>
                    <a:gd name="T3" fmla="*/ 5 h 13"/>
                    <a:gd name="T4" fmla="*/ 0 w 14"/>
                    <a:gd name="T5" fmla="*/ 10 h 13"/>
                    <a:gd name="T6" fmla="*/ 14 w 14"/>
                    <a:gd name="T7" fmla="*/ 10 h 13"/>
                    <a:gd name="T8" fmla="*/ 14 w 14"/>
                    <a:gd name="T9" fmla="*/ 5 h 13"/>
                    <a:gd name="T10" fmla="*/ 9 w 14"/>
                    <a:gd name="T11" fmla="*/ 13 h 13"/>
                    <a:gd name="T12" fmla="*/ 9 w 14"/>
                    <a:gd name="T13" fmla="*/ 0 h 13"/>
                    <a:gd name="T14" fmla="*/ 0 w 14"/>
                    <a:gd name="T15" fmla="*/ 0 h 13"/>
                    <a:gd name="T16" fmla="*/ 0 w 14"/>
                    <a:gd name="T17" fmla="*/ 5 h 13"/>
                    <a:gd name="T18" fmla="*/ 9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14" y="10"/>
                      </a:lnTo>
                      <a:lnTo>
                        <a:pt x="14" y="5"/>
                      </a:lnTo>
                      <a:lnTo>
                        <a:pt x="9" y="13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29" name="Rectangle 64"/>
                <p:cNvSpPr>
                  <a:spLocks noChangeArrowheads="1"/>
                </p:cNvSpPr>
                <p:nvPr/>
              </p:nvSpPr>
              <p:spPr bwMode="auto">
                <a:xfrm>
                  <a:off x="624" y="1496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0" name="Freeform 65"/>
                <p:cNvSpPr>
                  <a:spLocks/>
                </p:cNvSpPr>
                <p:nvPr/>
              </p:nvSpPr>
              <p:spPr bwMode="auto">
                <a:xfrm>
                  <a:off x="629" y="1496"/>
                  <a:ext cx="15" cy="13"/>
                </a:xfrm>
                <a:custGeom>
                  <a:avLst/>
                  <a:gdLst>
                    <a:gd name="T0" fmla="*/ 0 w 15"/>
                    <a:gd name="T1" fmla="*/ 5 h 13"/>
                    <a:gd name="T2" fmla="*/ 8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8 w 15"/>
                    <a:gd name="T9" fmla="*/ 13 h 13"/>
                    <a:gd name="T10" fmla="*/ 15 w 15"/>
                    <a:gd name="T11" fmla="*/ 5 h 13"/>
                    <a:gd name="T12" fmla="*/ 8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5 h 13"/>
                    <a:gd name="T18" fmla="*/ 0 w 15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0" y="5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15" y="5"/>
                      </a:lnTo>
                      <a:lnTo>
                        <a:pt x="8" y="13"/>
                      </a:lnTo>
                      <a:lnTo>
                        <a:pt x="15" y="13"/>
                      </a:lnTo>
                      <a:lnTo>
                        <a:pt x="15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1" name="Freeform 66"/>
                <p:cNvSpPr>
                  <a:spLocks/>
                </p:cNvSpPr>
                <p:nvPr/>
              </p:nvSpPr>
              <p:spPr bwMode="auto">
                <a:xfrm>
                  <a:off x="629" y="1486"/>
                  <a:ext cx="15" cy="15"/>
                </a:xfrm>
                <a:custGeom>
                  <a:avLst/>
                  <a:gdLst>
                    <a:gd name="T0" fmla="*/ 8 w 15"/>
                    <a:gd name="T1" fmla="*/ 0 h 15"/>
                    <a:gd name="T2" fmla="*/ 0 w 15"/>
                    <a:gd name="T3" fmla="*/ 10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10 h 15"/>
                    <a:gd name="T10" fmla="*/ 8 w 15"/>
                    <a:gd name="T11" fmla="*/ 15 h 15"/>
                    <a:gd name="T12" fmla="*/ 8 w 15"/>
                    <a:gd name="T13" fmla="*/ 0 h 15"/>
                    <a:gd name="T14" fmla="*/ 0 w 15"/>
                    <a:gd name="T15" fmla="*/ 0 h 15"/>
                    <a:gd name="T16" fmla="*/ 0 w 15"/>
                    <a:gd name="T17" fmla="*/ 10 h 15"/>
                    <a:gd name="T18" fmla="*/ 8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8" y="15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2" name="Rectangle 67"/>
                <p:cNvSpPr>
                  <a:spLocks noChangeArrowheads="1"/>
                </p:cNvSpPr>
                <p:nvPr/>
              </p:nvSpPr>
              <p:spPr bwMode="auto">
                <a:xfrm>
                  <a:off x="639" y="1486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3" name="Rectangle 68"/>
                <p:cNvSpPr>
                  <a:spLocks noChangeArrowheads="1"/>
                </p:cNvSpPr>
                <p:nvPr/>
              </p:nvSpPr>
              <p:spPr bwMode="auto">
                <a:xfrm>
                  <a:off x="644" y="1486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4" name="Rectangle 69"/>
                <p:cNvSpPr>
                  <a:spLocks noChangeArrowheads="1"/>
                </p:cNvSpPr>
                <p:nvPr/>
              </p:nvSpPr>
              <p:spPr bwMode="auto">
                <a:xfrm>
                  <a:off x="652" y="1486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5" name="Freeform 70"/>
                <p:cNvSpPr>
                  <a:spLocks/>
                </p:cNvSpPr>
                <p:nvPr/>
              </p:nvSpPr>
              <p:spPr bwMode="auto">
                <a:xfrm>
                  <a:off x="658" y="1486"/>
                  <a:ext cx="13" cy="15"/>
                </a:xfrm>
                <a:custGeom>
                  <a:avLst/>
                  <a:gdLst>
                    <a:gd name="T0" fmla="*/ 0 w 13"/>
                    <a:gd name="T1" fmla="*/ 10 h 15"/>
                    <a:gd name="T2" fmla="*/ 5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5 w 13"/>
                    <a:gd name="T9" fmla="*/ 15 h 15"/>
                    <a:gd name="T10" fmla="*/ 13 w 13"/>
                    <a:gd name="T11" fmla="*/ 10 h 15"/>
                    <a:gd name="T12" fmla="*/ 5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10 h 15"/>
                    <a:gd name="T18" fmla="*/ 0 w 13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1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13" y="10"/>
                      </a:lnTo>
                      <a:lnTo>
                        <a:pt x="5" y="15"/>
                      </a:lnTo>
                      <a:lnTo>
                        <a:pt x="13" y="15"/>
                      </a:lnTo>
                      <a:lnTo>
                        <a:pt x="13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6" name="Freeform 71"/>
                <p:cNvSpPr>
                  <a:spLocks/>
                </p:cNvSpPr>
                <p:nvPr/>
              </p:nvSpPr>
              <p:spPr bwMode="auto">
                <a:xfrm>
                  <a:off x="658" y="1481"/>
                  <a:ext cx="13" cy="15"/>
                </a:xfrm>
                <a:custGeom>
                  <a:avLst/>
                  <a:gdLst>
                    <a:gd name="T0" fmla="*/ 5 w 13"/>
                    <a:gd name="T1" fmla="*/ 0 h 15"/>
                    <a:gd name="T2" fmla="*/ 0 w 13"/>
                    <a:gd name="T3" fmla="*/ 5 h 15"/>
                    <a:gd name="T4" fmla="*/ 0 w 13"/>
                    <a:gd name="T5" fmla="*/ 15 h 15"/>
                    <a:gd name="T6" fmla="*/ 13 w 13"/>
                    <a:gd name="T7" fmla="*/ 15 h 15"/>
                    <a:gd name="T8" fmla="*/ 13 w 13"/>
                    <a:gd name="T9" fmla="*/ 5 h 15"/>
                    <a:gd name="T10" fmla="*/ 5 w 13"/>
                    <a:gd name="T11" fmla="*/ 15 h 15"/>
                    <a:gd name="T12" fmla="*/ 5 w 13"/>
                    <a:gd name="T13" fmla="*/ 0 h 15"/>
                    <a:gd name="T14" fmla="*/ 0 w 13"/>
                    <a:gd name="T15" fmla="*/ 0 h 15"/>
                    <a:gd name="T16" fmla="*/ 0 w 13"/>
                    <a:gd name="T17" fmla="*/ 5 h 15"/>
                    <a:gd name="T18" fmla="*/ 5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5" y="0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5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7" name="Rectangle 72"/>
                <p:cNvSpPr>
                  <a:spLocks noChangeArrowheads="1"/>
                </p:cNvSpPr>
                <p:nvPr/>
              </p:nvSpPr>
              <p:spPr bwMode="auto">
                <a:xfrm>
                  <a:off x="663" y="1481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8" name="Rectangle 73"/>
                <p:cNvSpPr>
                  <a:spLocks noChangeArrowheads="1"/>
                </p:cNvSpPr>
                <p:nvPr/>
              </p:nvSpPr>
              <p:spPr bwMode="auto">
                <a:xfrm>
                  <a:off x="672" y="1481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39" name="Rectangle 74"/>
                <p:cNvSpPr>
                  <a:spLocks noChangeArrowheads="1"/>
                </p:cNvSpPr>
                <p:nvPr/>
              </p:nvSpPr>
              <p:spPr bwMode="auto">
                <a:xfrm>
                  <a:off x="678" y="1481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0" name="Freeform 75"/>
                <p:cNvSpPr>
                  <a:spLocks/>
                </p:cNvSpPr>
                <p:nvPr/>
              </p:nvSpPr>
              <p:spPr bwMode="auto">
                <a:xfrm>
                  <a:off x="683" y="1481"/>
                  <a:ext cx="17" cy="15"/>
                </a:xfrm>
                <a:custGeom>
                  <a:avLst/>
                  <a:gdLst>
                    <a:gd name="T0" fmla="*/ 0 w 17"/>
                    <a:gd name="T1" fmla="*/ 5 h 15"/>
                    <a:gd name="T2" fmla="*/ 8 w 17"/>
                    <a:gd name="T3" fmla="*/ 0 h 15"/>
                    <a:gd name="T4" fmla="*/ 3 w 17"/>
                    <a:gd name="T5" fmla="*/ 0 h 15"/>
                    <a:gd name="T6" fmla="*/ 3 w 17"/>
                    <a:gd name="T7" fmla="*/ 15 h 15"/>
                    <a:gd name="T8" fmla="*/ 8 w 17"/>
                    <a:gd name="T9" fmla="*/ 15 h 15"/>
                    <a:gd name="T10" fmla="*/ 17 w 17"/>
                    <a:gd name="T11" fmla="*/ 5 h 15"/>
                    <a:gd name="T12" fmla="*/ 8 w 17"/>
                    <a:gd name="T13" fmla="*/ 15 h 15"/>
                    <a:gd name="T14" fmla="*/ 17 w 17"/>
                    <a:gd name="T15" fmla="*/ 15 h 15"/>
                    <a:gd name="T16" fmla="*/ 17 w 17"/>
                    <a:gd name="T17" fmla="*/ 5 h 15"/>
                    <a:gd name="T18" fmla="*/ 0 w 17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0" y="5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8" y="15"/>
                      </a:lnTo>
                      <a:lnTo>
                        <a:pt x="17" y="5"/>
                      </a:lnTo>
                      <a:lnTo>
                        <a:pt x="8" y="15"/>
                      </a:lnTo>
                      <a:lnTo>
                        <a:pt x="17" y="15"/>
                      </a:lnTo>
                      <a:lnTo>
                        <a:pt x="17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1" name="Freeform 76"/>
                <p:cNvSpPr>
                  <a:spLocks/>
                </p:cNvSpPr>
                <p:nvPr/>
              </p:nvSpPr>
              <p:spPr bwMode="auto">
                <a:xfrm>
                  <a:off x="683" y="1472"/>
                  <a:ext cx="17" cy="14"/>
                </a:xfrm>
                <a:custGeom>
                  <a:avLst/>
                  <a:gdLst>
                    <a:gd name="T0" fmla="*/ 8 w 17"/>
                    <a:gd name="T1" fmla="*/ 0 h 14"/>
                    <a:gd name="T2" fmla="*/ 0 w 17"/>
                    <a:gd name="T3" fmla="*/ 9 h 14"/>
                    <a:gd name="T4" fmla="*/ 0 w 17"/>
                    <a:gd name="T5" fmla="*/ 14 h 14"/>
                    <a:gd name="T6" fmla="*/ 17 w 17"/>
                    <a:gd name="T7" fmla="*/ 14 h 14"/>
                    <a:gd name="T8" fmla="*/ 17 w 17"/>
                    <a:gd name="T9" fmla="*/ 9 h 14"/>
                    <a:gd name="T10" fmla="*/ 8 w 17"/>
                    <a:gd name="T11" fmla="*/ 14 h 14"/>
                    <a:gd name="T12" fmla="*/ 8 w 17"/>
                    <a:gd name="T13" fmla="*/ 0 h 14"/>
                    <a:gd name="T14" fmla="*/ 0 w 17"/>
                    <a:gd name="T15" fmla="*/ 0 h 14"/>
                    <a:gd name="T16" fmla="*/ 0 w 17"/>
                    <a:gd name="T17" fmla="*/ 9 h 14"/>
                    <a:gd name="T18" fmla="*/ 8 w 17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7" y="14"/>
                      </a:lnTo>
                      <a:lnTo>
                        <a:pt x="17" y="9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2" name="Rectangle 77"/>
                <p:cNvSpPr>
                  <a:spLocks noChangeArrowheads="1"/>
                </p:cNvSpPr>
                <p:nvPr/>
              </p:nvSpPr>
              <p:spPr bwMode="auto">
                <a:xfrm>
                  <a:off x="691" y="1472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3" name="Rectangle 78"/>
                <p:cNvSpPr>
                  <a:spLocks noChangeArrowheads="1"/>
                </p:cNvSpPr>
                <p:nvPr/>
              </p:nvSpPr>
              <p:spPr bwMode="auto">
                <a:xfrm>
                  <a:off x="700" y="1472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4" name="Rectangle 79"/>
                <p:cNvSpPr>
                  <a:spLocks noChangeArrowheads="1"/>
                </p:cNvSpPr>
                <p:nvPr/>
              </p:nvSpPr>
              <p:spPr bwMode="auto">
                <a:xfrm>
                  <a:off x="706" y="147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5" name="Rectangle 80"/>
                <p:cNvSpPr>
                  <a:spLocks noChangeArrowheads="1"/>
                </p:cNvSpPr>
                <p:nvPr/>
              </p:nvSpPr>
              <p:spPr bwMode="auto">
                <a:xfrm>
                  <a:off x="712" y="1472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6" name="Rectangle 81"/>
                <p:cNvSpPr>
                  <a:spLocks noChangeArrowheads="1"/>
                </p:cNvSpPr>
                <p:nvPr/>
              </p:nvSpPr>
              <p:spPr bwMode="auto">
                <a:xfrm>
                  <a:off x="720" y="1472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7" name="Rectangle 82"/>
                <p:cNvSpPr>
                  <a:spLocks noChangeArrowheads="1"/>
                </p:cNvSpPr>
                <p:nvPr/>
              </p:nvSpPr>
              <p:spPr bwMode="auto">
                <a:xfrm>
                  <a:off x="729" y="147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8" name="Rectangle 83"/>
                <p:cNvSpPr>
                  <a:spLocks noChangeArrowheads="1"/>
                </p:cNvSpPr>
                <p:nvPr/>
              </p:nvSpPr>
              <p:spPr bwMode="auto">
                <a:xfrm>
                  <a:off x="735" y="1472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49" name="Rectangle 84"/>
                <p:cNvSpPr>
                  <a:spLocks noChangeArrowheads="1"/>
                </p:cNvSpPr>
                <p:nvPr/>
              </p:nvSpPr>
              <p:spPr bwMode="auto">
                <a:xfrm>
                  <a:off x="743" y="147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0" name="Rectangle 85"/>
                <p:cNvSpPr>
                  <a:spLocks noChangeArrowheads="1"/>
                </p:cNvSpPr>
                <p:nvPr/>
              </p:nvSpPr>
              <p:spPr bwMode="auto">
                <a:xfrm>
                  <a:off x="748" y="147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1" name="Rectangle 86"/>
                <p:cNvSpPr>
                  <a:spLocks noChangeArrowheads="1"/>
                </p:cNvSpPr>
                <p:nvPr/>
              </p:nvSpPr>
              <p:spPr bwMode="auto">
                <a:xfrm>
                  <a:off x="754" y="1472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2" name="Rectangle 87"/>
                <p:cNvSpPr>
                  <a:spLocks noChangeArrowheads="1"/>
                </p:cNvSpPr>
                <p:nvPr/>
              </p:nvSpPr>
              <p:spPr bwMode="auto">
                <a:xfrm>
                  <a:off x="763" y="147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3" name="Freeform 88"/>
                <p:cNvSpPr>
                  <a:spLocks/>
                </p:cNvSpPr>
                <p:nvPr/>
              </p:nvSpPr>
              <p:spPr bwMode="auto">
                <a:xfrm>
                  <a:off x="769" y="1472"/>
                  <a:ext cx="13" cy="14"/>
                </a:xfrm>
                <a:custGeom>
                  <a:avLst/>
                  <a:gdLst>
                    <a:gd name="T0" fmla="*/ 0 w 13"/>
                    <a:gd name="T1" fmla="*/ 9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13 w 13"/>
                    <a:gd name="T11" fmla="*/ 9 h 14"/>
                    <a:gd name="T12" fmla="*/ 8 w 13"/>
                    <a:gd name="T13" fmla="*/ 14 h 14"/>
                    <a:gd name="T14" fmla="*/ 13 w 13"/>
                    <a:gd name="T15" fmla="*/ 14 h 14"/>
                    <a:gd name="T16" fmla="*/ 13 w 13"/>
                    <a:gd name="T17" fmla="*/ 9 h 14"/>
                    <a:gd name="T18" fmla="*/ 0 w 13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0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13" y="9"/>
                      </a:lnTo>
                      <a:lnTo>
                        <a:pt x="8" y="14"/>
                      </a:lnTo>
                      <a:lnTo>
                        <a:pt x="13" y="14"/>
                      </a:lnTo>
                      <a:lnTo>
                        <a:pt x="13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4" name="Freeform 89"/>
                <p:cNvSpPr>
                  <a:spLocks/>
                </p:cNvSpPr>
                <p:nvPr/>
              </p:nvSpPr>
              <p:spPr bwMode="auto">
                <a:xfrm>
                  <a:off x="769" y="1464"/>
                  <a:ext cx="13" cy="17"/>
                </a:xfrm>
                <a:custGeom>
                  <a:avLst/>
                  <a:gdLst>
                    <a:gd name="T0" fmla="*/ 8 w 13"/>
                    <a:gd name="T1" fmla="*/ 0 h 17"/>
                    <a:gd name="T2" fmla="*/ 0 w 13"/>
                    <a:gd name="T3" fmla="*/ 11 h 17"/>
                    <a:gd name="T4" fmla="*/ 0 w 13"/>
                    <a:gd name="T5" fmla="*/ 17 h 17"/>
                    <a:gd name="T6" fmla="*/ 13 w 13"/>
                    <a:gd name="T7" fmla="*/ 17 h 17"/>
                    <a:gd name="T8" fmla="*/ 13 w 13"/>
                    <a:gd name="T9" fmla="*/ 11 h 17"/>
                    <a:gd name="T10" fmla="*/ 8 w 13"/>
                    <a:gd name="T11" fmla="*/ 17 h 17"/>
                    <a:gd name="T12" fmla="*/ 8 w 13"/>
                    <a:gd name="T13" fmla="*/ 0 h 17"/>
                    <a:gd name="T14" fmla="*/ 0 w 13"/>
                    <a:gd name="T15" fmla="*/ 0 h 17"/>
                    <a:gd name="T16" fmla="*/ 0 w 13"/>
                    <a:gd name="T17" fmla="*/ 11 h 17"/>
                    <a:gd name="T18" fmla="*/ 8 w 13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17"/>
                      </a:lnTo>
                      <a:lnTo>
                        <a:pt x="13" y="17"/>
                      </a:lnTo>
                      <a:lnTo>
                        <a:pt x="13" y="11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5" name="Rectangle 90"/>
                <p:cNvSpPr>
                  <a:spLocks noChangeArrowheads="1"/>
                </p:cNvSpPr>
                <p:nvPr/>
              </p:nvSpPr>
              <p:spPr bwMode="auto">
                <a:xfrm>
                  <a:off x="777" y="1464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6" name="Rectangle 91"/>
                <p:cNvSpPr>
                  <a:spLocks noChangeArrowheads="1"/>
                </p:cNvSpPr>
                <p:nvPr/>
              </p:nvSpPr>
              <p:spPr bwMode="auto">
                <a:xfrm>
                  <a:off x="782" y="1464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7" name="Rectangle 92"/>
                <p:cNvSpPr>
                  <a:spLocks noChangeArrowheads="1"/>
                </p:cNvSpPr>
                <p:nvPr/>
              </p:nvSpPr>
              <p:spPr bwMode="auto">
                <a:xfrm>
                  <a:off x="788" y="1464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8" name="Freeform 93"/>
                <p:cNvSpPr>
                  <a:spLocks/>
                </p:cNvSpPr>
                <p:nvPr/>
              </p:nvSpPr>
              <p:spPr bwMode="auto">
                <a:xfrm>
                  <a:off x="797" y="1464"/>
                  <a:ext cx="14" cy="17"/>
                </a:xfrm>
                <a:custGeom>
                  <a:avLst/>
                  <a:gdLst>
                    <a:gd name="T0" fmla="*/ 0 w 14"/>
                    <a:gd name="T1" fmla="*/ 11 h 17"/>
                    <a:gd name="T2" fmla="*/ 6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6 w 14"/>
                    <a:gd name="T9" fmla="*/ 17 h 17"/>
                    <a:gd name="T10" fmla="*/ 14 w 14"/>
                    <a:gd name="T11" fmla="*/ 11 h 17"/>
                    <a:gd name="T12" fmla="*/ 6 w 14"/>
                    <a:gd name="T13" fmla="*/ 17 h 17"/>
                    <a:gd name="T14" fmla="*/ 14 w 14"/>
                    <a:gd name="T15" fmla="*/ 17 h 17"/>
                    <a:gd name="T16" fmla="*/ 14 w 14"/>
                    <a:gd name="T17" fmla="*/ 11 h 17"/>
                    <a:gd name="T18" fmla="*/ 0 w 14"/>
                    <a:gd name="T19" fmla="*/ 1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11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14" y="11"/>
                      </a:lnTo>
                      <a:lnTo>
                        <a:pt x="6" y="17"/>
                      </a:lnTo>
                      <a:lnTo>
                        <a:pt x="14" y="17"/>
                      </a:lnTo>
                      <a:lnTo>
                        <a:pt x="1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59" name="Freeform 94"/>
                <p:cNvSpPr>
                  <a:spLocks/>
                </p:cNvSpPr>
                <p:nvPr/>
              </p:nvSpPr>
              <p:spPr bwMode="auto">
                <a:xfrm>
                  <a:off x="797" y="1459"/>
                  <a:ext cx="14" cy="16"/>
                </a:xfrm>
                <a:custGeom>
                  <a:avLst/>
                  <a:gdLst>
                    <a:gd name="T0" fmla="*/ 6 w 14"/>
                    <a:gd name="T1" fmla="*/ 0 h 16"/>
                    <a:gd name="T2" fmla="*/ 0 w 14"/>
                    <a:gd name="T3" fmla="*/ 8 h 16"/>
                    <a:gd name="T4" fmla="*/ 0 w 14"/>
                    <a:gd name="T5" fmla="*/ 16 h 16"/>
                    <a:gd name="T6" fmla="*/ 14 w 14"/>
                    <a:gd name="T7" fmla="*/ 16 h 16"/>
                    <a:gd name="T8" fmla="*/ 14 w 14"/>
                    <a:gd name="T9" fmla="*/ 8 h 16"/>
                    <a:gd name="T10" fmla="*/ 6 w 14"/>
                    <a:gd name="T11" fmla="*/ 16 h 16"/>
                    <a:gd name="T12" fmla="*/ 6 w 14"/>
                    <a:gd name="T13" fmla="*/ 0 h 16"/>
                    <a:gd name="T14" fmla="*/ 0 w 14"/>
                    <a:gd name="T15" fmla="*/ 0 h 16"/>
                    <a:gd name="T16" fmla="*/ 0 w 14"/>
                    <a:gd name="T17" fmla="*/ 8 h 16"/>
                    <a:gd name="T18" fmla="*/ 6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6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4" y="16"/>
                      </a:lnTo>
                      <a:lnTo>
                        <a:pt x="14" y="8"/>
                      </a:lnTo>
                      <a:lnTo>
                        <a:pt x="6" y="1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0" name="Rectangle 95"/>
                <p:cNvSpPr>
                  <a:spLocks noChangeArrowheads="1"/>
                </p:cNvSpPr>
                <p:nvPr/>
              </p:nvSpPr>
              <p:spPr bwMode="auto">
                <a:xfrm>
                  <a:off x="803" y="1459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1" name="Rectangle 96"/>
                <p:cNvSpPr>
                  <a:spLocks noChangeArrowheads="1"/>
                </p:cNvSpPr>
                <p:nvPr/>
              </p:nvSpPr>
              <p:spPr bwMode="auto">
                <a:xfrm>
                  <a:off x="811" y="1459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2" name="Rectangle 97"/>
                <p:cNvSpPr>
                  <a:spLocks noChangeArrowheads="1"/>
                </p:cNvSpPr>
                <p:nvPr/>
              </p:nvSpPr>
              <p:spPr bwMode="auto">
                <a:xfrm>
                  <a:off x="816" y="1459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3" name="Rectangle 98"/>
                <p:cNvSpPr>
                  <a:spLocks noChangeArrowheads="1"/>
                </p:cNvSpPr>
                <p:nvPr/>
              </p:nvSpPr>
              <p:spPr bwMode="auto">
                <a:xfrm>
                  <a:off x="824" y="1459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4" name="Rectangle 99"/>
                <p:cNvSpPr>
                  <a:spLocks noChangeArrowheads="1"/>
                </p:cNvSpPr>
                <p:nvPr/>
              </p:nvSpPr>
              <p:spPr bwMode="auto">
                <a:xfrm>
                  <a:off x="831" y="1459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5" name="Rectangle 100"/>
                <p:cNvSpPr>
                  <a:spLocks noChangeArrowheads="1"/>
                </p:cNvSpPr>
                <p:nvPr/>
              </p:nvSpPr>
              <p:spPr bwMode="auto">
                <a:xfrm>
                  <a:off x="837" y="1459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6" name="Rectangle 101"/>
                <p:cNvSpPr>
                  <a:spLocks noChangeArrowheads="1"/>
                </p:cNvSpPr>
                <p:nvPr/>
              </p:nvSpPr>
              <p:spPr bwMode="auto">
                <a:xfrm>
                  <a:off x="845" y="1459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7" name="Freeform 102"/>
                <p:cNvSpPr>
                  <a:spLocks/>
                </p:cNvSpPr>
                <p:nvPr/>
              </p:nvSpPr>
              <p:spPr bwMode="auto">
                <a:xfrm>
                  <a:off x="853" y="1459"/>
                  <a:ext cx="15" cy="16"/>
                </a:xfrm>
                <a:custGeom>
                  <a:avLst/>
                  <a:gdLst>
                    <a:gd name="T0" fmla="*/ 0 w 15"/>
                    <a:gd name="T1" fmla="*/ 8 h 16"/>
                    <a:gd name="T2" fmla="*/ 5 w 15"/>
                    <a:gd name="T3" fmla="*/ 0 h 16"/>
                    <a:gd name="T4" fmla="*/ 0 w 15"/>
                    <a:gd name="T5" fmla="*/ 0 h 16"/>
                    <a:gd name="T6" fmla="*/ 0 w 15"/>
                    <a:gd name="T7" fmla="*/ 16 h 16"/>
                    <a:gd name="T8" fmla="*/ 5 w 15"/>
                    <a:gd name="T9" fmla="*/ 16 h 16"/>
                    <a:gd name="T10" fmla="*/ 15 w 15"/>
                    <a:gd name="T11" fmla="*/ 8 h 16"/>
                    <a:gd name="T12" fmla="*/ 5 w 15"/>
                    <a:gd name="T13" fmla="*/ 16 h 16"/>
                    <a:gd name="T14" fmla="*/ 15 w 15"/>
                    <a:gd name="T15" fmla="*/ 16 h 16"/>
                    <a:gd name="T16" fmla="*/ 15 w 15"/>
                    <a:gd name="T17" fmla="*/ 8 h 16"/>
                    <a:gd name="T18" fmla="*/ 0 w 15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0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5" y="16"/>
                      </a:lnTo>
                      <a:lnTo>
                        <a:pt x="15" y="8"/>
                      </a:lnTo>
                      <a:lnTo>
                        <a:pt x="5" y="16"/>
                      </a:lnTo>
                      <a:lnTo>
                        <a:pt x="15" y="16"/>
                      </a:lnTo>
                      <a:lnTo>
                        <a:pt x="15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8" name="Freeform 103"/>
                <p:cNvSpPr>
                  <a:spLocks/>
                </p:cNvSpPr>
                <p:nvPr/>
              </p:nvSpPr>
              <p:spPr bwMode="auto">
                <a:xfrm>
                  <a:off x="853" y="1452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0 w 15"/>
                    <a:gd name="T3" fmla="*/ 10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10 h 15"/>
                    <a:gd name="T10" fmla="*/ 5 w 15"/>
                    <a:gd name="T11" fmla="*/ 15 h 15"/>
                    <a:gd name="T12" fmla="*/ 5 w 15"/>
                    <a:gd name="T13" fmla="*/ 0 h 15"/>
                    <a:gd name="T14" fmla="*/ 0 w 15"/>
                    <a:gd name="T15" fmla="*/ 0 h 15"/>
                    <a:gd name="T16" fmla="*/ 0 w 15"/>
                    <a:gd name="T17" fmla="*/ 10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69" name="Rectangle 104"/>
                <p:cNvSpPr>
                  <a:spLocks noChangeArrowheads="1"/>
                </p:cNvSpPr>
                <p:nvPr/>
              </p:nvSpPr>
              <p:spPr bwMode="auto">
                <a:xfrm>
                  <a:off x="858" y="1452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0" name="Rectangle 105"/>
                <p:cNvSpPr>
                  <a:spLocks noChangeArrowheads="1"/>
                </p:cNvSpPr>
                <p:nvPr/>
              </p:nvSpPr>
              <p:spPr bwMode="auto">
                <a:xfrm>
                  <a:off x="868" y="1452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1" name="Rectangle 106"/>
                <p:cNvSpPr>
                  <a:spLocks noChangeArrowheads="1"/>
                </p:cNvSpPr>
                <p:nvPr/>
              </p:nvSpPr>
              <p:spPr bwMode="auto">
                <a:xfrm>
                  <a:off x="873" y="1452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2" name="Freeform 107"/>
                <p:cNvSpPr>
                  <a:spLocks/>
                </p:cNvSpPr>
                <p:nvPr/>
              </p:nvSpPr>
              <p:spPr bwMode="auto">
                <a:xfrm>
                  <a:off x="879" y="1452"/>
                  <a:ext cx="13" cy="15"/>
                </a:xfrm>
                <a:custGeom>
                  <a:avLst/>
                  <a:gdLst>
                    <a:gd name="T0" fmla="*/ 0 w 13"/>
                    <a:gd name="T1" fmla="*/ 10 h 15"/>
                    <a:gd name="T2" fmla="*/ 8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8 w 13"/>
                    <a:gd name="T9" fmla="*/ 15 h 15"/>
                    <a:gd name="T10" fmla="*/ 13 w 13"/>
                    <a:gd name="T11" fmla="*/ 10 h 15"/>
                    <a:gd name="T12" fmla="*/ 8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10 h 15"/>
                    <a:gd name="T18" fmla="*/ 0 w 13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10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13" y="10"/>
                      </a:ln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3" name="Freeform 108"/>
                <p:cNvSpPr>
                  <a:spLocks/>
                </p:cNvSpPr>
                <p:nvPr/>
              </p:nvSpPr>
              <p:spPr bwMode="auto">
                <a:xfrm>
                  <a:off x="879" y="1444"/>
                  <a:ext cx="13" cy="18"/>
                </a:xfrm>
                <a:custGeom>
                  <a:avLst/>
                  <a:gdLst>
                    <a:gd name="T0" fmla="*/ 8 w 13"/>
                    <a:gd name="T1" fmla="*/ 0 h 18"/>
                    <a:gd name="T2" fmla="*/ 0 w 13"/>
                    <a:gd name="T3" fmla="*/ 8 h 18"/>
                    <a:gd name="T4" fmla="*/ 0 w 13"/>
                    <a:gd name="T5" fmla="*/ 18 h 18"/>
                    <a:gd name="T6" fmla="*/ 13 w 13"/>
                    <a:gd name="T7" fmla="*/ 18 h 18"/>
                    <a:gd name="T8" fmla="*/ 13 w 13"/>
                    <a:gd name="T9" fmla="*/ 8 h 18"/>
                    <a:gd name="T10" fmla="*/ 8 w 13"/>
                    <a:gd name="T11" fmla="*/ 18 h 18"/>
                    <a:gd name="T12" fmla="*/ 8 w 13"/>
                    <a:gd name="T13" fmla="*/ 0 h 18"/>
                    <a:gd name="T14" fmla="*/ 0 w 13"/>
                    <a:gd name="T15" fmla="*/ 0 h 18"/>
                    <a:gd name="T16" fmla="*/ 0 w 13"/>
                    <a:gd name="T17" fmla="*/ 8 h 18"/>
                    <a:gd name="T18" fmla="*/ 8 w 13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13" y="8"/>
                      </a:lnTo>
                      <a:lnTo>
                        <a:pt x="8" y="1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4" name="Rectangle 109"/>
                <p:cNvSpPr>
                  <a:spLocks noChangeArrowheads="1"/>
                </p:cNvSpPr>
                <p:nvPr/>
              </p:nvSpPr>
              <p:spPr bwMode="auto">
                <a:xfrm>
                  <a:off x="887" y="1444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5" name="Rectangle 110"/>
                <p:cNvSpPr>
                  <a:spLocks noChangeArrowheads="1"/>
                </p:cNvSpPr>
                <p:nvPr/>
              </p:nvSpPr>
              <p:spPr bwMode="auto">
                <a:xfrm>
                  <a:off x="892" y="1444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6" name="Rectangle 111"/>
                <p:cNvSpPr>
                  <a:spLocks noChangeArrowheads="1"/>
                </p:cNvSpPr>
                <p:nvPr/>
              </p:nvSpPr>
              <p:spPr bwMode="auto">
                <a:xfrm>
                  <a:off x="902" y="1444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7" name="Rectangle 112"/>
                <p:cNvSpPr>
                  <a:spLocks noChangeArrowheads="1"/>
                </p:cNvSpPr>
                <p:nvPr/>
              </p:nvSpPr>
              <p:spPr bwMode="auto">
                <a:xfrm>
                  <a:off x="907" y="1444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8" name="Freeform 113"/>
                <p:cNvSpPr>
                  <a:spLocks/>
                </p:cNvSpPr>
                <p:nvPr/>
              </p:nvSpPr>
              <p:spPr bwMode="auto">
                <a:xfrm>
                  <a:off x="913" y="1444"/>
                  <a:ext cx="13" cy="18"/>
                </a:xfrm>
                <a:custGeom>
                  <a:avLst/>
                  <a:gdLst>
                    <a:gd name="T0" fmla="*/ 0 w 13"/>
                    <a:gd name="T1" fmla="*/ 8 h 18"/>
                    <a:gd name="T2" fmla="*/ 8 w 13"/>
                    <a:gd name="T3" fmla="*/ 0 h 18"/>
                    <a:gd name="T4" fmla="*/ 0 w 13"/>
                    <a:gd name="T5" fmla="*/ 0 h 18"/>
                    <a:gd name="T6" fmla="*/ 0 w 13"/>
                    <a:gd name="T7" fmla="*/ 18 h 18"/>
                    <a:gd name="T8" fmla="*/ 8 w 13"/>
                    <a:gd name="T9" fmla="*/ 18 h 18"/>
                    <a:gd name="T10" fmla="*/ 13 w 13"/>
                    <a:gd name="T11" fmla="*/ 8 h 18"/>
                    <a:gd name="T12" fmla="*/ 8 w 13"/>
                    <a:gd name="T13" fmla="*/ 18 h 18"/>
                    <a:gd name="T14" fmla="*/ 13 w 13"/>
                    <a:gd name="T15" fmla="*/ 18 h 18"/>
                    <a:gd name="T16" fmla="*/ 13 w 13"/>
                    <a:gd name="T17" fmla="*/ 8 h 18"/>
                    <a:gd name="T18" fmla="*/ 0 w 13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13" y="8"/>
                      </a:lnTo>
                      <a:lnTo>
                        <a:pt x="8" y="18"/>
                      </a:lnTo>
                      <a:lnTo>
                        <a:pt x="13" y="18"/>
                      </a:lnTo>
                      <a:lnTo>
                        <a:pt x="13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79" name="Freeform 114"/>
                <p:cNvSpPr>
                  <a:spLocks/>
                </p:cNvSpPr>
                <p:nvPr/>
              </p:nvSpPr>
              <p:spPr bwMode="auto">
                <a:xfrm>
                  <a:off x="913" y="1439"/>
                  <a:ext cx="13" cy="13"/>
                </a:xfrm>
                <a:custGeom>
                  <a:avLst/>
                  <a:gdLst>
                    <a:gd name="T0" fmla="*/ 8 w 13"/>
                    <a:gd name="T1" fmla="*/ 0 h 13"/>
                    <a:gd name="T2" fmla="*/ 0 w 13"/>
                    <a:gd name="T3" fmla="*/ 5 h 13"/>
                    <a:gd name="T4" fmla="*/ 0 w 13"/>
                    <a:gd name="T5" fmla="*/ 13 h 13"/>
                    <a:gd name="T6" fmla="*/ 13 w 13"/>
                    <a:gd name="T7" fmla="*/ 13 h 13"/>
                    <a:gd name="T8" fmla="*/ 13 w 13"/>
                    <a:gd name="T9" fmla="*/ 5 h 13"/>
                    <a:gd name="T10" fmla="*/ 8 w 13"/>
                    <a:gd name="T11" fmla="*/ 13 h 13"/>
                    <a:gd name="T12" fmla="*/ 8 w 13"/>
                    <a:gd name="T13" fmla="*/ 0 h 13"/>
                    <a:gd name="T14" fmla="*/ 0 w 13"/>
                    <a:gd name="T15" fmla="*/ 0 h 13"/>
                    <a:gd name="T16" fmla="*/ 0 w 13"/>
                    <a:gd name="T17" fmla="*/ 5 h 13"/>
                    <a:gd name="T18" fmla="*/ 8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3" y="13"/>
                      </a:lnTo>
                      <a:lnTo>
                        <a:pt x="13" y="5"/>
                      </a:lnTo>
                      <a:lnTo>
                        <a:pt x="8" y="13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0" name="Freeform 115"/>
                <p:cNvSpPr>
                  <a:spLocks/>
                </p:cNvSpPr>
                <p:nvPr/>
              </p:nvSpPr>
              <p:spPr bwMode="auto">
                <a:xfrm>
                  <a:off x="921" y="1439"/>
                  <a:ext cx="15" cy="13"/>
                </a:xfrm>
                <a:custGeom>
                  <a:avLst/>
                  <a:gdLst>
                    <a:gd name="T0" fmla="*/ 0 w 15"/>
                    <a:gd name="T1" fmla="*/ 5 h 13"/>
                    <a:gd name="T2" fmla="*/ 5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5 w 15"/>
                    <a:gd name="T9" fmla="*/ 13 h 13"/>
                    <a:gd name="T10" fmla="*/ 15 w 15"/>
                    <a:gd name="T11" fmla="*/ 5 h 13"/>
                    <a:gd name="T12" fmla="*/ 5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5 h 13"/>
                    <a:gd name="T18" fmla="*/ 0 w 15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15" y="5"/>
                      </a:lnTo>
                      <a:lnTo>
                        <a:pt x="5" y="13"/>
                      </a:lnTo>
                      <a:lnTo>
                        <a:pt x="15" y="13"/>
                      </a:lnTo>
                      <a:lnTo>
                        <a:pt x="15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1" name="Freeform 116"/>
                <p:cNvSpPr>
                  <a:spLocks/>
                </p:cNvSpPr>
                <p:nvPr/>
              </p:nvSpPr>
              <p:spPr bwMode="auto">
                <a:xfrm>
                  <a:off x="921" y="1430"/>
                  <a:ext cx="15" cy="14"/>
                </a:xfrm>
                <a:custGeom>
                  <a:avLst/>
                  <a:gdLst>
                    <a:gd name="T0" fmla="*/ 5 w 15"/>
                    <a:gd name="T1" fmla="*/ 0 h 14"/>
                    <a:gd name="T2" fmla="*/ 0 w 15"/>
                    <a:gd name="T3" fmla="*/ 9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9 h 14"/>
                    <a:gd name="T10" fmla="*/ 5 w 15"/>
                    <a:gd name="T11" fmla="*/ 14 h 14"/>
                    <a:gd name="T12" fmla="*/ 5 w 15"/>
                    <a:gd name="T13" fmla="*/ 0 h 14"/>
                    <a:gd name="T14" fmla="*/ 0 w 15"/>
                    <a:gd name="T15" fmla="*/ 0 h 14"/>
                    <a:gd name="T16" fmla="*/ 0 w 15"/>
                    <a:gd name="T17" fmla="*/ 9 h 14"/>
                    <a:gd name="T18" fmla="*/ 5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5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9"/>
                      </a:lnTo>
                      <a:lnTo>
                        <a:pt x="5" y="14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2" name="Rectangle 117"/>
                <p:cNvSpPr>
                  <a:spLocks noChangeArrowheads="1"/>
                </p:cNvSpPr>
                <p:nvPr/>
              </p:nvSpPr>
              <p:spPr bwMode="auto">
                <a:xfrm>
                  <a:off x="926" y="1430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3" name="Rectangle 118"/>
                <p:cNvSpPr>
                  <a:spLocks noChangeArrowheads="1"/>
                </p:cNvSpPr>
                <p:nvPr/>
              </p:nvSpPr>
              <p:spPr bwMode="auto">
                <a:xfrm>
                  <a:off x="936" y="1430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4" name="Freeform 119"/>
                <p:cNvSpPr>
                  <a:spLocks/>
                </p:cNvSpPr>
                <p:nvPr/>
              </p:nvSpPr>
              <p:spPr bwMode="auto">
                <a:xfrm>
                  <a:off x="941" y="1430"/>
                  <a:ext cx="16" cy="14"/>
                </a:xfrm>
                <a:custGeom>
                  <a:avLst/>
                  <a:gdLst>
                    <a:gd name="T0" fmla="*/ 0 w 16"/>
                    <a:gd name="T1" fmla="*/ 9 h 14"/>
                    <a:gd name="T2" fmla="*/ 8 w 16"/>
                    <a:gd name="T3" fmla="*/ 0 h 14"/>
                    <a:gd name="T4" fmla="*/ 3 w 16"/>
                    <a:gd name="T5" fmla="*/ 0 h 14"/>
                    <a:gd name="T6" fmla="*/ 3 w 16"/>
                    <a:gd name="T7" fmla="*/ 14 h 14"/>
                    <a:gd name="T8" fmla="*/ 8 w 16"/>
                    <a:gd name="T9" fmla="*/ 14 h 14"/>
                    <a:gd name="T10" fmla="*/ 16 w 16"/>
                    <a:gd name="T11" fmla="*/ 9 h 14"/>
                    <a:gd name="T12" fmla="*/ 8 w 16"/>
                    <a:gd name="T13" fmla="*/ 14 h 14"/>
                    <a:gd name="T14" fmla="*/ 16 w 16"/>
                    <a:gd name="T15" fmla="*/ 14 h 14"/>
                    <a:gd name="T16" fmla="*/ 16 w 16"/>
                    <a:gd name="T17" fmla="*/ 9 h 14"/>
                    <a:gd name="T18" fmla="*/ 0 w 16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0" y="9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8" y="14"/>
                      </a:lnTo>
                      <a:lnTo>
                        <a:pt x="16" y="9"/>
                      </a:lnTo>
                      <a:lnTo>
                        <a:pt x="8" y="14"/>
                      </a:lnTo>
                      <a:lnTo>
                        <a:pt x="16" y="14"/>
                      </a:lnTo>
                      <a:lnTo>
                        <a:pt x="16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5" name="Rectangle 120"/>
                <p:cNvSpPr>
                  <a:spLocks noChangeArrowheads="1"/>
                </p:cNvSpPr>
                <p:nvPr/>
              </p:nvSpPr>
              <p:spPr bwMode="auto">
                <a:xfrm>
                  <a:off x="941" y="1430"/>
                  <a:ext cx="18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6" name="Freeform 121"/>
                <p:cNvSpPr>
                  <a:spLocks/>
                </p:cNvSpPr>
                <p:nvPr/>
              </p:nvSpPr>
              <p:spPr bwMode="auto">
                <a:xfrm>
                  <a:off x="941" y="1415"/>
                  <a:ext cx="16" cy="18"/>
                </a:xfrm>
                <a:custGeom>
                  <a:avLst/>
                  <a:gdLst>
                    <a:gd name="T0" fmla="*/ 8 w 16"/>
                    <a:gd name="T1" fmla="*/ 0 h 18"/>
                    <a:gd name="T2" fmla="*/ 0 w 16"/>
                    <a:gd name="T3" fmla="*/ 10 h 18"/>
                    <a:gd name="T4" fmla="*/ 0 w 16"/>
                    <a:gd name="T5" fmla="*/ 15 h 18"/>
                    <a:gd name="T6" fmla="*/ 16 w 16"/>
                    <a:gd name="T7" fmla="*/ 15 h 18"/>
                    <a:gd name="T8" fmla="*/ 16 w 16"/>
                    <a:gd name="T9" fmla="*/ 10 h 18"/>
                    <a:gd name="T10" fmla="*/ 8 w 16"/>
                    <a:gd name="T11" fmla="*/ 18 h 18"/>
                    <a:gd name="T12" fmla="*/ 8 w 16"/>
                    <a:gd name="T13" fmla="*/ 0 h 18"/>
                    <a:gd name="T14" fmla="*/ 0 w 16"/>
                    <a:gd name="T15" fmla="*/ 0 h 18"/>
                    <a:gd name="T16" fmla="*/ 0 w 16"/>
                    <a:gd name="T17" fmla="*/ 10 h 18"/>
                    <a:gd name="T18" fmla="*/ 8 w 16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8" y="0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10"/>
                      </a:lnTo>
                      <a:lnTo>
                        <a:pt x="8" y="1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7" name="Rectangle 122"/>
                <p:cNvSpPr>
                  <a:spLocks noChangeArrowheads="1"/>
                </p:cNvSpPr>
                <p:nvPr/>
              </p:nvSpPr>
              <p:spPr bwMode="auto">
                <a:xfrm>
                  <a:off x="949" y="141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8" name="Rectangle 123"/>
                <p:cNvSpPr>
                  <a:spLocks noChangeArrowheads="1"/>
                </p:cNvSpPr>
                <p:nvPr/>
              </p:nvSpPr>
              <p:spPr bwMode="auto">
                <a:xfrm>
                  <a:off x="957" y="141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89" name="Freeform 124"/>
                <p:cNvSpPr>
                  <a:spLocks/>
                </p:cNvSpPr>
                <p:nvPr/>
              </p:nvSpPr>
              <p:spPr bwMode="auto">
                <a:xfrm>
                  <a:off x="963" y="1415"/>
                  <a:ext cx="15" cy="18"/>
                </a:xfrm>
                <a:custGeom>
                  <a:avLst/>
                  <a:gdLst>
                    <a:gd name="T0" fmla="*/ 0 w 15"/>
                    <a:gd name="T1" fmla="*/ 10 h 18"/>
                    <a:gd name="T2" fmla="*/ 7 w 15"/>
                    <a:gd name="T3" fmla="*/ 0 h 18"/>
                    <a:gd name="T4" fmla="*/ 0 w 15"/>
                    <a:gd name="T5" fmla="*/ 0 h 18"/>
                    <a:gd name="T6" fmla="*/ 0 w 15"/>
                    <a:gd name="T7" fmla="*/ 18 h 18"/>
                    <a:gd name="T8" fmla="*/ 7 w 15"/>
                    <a:gd name="T9" fmla="*/ 18 h 18"/>
                    <a:gd name="T10" fmla="*/ 15 w 15"/>
                    <a:gd name="T11" fmla="*/ 10 h 18"/>
                    <a:gd name="T12" fmla="*/ 7 w 15"/>
                    <a:gd name="T13" fmla="*/ 18 h 18"/>
                    <a:gd name="T14" fmla="*/ 15 w 15"/>
                    <a:gd name="T15" fmla="*/ 18 h 18"/>
                    <a:gd name="T16" fmla="*/ 15 w 15"/>
                    <a:gd name="T17" fmla="*/ 10 h 18"/>
                    <a:gd name="T18" fmla="*/ 0 w 15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0" y="10"/>
                      </a:move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7" y="18"/>
                      </a:lnTo>
                      <a:lnTo>
                        <a:pt x="15" y="10"/>
                      </a:lnTo>
                      <a:lnTo>
                        <a:pt x="7" y="18"/>
                      </a:lnTo>
                      <a:lnTo>
                        <a:pt x="15" y="18"/>
                      </a:lnTo>
                      <a:lnTo>
                        <a:pt x="15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0" name="Freeform 125"/>
                <p:cNvSpPr>
                  <a:spLocks/>
                </p:cNvSpPr>
                <p:nvPr/>
              </p:nvSpPr>
              <p:spPr bwMode="auto">
                <a:xfrm>
                  <a:off x="963" y="1410"/>
                  <a:ext cx="15" cy="15"/>
                </a:xfrm>
                <a:custGeom>
                  <a:avLst/>
                  <a:gdLst>
                    <a:gd name="T0" fmla="*/ 7 w 15"/>
                    <a:gd name="T1" fmla="*/ 0 h 15"/>
                    <a:gd name="T2" fmla="*/ 0 w 15"/>
                    <a:gd name="T3" fmla="*/ 8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8 h 15"/>
                    <a:gd name="T10" fmla="*/ 7 w 15"/>
                    <a:gd name="T11" fmla="*/ 15 h 15"/>
                    <a:gd name="T12" fmla="*/ 7 w 15"/>
                    <a:gd name="T13" fmla="*/ 0 h 15"/>
                    <a:gd name="T14" fmla="*/ 0 w 15"/>
                    <a:gd name="T15" fmla="*/ 0 h 15"/>
                    <a:gd name="T16" fmla="*/ 0 w 15"/>
                    <a:gd name="T17" fmla="*/ 8 h 15"/>
                    <a:gd name="T18" fmla="*/ 7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8"/>
                      </a:lnTo>
                      <a:lnTo>
                        <a:pt x="7" y="15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1" name="Freeform 126"/>
                <p:cNvSpPr>
                  <a:spLocks/>
                </p:cNvSpPr>
                <p:nvPr/>
              </p:nvSpPr>
              <p:spPr bwMode="auto">
                <a:xfrm>
                  <a:off x="970" y="1410"/>
                  <a:ext cx="13" cy="15"/>
                </a:xfrm>
                <a:custGeom>
                  <a:avLst/>
                  <a:gdLst>
                    <a:gd name="T0" fmla="*/ 0 w 13"/>
                    <a:gd name="T1" fmla="*/ 8 h 15"/>
                    <a:gd name="T2" fmla="*/ 8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8 w 13"/>
                    <a:gd name="T9" fmla="*/ 15 h 15"/>
                    <a:gd name="T10" fmla="*/ 13 w 13"/>
                    <a:gd name="T11" fmla="*/ 8 h 15"/>
                    <a:gd name="T12" fmla="*/ 8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8 h 15"/>
                    <a:gd name="T18" fmla="*/ 0 w 13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13" y="8"/>
                      </a:ln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2" name="Freeform 127"/>
                <p:cNvSpPr>
                  <a:spLocks/>
                </p:cNvSpPr>
                <p:nvPr/>
              </p:nvSpPr>
              <p:spPr bwMode="auto">
                <a:xfrm>
                  <a:off x="970" y="1405"/>
                  <a:ext cx="13" cy="13"/>
                </a:xfrm>
                <a:custGeom>
                  <a:avLst/>
                  <a:gdLst>
                    <a:gd name="T0" fmla="*/ 8 w 13"/>
                    <a:gd name="T1" fmla="*/ 0 h 13"/>
                    <a:gd name="T2" fmla="*/ 0 w 13"/>
                    <a:gd name="T3" fmla="*/ 5 h 13"/>
                    <a:gd name="T4" fmla="*/ 0 w 13"/>
                    <a:gd name="T5" fmla="*/ 13 h 13"/>
                    <a:gd name="T6" fmla="*/ 13 w 13"/>
                    <a:gd name="T7" fmla="*/ 13 h 13"/>
                    <a:gd name="T8" fmla="*/ 13 w 13"/>
                    <a:gd name="T9" fmla="*/ 5 h 13"/>
                    <a:gd name="T10" fmla="*/ 8 w 13"/>
                    <a:gd name="T11" fmla="*/ 13 h 13"/>
                    <a:gd name="T12" fmla="*/ 8 w 13"/>
                    <a:gd name="T13" fmla="*/ 0 h 13"/>
                    <a:gd name="T14" fmla="*/ 0 w 13"/>
                    <a:gd name="T15" fmla="*/ 0 h 13"/>
                    <a:gd name="T16" fmla="*/ 0 w 13"/>
                    <a:gd name="T17" fmla="*/ 5 h 13"/>
                    <a:gd name="T18" fmla="*/ 8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3" y="13"/>
                      </a:lnTo>
                      <a:lnTo>
                        <a:pt x="13" y="5"/>
                      </a:lnTo>
                      <a:lnTo>
                        <a:pt x="8" y="13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3" name="Freeform 128"/>
                <p:cNvSpPr>
                  <a:spLocks/>
                </p:cNvSpPr>
                <p:nvPr/>
              </p:nvSpPr>
              <p:spPr bwMode="auto">
                <a:xfrm>
                  <a:off x="978" y="1405"/>
                  <a:ext cx="13" cy="13"/>
                </a:xfrm>
                <a:custGeom>
                  <a:avLst/>
                  <a:gdLst>
                    <a:gd name="T0" fmla="*/ 0 w 13"/>
                    <a:gd name="T1" fmla="*/ 5 h 13"/>
                    <a:gd name="T2" fmla="*/ 5 w 13"/>
                    <a:gd name="T3" fmla="*/ 0 h 13"/>
                    <a:gd name="T4" fmla="*/ 0 w 13"/>
                    <a:gd name="T5" fmla="*/ 0 h 13"/>
                    <a:gd name="T6" fmla="*/ 0 w 13"/>
                    <a:gd name="T7" fmla="*/ 13 h 13"/>
                    <a:gd name="T8" fmla="*/ 5 w 13"/>
                    <a:gd name="T9" fmla="*/ 13 h 13"/>
                    <a:gd name="T10" fmla="*/ 13 w 13"/>
                    <a:gd name="T11" fmla="*/ 5 h 13"/>
                    <a:gd name="T12" fmla="*/ 5 w 13"/>
                    <a:gd name="T13" fmla="*/ 13 h 13"/>
                    <a:gd name="T14" fmla="*/ 13 w 13"/>
                    <a:gd name="T15" fmla="*/ 13 h 13"/>
                    <a:gd name="T16" fmla="*/ 13 w 13"/>
                    <a:gd name="T17" fmla="*/ 5 h 13"/>
                    <a:gd name="T18" fmla="*/ 0 w 13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13" y="5"/>
                      </a:lnTo>
                      <a:lnTo>
                        <a:pt x="5" y="13"/>
                      </a:lnTo>
                      <a:lnTo>
                        <a:pt x="13" y="13"/>
                      </a:lnTo>
                      <a:lnTo>
                        <a:pt x="13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4" name="Freeform 129"/>
                <p:cNvSpPr>
                  <a:spLocks/>
                </p:cNvSpPr>
                <p:nvPr/>
              </p:nvSpPr>
              <p:spPr bwMode="auto">
                <a:xfrm>
                  <a:off x="978" y="1396"/>
                  <a:ext cx="13" cy="14"/>
                </a:xfrm>
                <a:custGeom>
                  <a:avLst/>
                  <a:gdLst>
                    <a:gd name="T0" fmla="*/ 5 w 13"/>
                    <a:gd name="T1" fmla="*/ 0 h 14"/>
                    <a:gd name="T2" fmla="*/ 0 w 13"/>
                    <a:gd name="T3" fmla="*/ 9 h 14"/>
                    <a:gd name="T4" fmla="*/ 0 w 13"/>
                    <a:gd name="T5" fmla="*/ 14 h 14"/>
                    <a:gd name="T6" fmla="*/ 13 w 13"/>
                    <a:gd name="T7" fmla="*/ 14 h 14"/>
                    <a:gd name="T8" fmla="*/ 13 w 13"/>
                    <a:gd name="T9" fmla="*/ 9 h 14"/>
                    <a:gd name="T10" fmla="*/ 5 w 13"/>
                    <a:gd name="T11" fmla="*/ 14 h 14"/>
                    <a:gd name="T12" fmla="*/ 5 w 13"/>
                    <a:gd name="T13" fmla="*/ 0 h 14"/>
                    <a:gd name="T14" fmla="*/ 0 w 13"/>
                    <a:gd name="T15" fmla="*/ 0 h 14"/>
                    <a:gd name="T16" fmla="*/ 0 w 13"/>
                    <a:gd name="T17" fmla="*/ 9 h 14"/>
                    <a:gd name="T18" fmla="*/ 5 w 13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5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3" y="14"/>
                      </a:lnTo>
                      <a:lnTo>
                        <a:pt x="13" y="9"/>
                      </a:lnTo>
                      <a:lnTo>
                        <a:pt x="5" y="14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5" name="Rectangle 130"/>
                <p:cNvSpPr>
                  <a:spLocks noChangeArrowheads="1"/>
                </p:cNvSpPr>
                <p:nvPr/>
              </p:nvSpPr>
              <p:spPr bwMode="auto">
                <a:xfrm>
                  <a:off x="983" y="1396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6" name="Freeform 131"/>
                <p:cNvSpPr>
                  <a:spLocks/>
                </p:cNvSpPr>
                <p:nvPr/>
              </p:nvSpPr>
              <p:spPr bwMode="auto">
                <a:xfrm>
                  <a:off x="989" y="1396"/>
                  <a:ext cx="14" cy="14"/>
                </a:xfrm>
                <a:custGeom>
                  <a:avLst/>
                  <a:gdLst>
                    <a:gd name="T0" fmla="*/ 0 w 14"/>
                    <a:gd name="T1" fmla="*/ 9 h 14"/>
                    <a:gd name="T2" fmla="*/ 8 w 14"/>
                    <a:gd name="T3" fmla="*/ 0 h 14"/>
                    <a:gd name="T4" fmla="*/ 2 w 14"/>
                    <a:gd name="T5" fmla="*/ 0 h 14"/>
                    <a:gd name="T6" fmla="*/ 2 w 14"/>
                    <a:gd name="T7" fmla="*/ 14 h 14"/>
                    <a:gd name="T8" fmla="*/ 8 w 14"/>
                    <a:gd name="T9" fmla="*/ 14 h 14"/>
                    <a:gd name="T10" fmla="*/ 14 w 14"/>
                    <a:gd name="T11" fmla="*/ 9 h 14"/>
                    <a:gd name="T12" fmla="*/ 8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9 h 14"/>
                    <a:gd name="T18" fmla="*/ 0 w 14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9"/>
                      </a:move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2" y="14"/>
                      </a:lnTo>
                      <a:lnTo>
                        <a:pt x="8" y="14"/>
                      </a:lnTo>
                      <a:lnTo>
                        <a:pt x="14" y="9"/>
                      </a:lnTo>
                      <a:lnTo>
                        <a:pt x="8" y="14"/>
                      </a:lnTo>
                      <a:lnTo>
                        <a:pt x="14" y="14"/>
                      </a:lnTo>
                      <a:lnTo>
                        <a:pt x="14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7" name="Rectangle 132"/>
                <p:cNvSpPr>
                  <a:spLocks noChangeArrowheads="1"/>
                </p:cNvSpPr>
                <p:nvPr/>
              </p:nvSpPr>
              <p:spPr bwMode="auto">
                <a:xfrm>
                  <a:off x="989" y="1396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8" name="Freeform 133"/>
                <p:cNvSpPr>
                  <a:spLocks/>
                </p:cNvSpPr>
                <p:nvPr/>
              </p:nvSpPr>
              <p:spPr bwMode="auto">
                <a:xfrm>
                  <a:off x="989" y="1382"/>
                  <a:ext cx="14" cy="14"/>
                </a:xfrm>
                <a:custGeom>
                  <a:avLst/>
                  <a:gdLst>
                    <a:gd name="T0" fmla="*/ 8 w 14"/>
                    <a:gd name="T1" fmla="*/ 0 h 14"/>
                    <a:gd name="T2" fmla="*/ 0 w 14"/>
                    <a:gd name="T3" fmla="*/ 9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9 h 14"/>
                    <a:gd name="T10" fmla="*/ 8 w 14"/>
                    <a:gd name="T11" fmla="*/ 14 h 14"/>
                    <a:gd name="T12" fmla="*/ 8 w 14"/>
                    <a:gd name="T13" fmla="*/ 0 h 14"/>
                    <a:gd name="T14" fmla="*/ 0 w 14"/>
                    <a:gd name="T15" fmla="*/ 0 h 14"/>
                    <a:gd name="T16" fmla="*/ 0 w 14"/>
                    <a:gd name="T17" fmla="*/ 9 h 14"/>
                    <a:gd name="T18" fmla="*/ 8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9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99" name="Freeform 134"/>
                <p:cNvSpPr>
                  <a:spLocks/>
                </p:cNvSpPr>
                <p:nvPr/>
              </p:nvSpPr>
              <p:spPr bwMode="auto">
                <a:xfrm>
                  <a:off x="997" y="1382"/>
                  <a:ext cx="15" cy="14"/>
                </a:xfrm>
                <a:custGeom>
                  <a:avLst/>
                  <a:gdLst>
                    <a:gd name="T0" fmla="*/ 0 w 15"/>
                    <a:gd name="T1" fmla="*/ 9 h 14"/>
                    <a:gd name="T2" fmla="*/ 6 w 15"/>
                    <a:gd name="T3" fmla="*/ 0 h 14"/>
                    <a:gd name="T4" fmla="*/ 0 w 15"/>
                    <a:gd name="T5" fmla="*/ 0 h 14"/>
                    <a:gd name="T6" fmla="*/ 0 w 15"/>
                    <a:gd name="T7" fmla="*/ 14 h 14"/>
                    <a:gd name="T8" fmla="*/ 6 w 15"/>
                    <a:gd name="T9" fmla="*/ 14 h 14"/>
                    <a:gd name="T10" fmla="*/ 15 w 15"/>
                    <a:gd name="T11" fmla="*/ 9 h 14"/>
                    <a:gd name="T12" fmla="*/ 6 w 15"/>
                    <a:gd name="T13" fmla="*/ 14 h 14"/>
                    <a:gd name="T14" fmla="*/ 15 w 15"/>
                    <a:gd name="T15" fmla="*/ 14 h 14"/>
                    <a:gd name="T16" fmla="*/ 15 w 15"/>
                    <a:gd name="T17" fmla="*/ 9 h 14"/>
                    <a:gd name="T18" fmla="*/ 0 w 15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15" y="9"/>
                      </a:lnTo>
                      <a:lnTo>
                        <a:pt x="6" y="14"/>
                      </a:lnTo>
                      <a:lnTo>
                        <a:pt x="15" y="14"/>
                      </a:lnTo>
                      <a:lnTo>
                        <a:pt x="15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0" name="Rectangle 135"/>
                <p:cNvSpPr>
                  <a:spLocks noChangeArrowheads="1"/>
                </p:cNvSpPr>
                <p:nvPr/>
              </p:nvSpPr>
              <p:spPr bwMode="auto">
                <a:xfrm>
                  <a:off x="998" y="1382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1" name="Freeform 136"/>
                <p:cNvSpPr>
                  <a:spLocks/>
                </p:cNvSpPr>
                <p:nvPr/>
              </p:nvSpPr>
              <p:spPr bwMode="auto">
                <a:xfrm>
                  <a:off x="997" y="1371"/>
                  <a:ext cx="15" cy="13"/>
                </a:xfrm>
                <a:custGeom>
                  <a:avLst/>
                  <a:gdLst>
                    <a:gd name="T0" fmla="*/ 6 w 15"/>
                    <a:gd name="T1" fmla="*/ 0 h 13"/>
                    <a:gd name="T2" fmla="*/ 0 w 15"/>
                    <a:gd name="T3" fmla="*/ 5 h 13"/>
                    <a:gd name="T4" fmla="*/ 0 w 15"/>
                    <a:gd name="T5" fmla="*/ 11 h 13"/>
                    <a:gd name="T6" fmla="*/ 15 w 15"/>
                    <a:gd name="T7" fmla="*/ 11 h 13"/>
                    <a:gd name="T8" fmla="*/ 15 w 15"/>
                    <a:gd name="T9" fmla="*/ 5 h 13"/>
                    <a:gd name="T10" fmla="*/ 6 w 15"/>
                    <a:gd name="T11" fmla="*/ 13 h 13"/>
                    <a:gd name="T12" fmla="*/ 6 w 15"/>
                    <a:gd name="T13" fmla="*/ 0 h 13"/>
                    <a:gd name="T14" fmla="*/ 0 w 15"/>
                    <a:gd name="T15" fmla="*/ 0 h 13"/>
                    <a:gd name="T16" fmla="*/ 0 w 15"/>
                    <a:gd name="T17" fmla="*/ 5 h 13"/>
                    <a:gd name="T18" fmla="*/ 6 w 15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6" y="0"/>
                      </a:moveTo>
                      <a:lnTo>
                        <a:pt x="0" y="5"/>
                      </a:lnTo>
                      <a:lnTo>
                        <a:pt x="0" y="11"/>
                      </a:lnTo>
                      <a:lnTo>
                        <a:pt x="15" y="11"/>
                      </a:lnTo>
                      <a:lnTo>
                        <a:pt x="15" y="5"/>
                      </a:lnTo>
                      <a:lnTo>
                        <a:pt x="6" y="13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2" name="Freeform 137"/>
                <p:cNvSpPr>
                  <a:spLocks/>
                </p:cNvSpPr>
                <p:nvPr/>
              </p:nvSpPr>
              <p:spPr bwMode="auto">
                <a:xfrm>
                  <a:off x="1003" y="1371"/>
                  <a:ext cx="14" cy="13"/>
                </a:xfrm>
                <a:custGeom>
                  <a:avLst/>
                  <a:gdLst>
                    <a:gd name="T0" fmla="*/ 0 w 14"/>
                    <a:gd name="T1" fmla="*/ 5 h 13"/>
                    <a:gd name="T2" fmla="*/ 9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9 w 14"/>
                    <a:gd name="T9" fmla="*/ 13 h 13"/>
                    <a:gd name="T10" fmla="*/ 14 w 14"/>
                    <a:gd name="T11" fmla="*/ 5 h 13"/>
                    <a:gd name="T12" fmla="*/ 9 w 14"/>
                    <a:gd name="T13" fmla="*/ 13 h 13"/>
                    <a:gd name="T14" fmla="*/ 14 w 14"/>
                    <a:gd name="T15" fmla="*/ 13 h 13"/>
                    <a:gd name="T16" fmla="*/ 14 w 14"/>
                    <a:gd name="T17" fmla="*/ 5 h 13"/>
                    <a:gd name="T18" fmla="*/ 0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5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14" y="5"/>
                      </a:lnTo>
                      <a:lnTo>
                        <a:pt x="9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3" name="Rectangle 138"/>
                <p:cNvSpPr>
                  <a:spLocks noChangeArrowheads="1"/>
                </p:cNvSpPr>
                <p:nvPr/>
              </p:nvSpPr>
              <p:spPr bwMode="auto">
                <a:xfrm>
                  <a:off x="1003" y="1371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4" name="Freeform 139"/>
                <p:cNvSpPr>
                  <a:spLocks/>
                </p:cNvSpPr>
                <p:nvPr/>
              </p:nvSpPr>
              <p:spPr bwMode="auto">
                <a:xfrm>
                  <a:off x="1003" y="1353"/>
                  <a:ext cx="14" cy="18"/>
                </a:xfrm>
                <a:custGeom>
                  <a:avLst/>
                  <a:gdLst>
                    <a:gd name="T0" fmla="*/ 9 w 14"/>
                    <a:gd name="T1" fmla="*/ 0 h 18"/>
                    <a:gd name="T2" fmla="*/ 0 w 14"/>
                    <a:gd name="T3" fmla="*/ 10 h 18"/>
                    <a:gd name="T4" fmla="*/ 0 w 14"/>
                    <a:gd name="T5" fmla="*/ 18 h 18"/>
                    <a:gd name="T6" fmla="*/ 14 w 14"/>
                    <a:gd name="T7" fmla="*/ 18 h 18"/>
                    <a:gd name="T8" fmla="*/ 14 w 14"/>
                    <a:gd name="T9" fmla="*/ 10 h 18"/>
                    <a:gd name="T10" fmla="*/ 9 w 14"/>
                    <a:gd name="T11" fmla="*/ 18 h 18"/>
                    <a:gd name="T12" fmla="*/ 9 w 14"/>
                    <a:gd name="T13" fmla="*/ 0 h 18"/>
                    <a:gd name="T14" fmla="*/ 0 w 14"/>
                    <a:gd name="T15" fmla="*/ 0 h 18"/>
                    <a:gd name="T16" fmla="*/ 0 w 14"/>
                    <a:gd name="T17" fmla="*/ 10 h 18"/>
                    <a:gd name="T18" fmla="*/ 9 w 14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9" y="0"/>
                      </a:move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14" y="18"/>
                      </a:lnTo>
                      <a:lnTo>
                        <a:pt x="14" y="10"/>
                      </a:lnTo>
                      <a:lnTo>
                        <a:pt x="9" y="18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5" name="Freeform 140"/>
                <p:cNvSpPr>
                  <a:spLocks/>
                </p:cNvSpPr>
                <p:nvPr/>
              </p:nvSpPr>
              <p:spPr bwMode="auto">
                <a:xfrm>
                  <a:off x="1012" y="1353"/>
                  <a:ext cx="13" cy="18"/>
                </a:xfrm>
                <a:custGeom>
                  <a:avLst/>
                  <a:gdLst>
                    <a:gd name="T0" fmla="*/ 0 w 13"/>
                    <a:gd name="T1" fmla="*/ 10 h 18"/>
                    <a:gd name="T2" fmla="*/ 5 w 13"/>
                    <a:gd name="T3" fmla="*/ 0 h 18"/>
                    <a:gd name="T4" fmla="*/ 0 w 13"/>
                    <a:gd name="T5" fmla="*/ 0 h 18"/>
                    <a:gd name="T6" fmla="*/ 0 w 13"/>
                    <a:gd name="T7" fmla="*/ 18 h 18"/>
                    <a:gd name="T8" fmla="*/ 5 w 13"/>
                    <a:gd name="T9" fmla="*/ 18 h 18"/>
                    <a:gd name="T10" fmla="*/ 13 w 13"/>
                    <a:gd name="T11" fmla="*/ 10 h 18"/>
                    <a:gd name="T12" fmla="*/ 5 w 13"/>
                    <a:gd name="T13" fmla="*/ 18 h 18"/>
                    <a:gd name="T14" fmla="*/ 13 w 13"/>
                    <a:gd name="T15" fmla="*/ 18 h 18"/>
                    <a:gd name="T16" fmla="*/ 13 w 13"/>
                    <a:gd name="T17" fmla="*/ 10 h 18"/>
                    <a:gd name="T18" fmla="*/ 0 w 13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0" y="1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13" y="10"/>
                      </a:lnTo>
                      <a:lnTo>
                        <a:pt x="5" y="18"/>
                      </a:lnTo>
                      <a:lnTo>
                        <a:pt x="13" y="18"/>
                      </a:lnTo>
                      <a:lnTo>
                        <a:pt x="13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6" name="Rectangle 141"/>
                <p:cNvSpPr>
                  <a:spLocks noChangeArrowheads="1"/>
                </p:cNvSpPr>
                <p:nvPr/>
              </p:nvSpPr>
              <p:spPr bwMode="auto">
                <a:xfrm>
                  <a:off x="1012" y="1354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7" name="Freeform 142"/>
                <p:cNvSpPr>
                  <a:spLocks/>
                </p:cNvSpPr>
                <p:nvPr/>
              </p:nvSpPr>
              <p:spPr bwMode="auto">
                <a:xfrm>
                  <a:off x="1012" y="1339"/>
                  <a:ext cx="13" cy="18"/>
                </a:xfrm>
                <a:custGeom>
                  <a:avLst/>
                  <a:gdLst>
                    <a:gd name="T0" fmla="*/ 5 w 13"/>
                    <a:gd name="T1" fmla="*/ 0 h 18"/>
                    <a:gd name="T2" fmla="*/ 0 w 13"/>
                    <a:gd name="T3" fmla="*/ 11 h 18"/>
                    <a:gd name="T4" fmla="*/ 0 w 13"/>
                    <a:gd name="T5" fmla="*/ 14 h 18"/>
                    <a:gd name="T6" fmla="*/ 13 w 13"/>
                    <a:gd name="T7" fmla="*/ 14 h 18"/>
                    <a:gd name="T8" fmla="*/ 13 w 13"/>
                    <a:gd name="T9" fmla="*/ 11 h 18"/>
                    <a:gd name="T10" fmla="*/ 5 w 13"/>
                    <a:gd name="T11" fmla="*/ 18 h 18"/>
                    <a:gd name="T12" fmla="*/ 5 w 13"/>
                    <a:gd name="T13" fmla="*/ 0 h 18"/>
                    <a:gd name="T14" fmla="*/ 0 w 13"/>
                    <a:gd name="T15" fmla="*/ 0 h 18"/>
                    <a:gd name="T16" fmla="*/ 0 w 13"/>
                    <a:gd name="T17" fmla="*/ 11 h 18"/>
                    <a:gd name="T18" fmla="*/ 5 w 13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5" y="0"/>
                      </a:move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13" y="14"/>
                      </a:lnTo>
                      <a:lnTo>
                        <a:pt x="13" y="11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8" name="Freeform 143"/>
                <p:cNvSpPr>
                  <a:spLocks/>
                </p:cNvSpPr>
                <p:nvPr/>
              </p:nvSpPr>
              <p:spPr bwMode="auto">
                <a:xfrm>
                  <a:off x="1017" y="1339"/>
                  <a:ext cx="14" cy="18"/>
                </a:xfrm>
                <a:custGeom>
                  <a:avLst/>
                  <a:gdLst>
                    <a:gd name="T0" fmla="*/ 0 w 14"/>
                    <a:gd name="T1" fmla="*/ 11 h 18"/>
                    <a:gd name="T2" fmla="*/ 8 w 14"/>
                    <a:gd name="T3" fmla="*/ 0 h 18"/>
                    <a:gd name="T4" fmla="*/ 0 w 14"/>
                    <a:gd name="T5" fmla="*/ 0 h 18"/>
                    <a:gd name="T6" fmla="*/ 0 w 14"/>
                    <a:gd name="T7" fmla="*/ 18 h 18"/>
                    <a:gd name="T8" fmla="*/ 8 w 14"/>
                    <a:gd name="T9" fmla="*/ 18 h 18"/>
                    <a:gd name="T10" fmla="*/ 14 w 14"/>
                    <a:gd name="T11" fmla="*/ 11 h 18"/>
                    <a:gd name="T12" fmla="*/ 8 w 14"/>
                    <a:gd name="T13" fmla="*/ 18 h 18"/>
                    <a:gd name="T14" fmla="*/ 14 w 14"/>
                    <a:gd name="T15" fmla="*/ 18 h 18"/>
                    <a:gd name="T16" fmla="*/ 14 w 14"/>
                    <a:gd name="T17" fmla="*/ 11 h 18"/>
                    <a:gd name="T18" fmla="*/ 0 w 14"/>
                    <a:gd name="T19" fmla="*/ 11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0" y="11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14" y="11"/>
                      </a:lnTo>
                      <a:lnTo>
                        <a:pt x="8" y="18"/>
                      </a:lnTo>
                      <a:lnTo>
                        <a:pt x="14" y="18"/>
                      </a:lnTo>
                      <a:lnTo>
                        <a:pt x="1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09" name="Rectangle 144"/>
                <p:cNvSpPr>
                  <a:spLocks noChangeArrowheads="1"/>
                </p:cNvSpPr>
                <p:nvPr/>
              </p:nvSpPr>
              <p:spPr bwMode="auto">
                <a:xfrm>
                  <a:off x="1017" y="1342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0" name="Rectangle 145"/>
                <p:cNvSpPr>
                  <a:spLocks noChangeArrowheads="1"/>
                </p:cNvSpPr>
                <p:nvPr/>
              </p:nvSpPr>
              <p:spPr bwMode="auto">
                <a:xfrm>
                  <a:off x="1017" y="1334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1" name="Rectangle 146"/>
                <p:cNvSpPr>
                  <a:spLocks noChangeArrowheads="1"/>
                </p:cNvSpPr>
                <p:nvPr/>
              </p:nvSpPr>
              <p:spPr bwMode="auto">
                <a:xfrm>
                  <a:off x="1017" y="1329"/>
                  <a:ext cx="16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2" name="Rectangle 147"/>
                <p:cNvSpPr>
                  <a:spLocks noChangeArrowheads="1"/>
                </p:cNvSpPr>
                <p:nvPr/>
              </p:nvSpPr>
              <p:spPr bwMode="auto">
                <a:xfrm>
                  <a:off x="1017" y="1321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3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17" y="1314"/>
                  <a:ext cx="16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4" name="Rectangle 149"/>
                <p:cNvSpPr>
                  <a:spLocks noChangeArrowheads="1"/>
                </p:cNvSpPr>
                <p:nvPr/>
              </p:nvSpPr>
              <p:spPr bwMode="auto">
                <a:xfrm>
                  <a:off x="1017" y="1306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5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17" y="1300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6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17" y="1295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7" name="Rectangle 152"/>
                <p:cNvSpPr>
                  <a:spLocks noChangeArrowheads="1"/>
                </p:cNvSpPr>
                <p:nvPr/>
              </p:nvSpPr>
              <p:spPr bwMode="auto">
                <a:xfrm>
                  <a:off x="1017" y="1287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8" name="Rectangle 153"/>
                <p:cNvSpPr>
                  <a:spLocks noChangeArrowheads="1"/>
                </p:cNvSpPr>
                <p:nvPr/>
              </p:nvSpPr>
              <p:spPr bwMode="auto">
                <a:xfrm>
                  <a:off x="1017" y="1280"/>
                  <a:ext cx="16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19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17" y="1272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0" name="Freeform 155"/>
                <p:cNvSpPr>
                  <a:spLocks/>
                </p:cNvSpPr>
                <p:nvPr/>
              </p:nvSpPr>
              <p:spPr bwMode="auto">
                <a:xfrm>
                  <a:off x="1017" y="1258"/>
                  <a:ext cx="14" cy="14"/>
                </a:xfrm>
                <a:custGeom>
                  <a:avLst/>
                  <a:gdLst>
                    <a:gd name="T0" fmla="*/ 8 w 14"/>
                    <a:gd name="T1" fmla="*/ 14 h 14"/>
                    <a:gd name="T2" fmla="*/ 0 w 14"/>
                    <a:gd name="T3" fmla="*/ 8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8 h 14"/>
                    <a:gd name="T10" fmla="*/ 8 w 14"/>
                    <a:gd name="T11" fmla="*/ 0 h 14"/>
                    <a:gd name="T12" fmla="*/ 14 w 14"/>
                    <a:gd name="T13" fmla="*/ 8 h 14"/>
                    <a:gd name="T14" fmla="*/ 14 w 14"/>
                    <a:gd name="T15" fmla="*/ 0 h 14"/>
                    <a:gd name="T16" fmla="*/ 8 w 14"/>
                    <a:gd name="T17" fmla="*/ 0 h 14"/>
                    <a:gd name="T18" fmla="*/ 8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14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8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1" name="Freeform 156"/>
                <p:cNvSpPr>
                  <a:spLocks/>
                </p:cNvSpPr>
                <p:nvPr/>
              </p:nvSpPr>
              <p:spPr bwMode="auto">
                <a:xfrm>
                  <a:off x="1012" y="1258"/>
                  <a:ext cx="13" cy="14"/>
                </a:xfrm>
                <a:custGeom>
                  <a:avLst/>
                  <a:gdLst>
                    <a:gd name="T0" fmla="*/ 0 w 13"/>
                    <a:gd name="T1" fmla="*/ 8 h 14"/>
                    <a:gd name="T2" fmla="*/ 5 w 13"/>
                    <a:gd name="T3" fmla="*/ 14 h 14"/>
                    <a:gd name="T4" fmla="*/ 13 w 13"/>
                    <a:gd name="T5" fmla="*/ 14 h 14"/>
                    <a:gd name="T6" fmla="*/ 13 w 13"/>
                    <a:gd name="T7" fmla="*/ 0 h 14"/>
                    <a:gd name="T8" fmla="*/ 5 w 13"/>
                    <a:gd name="T9" fmla="*/ 0 h 14"/>
                    <a:gd name="T10" fmla="*/ 13 w 13"/>
                    <a:gd name="T11" fmla="*/ 8 h 14"/>
                    <a:gd name="T12" fmla="*/ 0 w 13"/>
                    <a:gd name="T13" fmla="*/ 8 h 14"/>
                    <a:gd name="T14" fmla="*/ 0 w 13"/>
                    <a:gd name="T15" fmla="*/ 14 h 14"/>
                    <a:gd name="T16" fmla="*/ 5 w 13"/>
                    <a:gd name="T17" fmla="*/ 14 h 14"/>
                    <a:gd name="T18" fmla="*/ 0 w 13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0" y="8"/>
                      </a:moveTo>
                      <a:lnTo>
                        <a:pt x="5" y="14"/>
                      </a:lnTo>
                      <a:lnTo>
                        <a:pt x="13" y="14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8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2" name="Rectangle 157"/>
                <p:cNvSpPr>
                  <a:spLocks noChangeArrowheads="1"/>
                </p:cNvSpPr>
                <p:nvPr/>
              </p:nvSpPr>
              <p:spPr bwMode="auto">
                <a:xfrm>
                  <a:off x="1012" y="1258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3" name="Rectangle 158"/>
                <p:cNvSpPr>
                  <a:spLocks noChangeArrowheads="1"/>
                </p:cNvSpPr>
                <p:nvPr/>
              </p:nvSpPr>
              <p:spPr bwMode="auto">
                <a:xfrm>
                  <a:off x="1012" y="1253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4" name="Rectangle 159"/>
                <p:cNvSpPr>
                  <a:spLocks noChangeArrowheads="1"/>
                </p:cNvSpPr>
                <p:nvPr/>
              </p:nvSpPr>
              <p:spPr bwMode="auto">
                <a:xfrm>
                  <a:off x="1012" y="1243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5" name="Rectangle 160"/>
                <p:cNvSpPr>
                  <a:spLocks noChangeArrowheads="1"/>
                </p:cNvSpPr>
                <p:nvPr/>
              </p:nvSpPr>
              <p:spPr bwMode="auto">
                <a:xfrm>
                  <a:off x="1012" y="1238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6" name="Rectangle 161"/>
                <p:cNvSpPr>
                  <a:spLocks noChangeArrowheads="1"/>
                </p:cNvSpPr>
                <p:nvPr/>
              </p:nvSpPr>
              <p:spPr bwMode="auto">
                <a:xfrm>
                  <a:off x="1012" y="1230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7" name="Freeform 162"/>
                <p:cNvSpPr>
                  <a:spLocks/>
                </p:cNvSpPr>
                <p:nvPr/>
              </p:nvSpPr>
              <p:spPr bwMode="auto">
                <a:xfrm>
                  <a:off x="1012" y="1215"/>
                  <a:ext cx="13" cy="17"/>
                </a:xfrm>
                <a:custGeom>
                  <a:avLst/>
                  <a:gdLst>
                    <a:gd name="T0" fmla="*/ 5 w 13"/>
                    <a:gd name="T1" fmla="*/ 0 h 17"/>
                    <a:gd name="T2" fmla="*/ 0 w 13"/>
                    <a:gd name="T3" fmla="*/ 9 h 17"/>
                    <a:gd name="T4" fmla="*/ 0 w 13"/>
                    <a:gd name="T5" fmla="*/ 15 h 17"/>
                    <a:gd name="T6" fmla="*/ 13 w 13"/>
                    <a:gd name="T7" fmla="*/ 15 h 17"/>
                    <a:gd name="T8" fmla="*/ 13 w 13"/>
                    <a:gd name="T9" fmla="*/ 9 h 17"/>
                    <a:gd name="T10" fmla="*/ 5 w 13"/>
                    <a:gd name="T11" fmla="*/ 17 h 17"/>
                    <a:gd name="T12" fmla="*/ 5 w 13"/>
                    <a:gd name="T13" fmla="*/ 0 h 17"/>
                    <a:gd name="T14" fmla="*/ 0 w 13"/>
                    <a:gd name="T15" fmla="*/ 0 h 17"/>
                    <a:gd name="T16" fmla="*/ 0 w 13"/>
                    <a:gd name="T17" fmla="*/ 9 h 17"/>
                    <a:gd name="T18" fmla="*/ 5 w 13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5" y="0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5" y="1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8" name="Freeform 163"/>
                <p:cNvSpPr>
                  <a:spLocks/>
                </p:cNvSpPr>
                <p:nvPr/>
              </p:nvSpPr>
              <p:spPr bwMode="auto">
                <a:xfrm>
                  <a:off x="1017" y="1215"/>
                  <a:ext cx="8" cy="17"/>
                </a:xfrm>
                <a:custGeom>
                  <a:avLst/>
                  <a:gdLst>
                    <a:gd name="T0" fmla="*/ 8 w 8"/>
                    <a:gd name="T1" fmla="*/ 17 h 17"/>
                    <a:gd name="T2" fmla="*/ 8 w 8"/>
                    <a:gd name="T3" fmla="*/ 0 h 17"/>
                    <a:gd name="T4" fmla="*/ 0 w 8"/>
                    <a:gd name="T5" fmla="*/ 0 h 17"/>
                    <a:gd name="T6" fmla="*/ 0 w 8"/>
                    <a:gd name="T7" fmla="*/ 17 h 17"/>
                    <a:gd name="T8" fmla="*/ 8 w 8"/>
                    <a:gd name="T9" fmla="*/ 17 h 17"/>
                    <a:gd name="T10" fmla="*/ 8 w 8"/>
                    <a:gd name="T11" fmla="*/ 0 h 17"/>
                    <a:gd name="T12" fmla="*/ 8 w 8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7"/>
                    <a:gd name="T23" fmla="*/ 8 w 8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7">
                      <a:moveTo>
                        <a:pt x="8" y="17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8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29" name="Freeform 164"/>
                <p:cNvSpPr>
                  <a:spLocks/>
                </p:cNvSpPr>
                <p:nvPr/>
              </p:nvSpPr>
              <p:spPr bwMode="auto">
                <a:xfrm>
                  <a:off x="1012" y="1215"/>
                  <a:ext cx="13" cy="17"/>
                </a:xfrm>
                <a:custGeom>
                  <a:avLst/>
                  <a:gdLst>
                    <a:gd name="T0" fmla="*/ 0 w 13"/>
                    <a:gd name="T1" fmla="*/ 9 h 17"/>
                    <a:gd name="T2" fmla="*/ 5 w 13"/>
                    <a:gd name="T3" fmla="*/ 17 h 17"/>
                    <a:gd name="T4" fmla="*/ 13 w 13"/>
                    <a:gd name="T5" fmla="*/ 17 h 17"/>
                    <a:gd name="T6" fmla="*/ 13 w 13"/>
                    <a:gd name="T7" fmla="*/ 0 h 17"/>
                    <a:gd name="T8" fmla="*/ 5 w 13"/>
                    <a:gd name="T9" fmla="*/ 0 h 17"/>
                    <a:gd name="T10" fmla="*/ 13 w 13"/>
                    <a:gd name="T11" fmla="*/ 9 h 17"/>
                    <a:gd name="T12" fmla="*/ 0 w 13"/>
                    <a:gd name="T13" fmla="*/ 9 h 17"/>
                    <a:gd name="T14" fmla="*/ 0 w 13"/>
                    <a:gd name="T15" fmla="*/ 17 h 17"/>
                    <a:gd name="T16" fmla="*/ 5 w 13"/>
                    <a:gd name="T17" fmla="*/ 17 h 17"/>
                    <a:gd name="T18" fmla="*/ 0 w 13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0" y="9"/>
                      </a:moveTo>
                      <a:lnTo>
                        <a:pt x="5" y="17"/>
                      </a:lnTo>
                      <a:lnTo>
                        <a:pt x="13" y="17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5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0" name="Rectangle 165"/>
                <p:cNvSpPr>
                  <a:spLocks noChangeArrowheads="1"/>
                </p:cNvSpPr>
                <p:nvPr/>
              </p:nvSpPr>
              <p:spPr bwMode="auto">
                <a:xfrm>
                  <a:off x="1012" y="121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1" name="Freeform 166"/>
                <p:cNvSpPr>
                  <a:spLocks/>
                </p:cNvSpPr>
                <p:nvPr/>
              </p:nvSpPr>
              <p:spPr bwMode="auto">
                <a:xfrm>
                  <a:off x="1012" y="1204"/>
                  <a:ext cx="13" cy="13"/>
                </a:xfrm>
                <a:custGeom>
                  <a:avLst/>
                  <a:gdLst>
                    <a:gd name="T0" fmla="*/ 5 w 13"/>
                    <a:gd name="T1" fmla="*/ 13 h 13"/>
                    <a:gd name="T2" fmla="*/ 0 w 13"/>
                    <a:gd name="T3" fmla="*/ 5 h 13"/>
                    <a:gd name="T4" fmla="*/ 0 w 13"/>
                    <a:gd name="T5" fmla="*/ 13 h 13"/>
                    <a:gd name="T6" fmla="*/ 13 w 13"/>
                    <a:gd name="T7" fmla="*/ 13 h 13"/>
                    <a:gd name="T8" fmla="*/ 13 w 13"/>
                    <a:gd name="T9" fmla="*/ 5 h 13"/>
                    <a:gd name="T10" fmla="*/ 5 w 13"/>
                    <a:gd name="T11" fmla="*/ 0 h 13"/>
                    <a:gd name="T12" fmla="*/ 13 w 13"/>
                    <a:gd name="T13" fmla="*/ 5 h 13"/>
                    <a:gd name="T14" fmla="*/ 13 w 13"/>
                    <a:gd name="T15" fmla="*/ 0 h 13"/>
                    <a:gd name="T16" fmla="*/ 5 w 13"/>
                    <a:gd name="T17" fmla="*/ 0 h 13"/>
                    <a:gd name="T18" fmla="*/ 5 w 13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5" y="13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3" y="13"/>
                      </a:lnTo>
                      <a:lnTo>
                        <a:pt x="13" y="5"/>
                      </a:lnTo>
                      <a:lnTo>
                        <a:pt x="5" y="0"/>
                      </a:ln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2" name="Freeform 167"/>
                <p:cNvSpPr>
                  <a:spLocks/>
                </p:cNvSpPr>
                <p:nvPr/>
              </p:nvSpPr>
              <p:spPr bwMode="auto">
                <a:xfrm>
                  <a:off x="1003" y="1204"/>
                  <a:ext cx="14" cy="13"/>
                </a:xfrm>
                <a:custGeom>
                  <a:avLst/>
                  <a:gdLst>
                    <a:gd name="T0" fmla="*/ 0 w 14"/>
                    <a:gd name="T1" fmla="*/ 5 h 13"/>
                    <a:gd name="T2" fmla="*/ 9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9 w 14"/>
                    <a:gd name="T9" fmla="*/ 0 h 13"/>
                    <a:gd name="T10" fmla="*/ 14 w 14"/>
                    <a:gd name="T11" fmla="*/ 5 h 13"/>
                    <a:gd name="T12" fmla="*/ 0 w 14"/>
                    <a:gd name="T13" fmla="*/ 5 h 13"/>
                    <a:gd name="T14" fmla="*/ 0 w 14"/>
                    <a:gd name="T15" fmla="*/ 13 h 13"/>
                    <a:gd name="T16" fmla="*/ 9 w 14"/>
                    <a:gd name="T17" fmla="*/ 13 h 13"/>
                    <a:gd name="T18" fmla="*/ 0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5"/>
                      </a:moveTo>
                      <a:lnTo>
                        <a:pt x="9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3" name="Freeform 168"/>
                <p:cNvSpPr>
                  <a:spLocks/>
                </p:cNvSpPr>
                <p:nvPr/>
              </p:nvSpPr>
              <p:spPr bwMode="auto">
                <a:xfrm>
                  <a:off x="1003" y="1196"/>
                  <a:ext cx="14" cy="13"/>
                </a:xfrm>
                <a:custGeom>
                  <a:avLst/>
                  <a:gdLst>
                    <a:gd name="T0" fmla="*/ 9 w 14"/>
                    <a:gd name="T1" fmla="*/ 13 h 13"/>
                    <a:gd name="T2" fmla="*/ 0 w 14"/>
                    <a:gd name="T3" fmla="*/ 8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8 h 13"/>
                    <a:gd name="T10" fmla="*/ 9 w 14"/>
                    <a:gd name="T11" fmla="*/ 0 h 13"/>
                    <a:gd name="T12" fmla="*/ 14 w 14"/>
                    <a:gd name="T13" fmla="*/ 8 h 13"/>
                    <a:gd name="T14" fmla="*/ 14 w 14"/>
                    <a:gd name="T15" fmla="*/ 0 h 13"/>
                    <a:gd name="T16" fmla="*/ 9 w 14"/>
                    <a:gd name="T17" fmla="*/ 0 h 13"/>
                    <a:gd name="T18" fmla="*/ 9 w 14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9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8"/>
                      </a:lnTo>
                      <a:lnTo>
                        <a:pt x="9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4" name="Freeform 169"/>
                <p:cNvSpPr>
                  <a:spLocks/>
                </p:cNvSpPr>
                <p:nvPr/>
              </p:nvSpPr>
              <p:spPr bwMode="auto">
                <a:xfrm>
                  <a:off x="997" y="1196"/>
                  <a:ext cx="15" cy="13"/>
                </a:xfrm>
                <a:custGeom>
                  <a:avLst/>
                  <a:gdLst>
                    <a:gd name="T0" fmla="*/ 0 w 15"/>
                    <a:gd name="T1" fmla="*/ 8 h 13"/>
                    <a:gd name="T2" fmla="*/ 6 w 15"/>
                    <a:gd name="T3" fmla="*/ 13 h 13"/>
                    <a:gd name="T4" fmla="*/ 15 w 15"/>
                    <a:gd name="T5" fmla="*/ 13 h 13"/>
                    <a:gd name="T6" fmla="*/ 15 w 15"/>
                    <a:gd name="T7" fmla="*/ 0 h 13"/>
                    <a:gd name="T8" fmla="*/ 6 w 15"/>
                    <a:gd name="T9" fmla="*/ 0 h 13"/>
                    <a:gd name="T10" fmla="*/ 15 w 15"/>
                    <a:gd name="T11" fmla="*/ 8 h 13"/>
                    <a:gd name="T12" fmla="*/ 0 w 15"/>
                    <a:gd name="T13" fmla="*/ 8 h 13"/>
                    <a:gd name="T14" fmla="*/ 0 w 15"/>
                    <a:gd name="T15" fmla="*/ 13 h 13"/>
                    <a:gd name="T16" fmla="*/ 6 w 15"/>
                    <a:gd name="T17" fmla="*/ 13 h 13"/>
                    <a:gd name="T18" fmla="*/ 0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0" y="8"/>
                      </a:moveTo>
                      <a:lnTo>
                        <a:pt x="6" y="13"/>
                      </a:lnTo>
                      <a:lnTo>
                        <a:pt x="15" y="13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5" name="Rectangle 170"/>
                <p:cNvSpPr>
                  <a:spLocks noChangeArrowheads="1"/>
                </p:cNvSpPr>
                <p:nvPr/>
              </p:nvSpPr>
              <p:spPr bwMode="auto">
                <a:xfrm>
                  <a:off x="998" y="1196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6" name="Freeform 171"/>
                <p:cNvSpPr>
                  <a:spLocks/>
                </p:cNvSpPr>
                <p:nvPr/>
              </p:nvSpPr>
              <p:spPr bwMode="auto">
                <a:xfrm>
                  <a:off x="997" y="1181"/>
                  <a:ext cx="15" cy="15"/>
                </a:xfrm>
                <a:custGeom>
                  <a:avLst/>
                  <a:gdLst>
                    <a:gd name="T0" fmla="*/ 6 w 15"/>
                    <a:gd name="T1" fmla="*/ 15 h 15"/>
                    <a:gd name="T2" fmla="*/ 0 w 15"/>
                    <a:gd name="T3" fmla="*/ 9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9 h 15"/>
                    <a:gd name="T10" fmla="*/ 6 w 15"/>
                    <a:gd name="T11" fmla="*/ 0 h 15"/>
                    <a:gd name="T12" fmla="*/ 15 w 15"/>
                    <a:gd name="T13" fmla="*/ 9 h 15"/>
                    <a:gd name="T14" fmla="*/ 15 w 15"/>
                    <a:gd name="T15" fmla="*/ 0 h 15"/>
                    <a:gd name="T16" fmla="*/ 6 w 15"/>
                    <a:gd name="T17" fmla="*/ 0 h 15"/>
                    <a:gd name="T18" fmla="*/ 6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6" y="15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9"/>
                      </a:lnTo>
                      <a:lnTo>
                        <a:pt x="6" y="0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7" name="Freeform 172"/>
                <p:cNvSpPr>
                  <a:spLocks/>
                </p:cNvSpPr>
                <p:nvPr/>
              </p:nvSpPr>
              <p:spPr bwMode="auto">
                <a:xfrm>
                  <a:off x="983" y="1181"/>
                  <a:ext cx="20" cy="15"/>
                </a:xfrm>
                <a:custGeom>
                  <a:avLst/>
                  <a:gdLst>
                    <a:gd name="T0" fmla="*/ 0 w 20"/>
                    <a:gd name="T1" fmla="*/ 9 h 15"/>
                    <a:gd name="T2" fmla="*/ 8 w 20"/>
                    <a:gd name="T3" fmla="*/ 15 h 15"/>
                    <a:gd name="T4" fmla="*/ 20 w 20"/>
                    <a:gd name="T5" fmla="*/ 15 h 15"/>
                    <a:gd name="T6" fmla="*/ 20 w 20"/>
                    <a:gd name="T7" fmla="*/ 0 h 15"/>
                    <a:gd name="T8" fmla="*/ 8 w 20"/>
                    <a:gd name="T9" fmla="*/ 0 h 15"/>
                    <a:gd name="T10" fmla="*/ 14 w 20"/>
                    <a:gd name="T11" fmla="*/ 9 h 15"/>
                    <a:gd name="T12" fmla="*/ 0 w 20"/>
                    <a:gd name="T13" fmla="*/ 9 h 15"/>
                    <a:gd name="T14" fmla="*/ 0 w 20"/>
                    <a:gd name="T15" fmla="*/ 15 h 15"/>
                    <a:gd name="T16" fmla="*/ 8 w 20"/>
                    <a:gd name="T17" fmla="*/ 15 h 15"/>
                    <a:gd name="T18" fmla="*/ 0 w 20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5"/>
                    <a:gd name="T32" fmla="*/ 20 w 20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5">
                      <a:moveTo>
                        <a:pt x="0" y="9"/>
                      </a:moveTo>
                      <a:lnTo>
                        <a:pt x="8" y="15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8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8" name="Rectangle 173"/>
                <p:cNvSpPr>
                  <a:spLocks noChangeArrowheads="1"/>
                </p:cNvSpPr>
                <p:nvPr/>
              </p:nvSpPr>
              <p:spPr bwMode="auto">
                <a:xfrm>
                  <a:off x="983" y="1181"/>
                  <a:ext cx="16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39" name="Freeform 174"/>
                <p:cNvSpPr>
                  <a:spLocks/>
                </p:cNvSpPr>
                <p:nvPr/>
              </p:nvSpPr>
              <p:spPr bwMode="auto">
                <a:xfrm>
                  <a:off x="983" y="1167"/>
                  <a:ext cx="14" cy="16"/>
                </a:xfrm>
                <a:custGeom>
                  <a:avLst/>
                  <a:gdLst>
                    <a:gd name="T0" fmla="*/ 8 w 14"/>
                    <a:gd name="T1" fmla="*/ 16 h 16"/>
                    <a:gd name="T2" fmla="*/ 0 w 14"/>
                    <a:gd name="T3" fmla="*/ 8 h 16"/>
                    <a:gd name="T4" fmla="*/ 0 w 14"/>
                    <a:gd name="T5" fmla="*/ 14 h 16"/>
                    <a:gd name="T6" fmla="*/ 14 w 14"/>
                    <a:gd name="T7" fmla="*/ 14 h 16"/>
                    <a:gd name="T8" fmla="*/ 14 w 14"/>
                    <a:gd name="T9" fmla="*/ 8 h 16"/>
                    <a:gd name="T10" fmla="*/ 8 w 14"/>
                    <a:gd name="T11" fmla="*/ 0 h 16"/>
                    <a:gd name="T12" fmla="*/ 14 w 14"/>
                    <a:gd name="T13" fmla="*/ 8 h 16"/>
                    <a:gd name="T14" fmla="*/ 14 w 14"/>
                    <a:gd name="T15" fmla="*/ 0 h 16"/>
                    <a:gd name="T16" fmla="*/ 8 w 14"/>
                    <a:gd name="T17" fmla="*/ 0 h 16"/>
                    <a:gd name="T18" fmla="*/ 8 w 14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8" y="16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8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0" name="Freeform 175"/>
                <p:cNvSpPr>
                  <a:spLocks/>
                </p:cNvSpPr>
                <p:nvPr/>
              </p:nvSpPr>
              <p:spPr bwMode="auto">
                <a:xfrm>
                  <a:off x="978" y="1167"/>
                  <a:ext cx="13" cy="16"/>
                </a:xfrm>
                <a:custGeom>
                  <a:avLst/>
                  <a:gdLst>
                    <a:gd name="T0" fmla="*/ 0 w 13"/>
                    <a:gd name="T1" fmla="*/ 8 h 16"/>
                    <a:gd name="T2" fmla="*/ 5 w 13"/>
                    <a:gd name="T3" fmla="*/ 16 h 16"/>
                    <a:gd name="T4" fmla="*/ 13 w 13"/>
                    <a:gd name="T5" fmla="*/ 16 h 16"/>
                    <a:gd name="T6" fmla="*/ 13 w 13"/>
                    <a:gd name="T7" fmla="*/ 0 h 16"/>
                    <a:gd name="T8" fmla="*/ 5 w 13"/>
                    <a:gd name="T9" fmla="*/ 0 h 16"/>
                    <a:gd name="T10" fmla="*/ 13 w 13"/>
                    <a:gd name="T11" fmla="*/ 8 h 16"/>
                    <a:gd name="T12" fmla="*/ 0 w 13"/>
                    <a:gd name="T13" fmla="*/ 8 h 16"/>
                    <a:gd name="T14" fmla="*/ 0 w 13"/>
                    <a:gd name="T15" fmla="*/ 16 h 16"/>
                    <a:gd name="T16" fmla="*/ 5 w 13"/>
                    <a:gd name="T17" fmla="*/ 16 h 16"/>
                    <a:gd name="T18" fmla="*/ 0 w 13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0" y="8"/>
                      </a:moveTo>
                      <a:lnTo>
                        <a:pt x="5" y="16"/>
                      </a:lnTo>
                      <a:lnTo>
                        <a:pt x="13" y="16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8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5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1" name="Freeform 176"/>
                <p:cNvSpPr>
                  <a:spLocks/>
                </p:cNvSpPr>
                <p:nvPr/>
              </p:nvSpPr>
              <p:spPr bwMode="auto">
                <a:xfrm>
                  <a:off x="978" y="1159"/>
                  <a:ext cx="13" cy="16"/>
                </a:xfrm>
                <a:custGeom>
                  <a:avLst/>
                  <a:gdLst>
                    <a:gd name="T0" fmla="*/ 5 w 13"/>
                    <a:gd name="T1" fmla="*/ 16 h 16"/>
                    <a:gd name="T2" fmla="*/ 0 w 13"/>
                    <a:gd name="T3" fmla="*/ 11 h 16"/>
                    <a:gd name="T4" fmla="*/ 0 w 13"/>
                    <a:gd name="T5" fmla="*/ 16 h 16"/>
                    <a:gd name="T6" fmla="*/ 13 w 13"/>
                    <a:gd name="T7" fmla="*/ 16 h 16"/>
                    <a:gd name="T8" fmla="*/ 13 w 13"/>
                    <a:gd name="T9" fmla="*/ 11 h 16"/>
                    <a:gd name="T10" fmla="*/ 5 w 13"/>
                    <a:gd name="T11" fmla="*/ 0 h 16"/>
                    <a:gd name="T12" fmla="*/ 13 w 13"/>
                    <a:gd name="T13" fmla="*/ 11 h 16"/>
                    <a:gd name="T14" fmla="*/ 13 w 13"/>
                    <a:gd name="T15" fmla="*/ 0 h 16"/>
                    <a:gd name="T16" fmla="*/ 5 w 13"/>
                    <a:gd name="T17" fmla="*/ 0 h 16"/>
                    <a:gd name="T18" fmla="*/ 5 w 13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5" y="16"/>
                      </a:moveTo>
                      <a:lnTo>
                        <a:pt x="0" y="11"/>
                      </a:lnTo>
                      <a:lnTo>
                        <a:pt x="0" y="16"/>
                      </a:lnTo>
                      <a:lnTo>
                        <a:pt x="13" y="16"/>
                      </a:lnTo>
                      <a:lnTo>
                        <a:pt x="13" y="11"/>
                      </a:lnTo>
                      <a:lnTo>
                        <a:pt x="5" y="0"/>
                      </a:lnTo>
                      <a:lnTo>
                        <a:pt x="13" y="11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2" name="Freeform 177"/>
                <p:cNvSpPr>
                  <a:spLocks/>
                </p:cNvSpPr>
                <p:nvPr/>
              </p:nvSpPr>
              <p:spPr bwMode="auto">
                <a:xfrm>
                  <a:off x="970" y="1159"/>
                  <a:ext cx="13" cy="16"/>
                </a:xfrm>
                <a:custGeom>
                  <a:avLst/>
                  <a:gdLst>
                    <a:gd name="T0" fmla="*/ 0 w 13"/>
                    <a:gd name="T1" fmla="*/ 11 h 16"/>
                    <a:gd name="T2" fmla="*/ 8 w 13"/>
                    <a:gd name="T3" fmla="*/ 16 h 16"/>
                    <a:gd name="T4" fmla="*/ 13 w 13"/>
                    <a:gd name="T5" fmla="*/ 16 h 16"/>
                    <a:gd name="T6" fmla="*/ 13 w 13"/>
                    <a:gd name="T7" fmla="*/ 0 h 16"/>
                    <a:gd name="T8" fmla="*/ 8 w 13"/>
                    <a:gd name="T9" fmla="*/ 0 h 16"/>
                    <a:gd name="T10" fmla="*/ 13 w 13"/>
                    <a:gd name="T11" fmla="*/ 11 h 16"/>
                    <a:gd name="T12" fmla="*/ 0 w 13"/>
                    <a:gd name="T13" fmla="*/ 11 h 16"/>
                    <a:gd name="T14" fmla="*/ 0 w 13"/>
                    <a:gd name="T15" fmla="*/ 16 h 16"/>
                    <a:gd name="T16" fmla="*/ 8 w 13"/>
                    <a:gd name="T17" fmla="*/ 16 h 16"/>
                    <a:gd name="T18" fmla="*/ 0 w 13"/>
                    <a:gd name="T19" fmla="*/ 11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0" y="11"/>
                      </a:moveTo>
                      <a:lnTo>
                        <a:pt x="8" y="16"/>
                      </a:lnTo>
                      <a:lnTo>
                        <a:pt x="13" y="1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11"/>
                      </a:lnTo>
                      <a:lnTo>
                        <a:pt x="0" y="11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3" name="Rectangle 178"/>
                <p:cNvSpPr>
                  <a:spLocks noChangeArrowheads="1"/>
                </p:cNvSpPr>
                <p:nvPr/>
              </p:nvSpPr>
              <p:spPr bwMode="auto">
                <a:xfrm>
                  <a:off x="970" y="1162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4" name="Rectangle 179"/>
                <p:cNvSpPr>
                  <a:spLocks noChangeArrowheads="1"/>
                </p:cNvSpPr>
                <p:nvPr/>
              </p:nvSpPr>
              <p:spPr bwMode="auto">
                <a:xfrm>
                  <a:off x="970" y="1156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5" name="Freeform 180"/>
                <p:cNvSpPr>
                  <a:spLocks/>
                </p:cNvSpPr>
                <p:nvPr/>
              </p:nvSpPr>
              <p:spPr bwMode="auto">
                <a:xfrm>
                  <a:off x="970" y="1139"/>
                  <a:ext cx="13" cy="17"/>
                </a:xfrm>
                <a:custGeom>
                  <a:avLst/>
                  <a:gdLst>
                    <a:gd name="T0" fmla="*/ 8 w 13"/>
                    <a:gd name="T1" fmla="*/ 17 h 17"/>
                    <a:gd name="T2" fmla="*/ 0 w 13"/>
                    <a:gd name="T3" fmla="*/ 8 h 17"/>
                    <a:gd name="T4" fmla="*/ 0 w 13"/>
                    <a:gd name="T5" fmla="*/ 17 h 17"/>
                    <a:gd name="T6" fmla="*/ 13 w 13"/>
                    <a:gd name="T7" fmla="*/ 17 h 17"/>
                    <a:gd name="T8" fmla="*/ 13 w 13"/>
                    <a:gd name="T9" fmla="*/ 8 h 17"/>
                    <a:gd name="T10" fmla="*/ 8 w 13"/>
                    <a:gd name="T11" fmla="*/ 0 h 17"/>
                    <a:gd name="T12" fmla="*/ 13 w 13"/>
                    <a:gd name="T13" fmla="*/ 8 h 17"/>
                    <a:gd name="T14" fmla="*/ 13 w 13"/>
                    <a:gd name="T15" fmla="*/ 0 h 17"/>
                    <a:gd name="T16" fmla="*/ 8 w 13"/>
                    <a:gd name="T17" fmla="*/ 0 h 17"/>
                    <a:gd name="T18" fmla="*/ 8 w 13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8" y="17"/>
                      </a:move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13" y="17"/>
                      </a:lnTo>
                      <a:lnTo>
                        <a:pt x="13" y="8"/>
                      </a:lnTo>
                      <a:lnTo>
                        <a:pt x="8" y="0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6" name="Freeform 181"/>
                <p:cNvSpPr>
                  <a:spLocks/>
                </p:cNvSpPr>
                <p:nvPr/>
              </p:nvSpPr>
              <p:spPr bwMode="auto">
                <a:xfrm>
                  <a:off x="963" y="1139"/>
                  <a:ext cx="15" cy="17"/>
                </a:xfrm>
                <a:custGeom>
                  <a:avLst/>
                  <a:gdLst>
                    <a:gd name="T0" fmla="*/ 0 w 15"/>
                    <a:gd name="T1" fmla="*/ 15 h 17"/>
                    <a:gd name="T2" fmla="*/ 7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7 w 15"/>
                    <a:gd name="T9" fmla="*/ 0 h 17"/>
                    <a:gd name="T10" fmla="*/ 12 w 15"/>
                    <a:gd name="T11" fmla="*/ 2 h 17"/>
                    <a:gd name="T12" fmla="*/ 0 w 15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7"/>
                    <a:gd name="T23" fmla="*/ 15 w 15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7">
                      <a:moveTo>
                        <a:pt x="0" y="15"/>
                      </a:moveTo>
                      <a:lnTo>
                        <a:pt x="7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12" y="2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7" name="Freeform 182"/>
                <p:cNvSpPr>
                  <a:spLocks/>
                </p:cNvSpPr>
                <p:nvPr/>
              </p:nvSpPr>
              <p:spPr bwMode="auto">
                <a:xfrm>
                  <a:off x="955" y="1136"/>
                  <a:ext cx="20" cy="18"/>
                </a:xfrm>
                <a:custGeom>
                  <a:avLst/>
                  <a:gdLst>
                    <a:gd name="T0" fmla="*/ 0 w 20"/>
                    <a:gd name="T1" fmla="*/ 3 h 18"/>
                    <a:gd name="T2" fmla="*/ 2 w 20"/>
                    <a:gd name="T3" fmla="*/ 8 h 18"/>
                    <a:gd name="T4" fmla="*/ 8 w 20"/>
                    <a:gd name="T5" fmla="*/ 18 h 18"/>
                    <a:gd name="T6" fmla="*/ 20 w 20"/>
                    <a:gd name="T7" fmla="*/ 5 h 18"/>
                    <a:gd name="T8" fmla="*/ 12 w 20"/>
                    <a:gd name="T9" fmla="*/ 0 h 18"/>
                    <a:gd name="T10" fmla="*/ 15 w 20"/>
                    <a:gd name="T11" fmla="*/ 3 h 18"/>
                    <a:gd name="T12" fmla="*/ 0 w 20"/>
                    <a:gd name="T13" fmla="*/ 3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"/>
                    <a:gd name="T22" fmla="*/ 0 h 18"/>
                    <a:gd name="T23" fmla="*/ 20 w 20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" h="18">
                      <a:moveTo>
                        <a:pt x="0" y="3"/>
                      </a:moveTo>
                      <a:lnTo>
                        <a:pt x="2" y="8"/>
                      </a:lnTo>
                      <a:lnTo>
                        <a:pt x="8" y="18"/>
                      </a:lnTo>
                      <a:lnTo>
                        <a:pt x="20" y="5"/>
                      </a:lnTo>
                      <a:lnTo>
                        <a:pt x="12" y="0"/>
                      </a:lnTo>
                      <a:lnTo>
                        <a:pt x="15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8" name="Freeform 183"/>
                <p:cNvSpPr>
                  <a:spLocks/>
                </p:cNvSpPr>
                <p:nvPr/>
              </p:nvSpPr>
              <p:spPr bwMode="auto">
                <a:xfrm>
                  <a:off x="955" y="1125"/>
                  <a:ext cx="15" cy="16"/>
                </a:xfrm>
                <a:custGeom>
                  <a:avLst/>
                  <a:gdLst>
                    <a:gd name="T0" fmla="*/ 8 w 15"/>
                    <a:gd name="T1" fmla="*/ 16 h 16"/>
                    <a:gd name="T2" fmla="*/ 0 w 15"/>
                    <a:gd name="T3" fmla="*/ 8 h 16"/>
                    <a:gd name="T4" fmla="*/ 0 w 15"/>
                    <a:gd name="T5" fmla="*/ 14 h 16"/>
                    <a:gd name="T6" fmla="*/ 15 w 15"/>
                    <a:gd name="T7" fmla="*/ 14 h 16"/>
                    <a:gd name="T8" fmla="*/ 15 w 15"/>
                    <a:gd name="T9" fmla="*/ 8 h 16"/>
                    <a:gd name="T10" fmla="*/ 8 w 15"/>
                    <a:gd name="T11" fmla="*/ 0 h 16"/>
                    <a:gd name="T12" fmla="*/ 15 w 15"/>
                    <a:gd name="T13" fmla="*/ 8 h 16"/>
                    <a:gd name="T14" fmla="*/ 15 w 15"/>
                    <a:gd name="T15" fmla="*/ 0 h 16"/>
                    <a:gd name="T16" fmla="*/ 8 w 15"/>
                    <a:gd name="T17" fmla="*/ 0 h 16"/>
                    <a:gd name="T18" fmla="*/ 8 w 15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8" y="16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8"/>
                      </a:lnTo>
                      <a:lnTo>
                        <a:pt x="8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49" name="Freeform 184"/>
                <p:cNvSpPr>
                  <a:spLocks/>
                </p:cNvSpPr>
                <p:nvPr/>
              </p:nvSpPr>
              <p:spPr bwMode="auto">
                <a:xfrm>
                  <a:off x="947" y="1125"/>
                  <a:ext cx="16" cy="16"/>
                </a:xfrm>
                <a:custGeom>
                  <a:avLst/>
                  <a:gdLst>
                    <a:gd name="T0" fmla="*/ 0 w 16"/>
                    <a:gd name="T1" fmla="*/ 8 h 16"/>
                    <a:gd name="T2" fmla="*/ 10 w 16"/>
                    <a:gd name="T3" fmla="*/ 16 h 16"/>
                    <a:gd name="T4" fmla="*/ 16 w 16"/>
                    <a:gd name="T5" fmla="*/ 16 h 16"/>
                    <a:gd name="T6" fmla="*/ 16 w 16"/>
                    <a:gd name="T7" fmla="*/ 0 h 16"/>
                    <a:gd name="T8" fmla="*/ 10 w 16"/>
                    <a:gd name="T9" fmla="*/ 0 h 16"/>
                    <a:gd name="T10" fmla="*/ 16 w 16"/>
                    <a:gd name="T11" fmla="*/ 8 h 16"/>
                    <a:gd name="T12" fmla="*/ 0 w 16"/>
                    <a:gd name="T13" fmla="*/ 8 h 16"/>
                    <a:gd name="T14" fmla="*/ 0 w 16"/>
                    <a:gd name="T15" fmla="*/ 16 h 16"/>
                    <a:gd name="T16" fmla="*/ 10 w 16"/>
                    <a:gd name="T17" fmla="*/ 16 h 16"/>
                    <a:gd name="T18" fmla="*/ 0 w 16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0" y="8"/>
                      </a:moveTo>
                      <a:lnTo>
                        <a:pt x="1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0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0" name="Rectangle 185"/>
                <p:cNvSpPr>
                  <a:spLocks noChangeArrowheads="1"/>
                </p:cNvSpPr>
                <p:nvPr/>
              </p:nvSpPr>
              <p:spPr bwMode="auto">
                <a:xfrm>
                  <a:off x="947" y="1128"/>
                  <a:ext cx="19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1" name="Freeform 186"/>
                <p:cNvSpPr>
                  <a:spLocks/>
                </p:cNvSpPr>
                <p:nvPr/>
              </p:nvSpPr>
              <p:spPr bwMode="auto">
                <a:xfrm>
                  <a:off x="947" y="1113"/>
                  <a:ext cx="16" cy="15"/>
                </a:xfrm>
                <a:custGeom>
                  <a:avLst/>
                  <a:gdLst>
                    <a:gd name="T0" fmla="*/ 10 w 16"/>
                    <a:gd name="T1" fmla="*/ 15 h 15"/>
                    <a:gd name="T2" fmla="*/ 0 w 16"/>
                    <a:gd name="T3" fmla="*/ 7 h 15"/>
                    <a:gd name="T4" fmla="*/ 0 w 16"/>
                    <a:gd name="T5" fmla="*/ 15 h 15"/>
                    <a:gd name="T6" fmla="*/ 16 w 16"/>
                    <a:gd name="T7" fmla="*/ 15 h 15"/>
                    <a:gd name="T8" fmla="*/ 16 w 16"/>
                    <a:gd name="T9" fmla="*/ 7 h 15"/>
                    <a:gd name="T10" fmla="*/ 10 w 16"/>
                    <a:gd name="T11" fmla="*/ 0 h 15"/>
                    <a:gd name="T12" fmla="*/ 16 w 16"/>
                    <a:gd name="T13" fmla="*/ 7 h 15"/>
                    <a:gd name="T14" fmla="*/ 16 w 16"/>
                    <a:gd name="T15" fmla="*/ 0 h 15"/>
                    <a:gd name="T16" fmla="*/ 10 w 16"/>
                    <a:gd name="T17" fmla="*/ 0 h 15"/>
                    <a:gd name="T18" fmla="*/ 10 w 16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10" y="15"/>
                      </a:move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7"/>
                      </a:lnTo>
                      <a:lnTo>
                        <a:pt x="10" y="0"/>
                      </a:lnTo>
                      <a:lnTo>
                        <a:pt x="16" y="7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2" name="Freeform 187"/>
                <p:cNvSpPr>
                  <a:spLocks/>
                </p:cNvSpPr>
                <p:nvPr/>
              </p:nvSpPr>
              <p:spPr bwMode="auto">
                <a:xfrm>
                  <a:off x="941" y="1113"/>
                  <a:ext cx="16" cy="15"/>
                </a:xfrm>
                <a:custGeom>
                  <a:avLst/>
                  <a:gdLst>
                    <a:gd name="T0" fmla="*/ 0 w 16"/>
                    <a:gd name="T1" fmla="*/ 7 h 15"/>
                    <a:gd name="T2" fmla="*/ 8 w 16"/>
                    <a:gd name="T3" fmla="*/ 15 h 15"/>
                    <a:gd name="T4" fmla="*/ 16 w 16"/>
                    <a:gd name="T5" fmla="*/ 15 h 15"/>
                    <a:gd name="T6" fmla="*/ 16 w 16"/>
                    <a:gd name="T7" fmla="*/ 0 h 15"/>
                    <a:gd name="T8" fmla="*/ 8 w 16"/>
                    <a:gd name="T9" fmla="*/ 0 h 15"/>
                    <a:gd name="T10" fmla="*/ 16 w 16"/>
                    <a:gd name="T11" fmla="*/ 7 h 15"/>
                    <a:gd name="T12" fmla="*/ 0 w 16"/>
                    <a:gd name="T13" fmla="*/ 7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0 w 16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7"/>
                      </a:moveTo>
                      <a:lnTo>
                        <a:pt x="8" y="15"/>
                      </a:lnTo>
                      <a:lnTo>
                        <a:pt x="16" y="15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7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3" name="Rectangle 188"/>
                <p:cNvSpPr>
                  <a:spLocks noChangeArrowheads="1"/>
                </p:cNvSpPr>
                <p:nvPr/>
              </p:nvSpPr>
              <p:spPr bwMode="auto">
                <a:xfrm>
                  <a:off x="941" y="1113"/>
                  <a:ext cx="18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4" name="Freeform 189"/>
                <p:cNvSpPr>
                  <a:spLocks/>
                </p:cNvSpPr>
                <p:nvPr/>
              </p:nvSpPr>
              <p:spPr bwMode="auto">
                <a:xfrm>
                  <a:off x="941" y="1099"/>
                  <a:ext cx="16" cy="14"/>
                </a:xfrm>
                <a:custGeom>
                  <a:avLst/>
                  <a:gdLst>
                    <a:gd name="T0" fmla="*/ 8 w 16"/>
                    <a:gd name="T1" fmla="*/ 14 h 14"/>
                    <a:gd name="T2" fmla="*/ 0 w 16"/>
                    <a:gd name="T3" fmla="*/ 6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6 h 14"/>
                    <a:gd name="T10" fmla="*/ 8 w 16"/>
                    <a:gd name="T11" fmla="*/ 0 h 14"/>
                    <a:gd name="T12" fmla="*/ 16 w 16"/>
                    <a:gd name="T13" fmla="*/ 6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8 w 16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6"/>
                      </a:lnTo>
                      <a:lnTo>
                        <a:pt x="8" y="0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5" name="Rectangle 190"/>
                <p:cNvSpPr>
                  <a:spLocks noChangeArrowheads="1"/>
                </p:cNvSpPr>
                <p:nvPr/>
              </p:nvSpPr>
              <p:spPr bwMode="auto">
                <a:xfrm>
                  <a:off x="944" y="109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6" name="Freeform 191"/>
                <p:cNvSpPr>
                  <a:spLocks/>
                </p:cNvSpPr>
                <p:nvPr/>
              </p:nvSpPr>
              <p:spPr bwMode="auto">
                <a:xfrm>
                  <a:off x="926" y="1099"/>
                  <a:ext cx="18" cy="14"/>
                </a:xfrm>
                <a:custGeom>
                  <a:avLst/>
                  <a:gdLst>
                    <a:gd name="T0" fmla="*/ 0 w 18"/>
                    <a:gd name="T1" fmla="*/ 6 h 14"/>
                    <a:gd name="T2" fmla="*/ 10 w 18"/>
                    <a:gd name="T3" fmla="*/ 14 h 14"/>
                    <a:gd name="T4" fmla="*/ 18 w 18"/>
                    <a:gd name="T5" fmla="*/ 14 h 14"/>
                    <a:gd name="T6" fmla="*/ 18 w 18"/>
                    <a:gd name="T7" fmla="*/ 0 h 14"/>
                    <a:gd name="T8" fmla="*/ 10 w 18"/>
                    <a:gd name="T9" fmla="*/ 0 h 14"/>
                    <a:gd name="T10" fmla="*/ 18 w 18"/>
                    <a:gd name="T11" fmla="*/ 6 h 14"/>
                    <a:gd name="T12" fmla="*/ 0 w 18"/>
                    <a:gd name="T13" fmla="*/ 6 h 14"/>
                    <a:gd name="T14" fmla="*/ 0 w 18"/>
                    <a:gd name="T15" fmla="*/ 14 h 14"/>
                    <a:gd name="T16" fmla="*/ 10 w 18"/>
                    <a:gd name="T17" fmla="*/ 14 h 14"/>
                    <a:gd name="T18" fmla="*/ 0 w 18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0" y="6"/>
                      </a:moveTo>
                      <a:lnTo>
                        <a:pt x="10" y="14"/>
                      </a:lnTo>
                      <a:lnTo>
                        <a:pt x="18" y="1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7" name="Freeform 192"/>
                <p:cNvSpPr>
                  <a:spLocks/>
                </p:cNvSpPr>
                <p:nvPr/>
              </p:nvSpPr>
              <p:spPr bwMode="auto">
                <a:xfrm>
                  <a:off x="926" y="1091"/>
                  <a:ext cx="18" cy="17"/>
                </a:xfrm>
                <a:custGeom>
                  <a:avLst/>
                  <a:gdLst>
                    <a:gd name="T0" fmla="*/ 10 w 18"/>
                    <a:gd name="T1" fmla="*/ 17 h 17"/>
                    <a:gd name="T2" fmla="*/ 0 w 18"/>
                    <a:gd name="T3" fmla="*/ 8 h 17"/>
                    <a:gd name="T4" fmla="*/ 0 w 18"/>
                    <a:gd name="T5" fmla="*/ 14 h 17"/>
                    <a:gd name="T6" fmla="*/ 18 w 18"/>
                    <a:gd name="T7" fmla="*/ 14 h 17"/>
                    <a:gd name="T8" fmla="*/ 18 w 18"/>
                    <a:gd name="T9" fmla="*/ 8 h 17"/>
                    <a:gd name="T10" fmla="*/ 10 w 18"/>
                    <a:gd name="T11" fmla="*/ 0 h 17"/>
                    <a:gd name="T12" fmla="*/ 18 w 18"/>
                    <a:gd name="T13" fmla="*/ 8 h 17"/>
                    <a:gd name="T14" fmla="*/ 18 w 18"/>
                    <a:gd name="T15" fmla="*/ 0 h 17"/>
                    <a:gd name="T16" fmla="*/ 10 w 18"/>
                    <a:gd name="T17" fmla="*/ 0 h 17"/>
                    <a:gd name="T18" fmla="*/ 10 w 18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10" y="17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8" y="14"/>
                      </a:lnTo>
                      <a:lnTo>
                        <a:pt x="18" y="8"/>
                      </a:lnTo>
                      <a:lnTo>
                        <a:pt x="10" y="0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8" name="Freeform 193"/>
                <p:cNvSpPr>
                  <a:spLocks/>
                </p:cNvSpPr>
                <p:nvPr/>
              </p:nvSpPr>
              <p:spPr bwMode="auto">
                <a:xfrm>
                  <a:off x="921" y="1091"/>
                  <a:ext cx="15" cy="17"/>
                </a:xfrm>
                <a:custGeom>
                  <a:avLst/>
                  <a:gdLst>
                    <a:gd name="T0" fmla="*/ 0 w 15"/>
                    <a:gd name="T1" fmla="*/ 8 h 17"/>
                    <a:gd name="T2" fmla="*/ 5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5 w 15"/>
                    <a:gd name="T9" fmla="*/ 0 h 17"/>
                    <a:gd name="T10" fmla="*/ 15 w 15"/>
                    <a:gd name="T11" fmla="*/ 8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5 w 15"/>
                    <a:gd name="T17" fmla="*/ 17 h 17"/>
                    <a:gd name="T18" fmla="*/ 0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0" y="8"/>
                      </a:moveTo>
                      <a:lnTo>
                        <a:pt x="5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5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59" name="Freeform 194"/>
                <p:cNvSpPr>
                  <a:spLocks/>
                </p:cNvSpPr>
                <p:nvPr/>
              </p:nvSpPr>
              <p:spPr bwMode="auto">
                <a:xfrm>
                  <a:off x="921" y="1086"/>
                  <a:ext cx="15" cy="13"/>
                </a:xfrm>
                <a:custGeom>
                  <a:avLst/>
                  <a:gdLst>
                    <a:gd name="T0" fmla="*/ 5 w 15"/>
                    <a:gd name="T1" fmla="*/ 13 h 13"/>
                    <a:gd name="T2" fmla="*/ 0 w 15"/>
                    <a:gd name="T3" fmla="*/ 8 h 13"/>
                    <a:gd name="T4" fmla="*/ 0 w 15"/>
                    <a:gd name="T5" fmla="*/ 13 h 13"/>
                    <a:gd name="T6" fmla="*/ 15 w 15"/>
                    <a:gd name="T7" fmla="*/ 13 h 13"/>
                    <a:gd name="T8" fmla="*/ 15 w 15"/>
                    <a:gd name="T9" fmla="*/ 8 h 13"/>
                    <a:gd name="T10" fmla="*/ 5 w 15"/>
                    <a:gd name="T11" fmla="*/ 0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5 w 15"/>
                    <a:gd name="T17" fmla="*/ 0 h 13"/>
                    <a:gd name="T18" fmla="*/ 5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5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5" y="13"/>
                      </a:lnTo>
                      <a:lnTo>
                        <a:pt x="15" y="8"/>
                      </a:lnTo>
                      <a:lnTo>
                        <a:pt x="5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0" name="Freeform 195"/>
                <p:cNvSpPr>
                  <a:spLocks/>
                </p:cNvSpPr>
                <p:nvPr/>
              </p:nvSpPr>
              <p:spPr bwMode="auto">
                <a:xfrm>
                  <a:off x="913" y="1086"/>
                  <a:ext cx="13" cy="13"/>
                </a:xfrm>
                <a:custGeom>
                  <a:avLst/>
                  <a:gdLst>
                    <a:gd name="T0" fmla="*/ 0 w 13"/>
                    <a:gd name="T1" fmla="*/ 8 h 13"/>
                    <a:gd name="T2" fmla="*/ 8 w 13"/>
                    <a:gd name="T3" fmla="*/ 13 h 13"/>
                    <a:gd name="T4" fmla="*/ 13 w 13"/>
                    <a:gd name="T5" fmla="*/ 13 h 13"/>
                    <a:gd name="T6" fmla="*/ 13 w 13"/>
                    <a:gd name="T7" fmla="*/ 0 h 13"/>
                    <a:gd name="T8" fmla="*/ 8 w 13"/>
                    <a:gd name="T9" fmla="*/ 0 h 13"/>
                    <a:gd name="T10" fmla="*/ 13 w 13"/>
                    <a:gd name="T11" fmla="*/ 8 h 13"/>
                    <a:gd name="T12" fmla="*/ 0 w 13"/>
                    <a:gd name="T13" fmla="*/ 8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0 w 13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0" y="8"/>
                      </a:moveTo>
                      <a:lnTo>
                        <a:pt x="8" y="13"/>
                      </a:lnTo>
                      <a:lnTo>
                        <a:pt x="13" y="13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1" name="Rectangle 196"/>
                <p:cNvSpPr>
                  <a:spLocks noChangeArrowheads="1"/>
                </p:cNvSpPr>
                <p:nvPr/>
              </p:nvSpPr>
              <p:spPr bwMode="auto">
                <a:xfrm>
                  <a:off x="913" y="1086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2" name="Freeform 197"/>
                <p:cNvSpPr>
                  <a:spLocks/>
                </p:cNvSpPr>
                <p:nvPr/>
              </p:nvSpPr>
              <p:spPr bwMode="auto">
                <a:xfrm>
                  <a:off x="913" y="1071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0 w 13"/>
                    <a:gd name="T3" fmla="*/ 8 h 15"/>
                    <a:gd name="T4" fmla="*/ 0 w 13"/>
                    <a:gd name="T5" fmla="*/ 15 h 15"/>
                    <a:gd name="T6" fmla="*/ 13 w 13"/>
                    <a:gd name="T7" fmla="*/ 15 h 15"/>
                    <a:gd name="T8" fmla="*/ 13 w 13"/>
                    <a:gd name="T9" fmla="*/ 8 h 15"/>
                    <a:gd name="T10" fmla="*/ 8 w 13"/>
                    <a:gd name="T11" fmla="*/ 0 h 15"/>
                    <a:gd name="T12" fmla="*/ 13 w 13"/>
                    <a:gd name="T13" fmla="*/ 8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8"/>
                      </a:lnTo>
                      <a:lnTo>
                        <a:pt x="8" y="0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3" name="Rectangle 198"/>
                <p:cNvSpPr>
                  <a:spLocks noChangeArrowheads="1"/>
                </p:cNvSpPr>
                <p:nvPr/>
              </p:nvSpPr>
              <p:spPr bwMode="auto">
                <a:xfrm>
                  <a:off x="913" y="1071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4" name="Freeform 199"/>
                <p:cNvSpPr>
                  <a:spLocks/>
                </p:cNvSpPr>
                <p:nvPr/>
              </p:nvSpPr>
              <p:spPr bwMode="auto">
                <a:xfrm>
                  <a:off x="899" y="1071"/>
                  <a:ext cx="16" cy="15"/>
                </a:xfrm>
                <a:custGeom>
                  <a:avLst/>
                  <a:gdLst>
                    <a:gd name="T0" fmla="*/ 0 w 16"/>
                    <a:gd name="T1" fmla="*/ 8 h 15"/>
                    <a:gd name="T2" fmla="*/ 8 w 16"/>
                    <a:gd name="T3" fmla="*/ 15 h 15"/>
                    <a:gd name="T4" fmla="*/ 14 w 16"/>
                    <a:gd name="T5" fmla="*/ 15 h 15"/>
                    <a:gd name="T6" fmla="*/ 14 w 16"/>
                    <a:gd name="T7" fmla="*/ 0 h 15"/>
                    <a:gd name="T8" fmla="*/ 8 w 16"/>
                    <a:gd name="T9" fmla="*/ 0 h 15"/>
                    <a:gd name="T10" fmla="*/ 16 w 16"/>
                    <a:gd name="T11" fmla="*/ 8 h 15"/>
                    <a:gd name="T12" fmla="*/ 0 w 16"/>
                    <a:gd name="T13" fmla="*/ 8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0 w 16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8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5" name="Freeform 200"/>
                <p:cNvSpPr>
                  <a:spLocks/>
                </p:cNvSpPr>
                <p:nvPr/>
              </p:nvSpPr>
              <p:spPr bwMode="auto">
                <a:xfrm>
                  <a:off x="899" y="1065"/>
                  <a:ext cx="16" cy="14"/>
                </a:xfrm>
                <a:custGeom>
                  <a:avLst/>
                  <a:gdLst>
                    <a:gd name="T0" fmla="*/ 8 w 16"/>
                    <a:gd name="T1" fmla="*/ 14 h 14"/>
                    <a:gd name="T2" fmla="*/ 0 w 16"/>
                    <a:gd name="T3" fmla="*/ 6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6 h 14"/>
                    <a:gd name="T10" fmla="*/ 8 w 16"/>
                    <a:gd name="T11" fmla="*/ 0 h 14"/>
                    <a:gd name="T12" fmla="*/ 16 w 16"/>
                    <a:gd name="T13" fmla="*/ 6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8 w 16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6"/>
                      </a:lnTo>
                      <a:lnTo>
                        <a:pt x="8" y="0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6" name="Freeform 201"/>
                <p:cNvSpPr>
                  <a:spLocks/>
                </p:cNvSpPr>
                <p:nvPr/>
              </p:nvSpPr>
              <p:spPr bwMode="auto">
                <a:xfrm>
                  <a:off x="887" y="1042"/>
                  <a:ext cx="15" cy="18"/>
                </a:xfrm>
                <a:custGeom>
                  <a:avLst/>
                  <a:gdLst>
                    <a:gd name="T0" fmla="*/ 5 w 15"/>
                    <a:gd name="T1" fmla="*/ 18 h 18"/>
                    <a:gd name="T2" fmla="*/ 0 w 15"/>
                    <a:gd name="T3" fmla="*/ 10 h 18"/>
                    <a:gd name="T4" fmla="*/ 0 w 15"/>
                    <a:gd name="T5" fmla="*/ 15 h 18"/>
                    <a:gd name="T6" fmla="*/ 15 w 15"/>
                    <a:gd name="T7" fmla="*/ 15 h 18"/>
                    <a:gd name="T8" fmla="*/ 15 w 15"/>
                    <a:gd name="T9" fmla="*/ 10 h 18"/>
                    <a:gd name="T10" fmla="*/ 5 w 15"/>
                    <a:gd name="T11" fmla="*/ 0 h 18"/>
                    <a:gd name="T12" fmla="*/ 15 w 15"/>
                    <a:gd name="T13" fmla="*/ 10 h 18"/>
                    <a:gd name="T14" fmla="*/ 15 w 15"/>
                    <a:gd name="T15" fmla="*/ 0 h 18"/>
                    <a:gd name="T16" fmla="*/ 5 w 15"/>
                    <a:gd name="T17" fmla="*/ 0 h 18"/>
                    <a:gd name="T18" fmla="*/ 5 w 15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5" y="18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5" y="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7" name="Rectangle 202"/>
                <p:cNvSpPr>
                  <a:spLocks noChangeArrowheads="1"/>
                </p:cNvSpPr>
                <p:nvPr/>
              </p:nvSpPr>
              <p:spPr bwMode="auto">
                <a:xfrm>
                  <a:off x="887" y="1042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8" name="Rectangle 203"/>
                <p:cNvSpPr>
                  <a:spLocks noChangeArrowheads="1"/>
                </p:cNvSpPr>
                <p:nvPr/>
              </p:nvSpPr>
              <p:spPr bwMode="auto">
                <a:xfrm>
                  <a:off x="879" y="1042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69" name="Freeform 204"/>
                <p:cNvSpPr>
                  <a:spLocks/>
                </p:cNvSpPr>
                <p:nvPr/>
              </p:nvSpPr>
              <p:spPr bwMode="auto">
                <a:xfrm>
                  <a:off x="865" y="1042"/>
                  <a:ext cx="14" cy="18"/>
                </a:xfrm>
                <a:custGeom>
                  <a:avLst/>
                  <a:gdLst>
                    <a:gd name="T0" fmla="*/ 0 w 14"/>
                    <a:gd name="T1" fmla="*/ 10 h 18"/>
                    <a:gd name="T2" fmla="*/ 8 w 14"/>
                    <a:gd name="T3" fmla="*/ 18 h 18"/>
                    <a:gd name="T4" fmla="*/ 14 w 14"/>
                    <a:gd name="T5" fmla="*/ 18 h 18"/>
                    <a:gd name="T6" fmla="*/ 14 w 14"/>
                    <a:gd name="T7" fmla="*/ 0 h 18"/>
                    <a:gd name="T8" fmla="*/ 8 w 14"/>
                    <a:gd name="T9" fmla="*/ 0 h 18"/>
                    <a:gd name="T10" fmla="*/ 14 w 14"/>
                    <a:gd name="T11" fmla="*/ 10 h 18"/>
                    <a:gd name="T12" fmla="*/ 0 w 14"/>
                    <a:gd name="T13" fmla="*/ 10 h 18"/>
                    <a:gd name="T14" fmla="*/ 0 w 14"/>
                    <a:gd name="T15" fmla="*/ 18 h 18"/>
                    <a:gd name="T16" fmla="*/ 8 w 14"/>
                    <a:gd name="T17" fmla="*/ 18 h 18"/>
                    <a:gd name="T18" fmla="*/ 0 w 14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0" y="10"/>
                      </a:moveTo>
                      <a:lnTo>
                        <a:pt x="8" y="18"/>
                      </a:lnTo>
                      <a:lnTo>
                        <a:pt x="14" y="1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10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0" name="Freeform 205"/>
                <p:cNvSpPr>
                  <a:spLocks/>
                </p:cNvSpPr>
                <p:nvPr/>
              </p:nvSpPr>
              <p:spPr bwMode="auto">
                <a:xfrm>
                  <a:off x="865" y="1029"/>
                  <a:ext cx="14" cy="16"/>
                </a:xfrm>
                <a:custGeom>
                  <a:avLst/>
                  <a:gdLst>
                    <a:gd name="T0" fmla="*/ 8 w 14"/>
                    <a:gd name="T1" fmla="*/ 16 h 16"/>
                    <a:gd name="T2" fmla="*/ 0 w 14"/>
                    <a:gd name="T3" fmla="*/ 8 h 16"/>
                    <a:gd name="T4" fmla="*/ 0 w 14"/>
                    <a:gd name="T5" fmla="*/ 16 h 16"/>
                    <a:gd name="T6" fmla="*/ 14 w 14"/>
                    <a:gd name="T7" fmla="*/ 16 h 16"/>
                    <a:gd name="T8" fmla="*/ 14 w 14"/>
                    <a:gd name="T9" fmla="*/ 8 h 16"/>
                    <a:gd name="T10" fmla="*/ 8 w 14"/>
                    <a:gd name="T11" fmla="*/ 0 h 16"/>
                    <a:gd name="T12" fmla="*/ 14 w 14"/>
                    <a:gd name="T13" fmla="*/ 8 h 16"/>
                    <a:gd name="T14" fmla="*/ 14 w 14"/>
                    <a:gd name="T15" fmla="*/ 0 h 16"/>
                    <a:gd name="T16" fmla="*/ 8 w 14"/>
                    <a:gd name="T17" fmla="*/ 0 h 16"/>
                    <a:gd name="T18" fmla="*/ 8 w 14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8" y="16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4" y="16"/>
                      </a:lnTo>
                      <a:lnTo>
                        <a:pt x="14" y="8"/>
                      </a:lnTo>
                      <a:lnTo>
                        <a:pt x="8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1" name="Freeform 206"/>
                <p:cNvSpPr>
                  <a:spLocks/>
                </p:cNvSpPr>
                <p:nvPr/>
              </p:nvSpPr>
              <p:spPr bwMode="auto">
                <a:xfrm>
                  <a:off x="858" y="1029"/>
                  <a:ext cx="15" cy="16"/>
                </a:xfrm>
                <a:custGeom>
                  <a:avLst/>
                  <a:gdLst>
                    <a:gd name="T0" fmla="*/ 0 w 15"/>
                    <a:gd name="T1" fmla="*/ 8 h 16"/>
                    <a:gd name="T2" fmla="*/ 10 w 15"/>
                    <a:gd name="T3" fmla="*/ 16 h 16"/>
                    <a:gd name="T4" fmla="*/ 15 w 15"/>
                    <a:gd name="T5" fmla="*/ 16 h 16"/>
                    <a:gd name="T6" fmla="*/ 15 w 15"/>
                    <a:gd name="T7" fmla="*/ 0 h 16"/>
                    <a:gd name="T8" fmla="*/ 10 w 15"/>
                    <a:gd name="T9" fmla="*/ 0 h 16"/>
                    <a:gd name="T10" fmla="*/ 15 w 15"/>
                    <a:gd name="T11" fmla="*/ 8 h 16"/>
                    <a:gd name="T12" fmla="*/ 0 w 15"/>
                    <a:gd name="T13" fmla="*/ 8 h 16"/>
                    <a:gd name="T14" fmla="*/ 0 w 15"/>
                    <a:gd name="T15" fmla="*/ 16 h 16"/>
                    <a:gd name="T16" fmla="*/ 10 w 15"/>
                    <a:gd name="T17" fmla="*/ 16 h 16"/>
                    <a:gd name="T18" fmla="*/ 0 w 15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0" y="8"/>
                      </a:moveTo>
                      <a:lnTo>
                        <a:pt x="10" y="16"/>
                      </a:lnTo>
                      <a:lnTo>
                        <a:pt x="15" y="16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0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2" name="Freeform 207"/>
                <p:cNvSpPr>
                  <a:spLocks/>
                </p:cNvSpPr>
                <p:nvPr/>
              </p:nvSpPr>
              <p:spPr bwMode="auto">
                <a:xfrm>
                  <a:off x="858" y="1023"/>
                  <a:ext cx="15" cy="14"/>
                </a:xfrm>
                <a:custGeom>
                  <a:avLst/>
                  <a:gdLst>
                    <a:gd name="T0" fmla="*/ 10 w 15"/>
                    <a:gd name="T1" fmla="*/ 14 h 14"/>
                    <a:gd name="T2" fmla="*/ 0 w 15"/>
                    <a:gd name="T3" fmla="*/ 6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6 h 14"/>
                    <a:gd name="T10" fmla="*/ 10 w 15"/>
                    <a:gd name="T11" fmla="*/ 0 h 14"/>
                    <a:gd name="T12" fmla="*/ 15 w 15"/>
                    <a:gd name="T13" fmla="*/ 6 h 14"/>
                    <a:gd name="T14" fmla="*/ 15 w 15"/>
                    <a:gd name="T15" fmla="*/ 0 h 14"/>
                    <a:gd name="T16" fmla="*/ 10 w 15"/>
                    <a:gd name="T17" fmla="*/ 0 h 14"/>
                    <a:gd name="T18" fmla="*/ 10 w 15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0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10" y="0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3" name="Freeform 208"/>
                <p:cNvSpPr>
                  <a:spLocks/>
                </p:cNvSpPr>
                <p:nvPr/>
              </p:nvSpPr>
              <p:spPr bwMode="auto">
                <a:xfrm>
                  <a:off x="845" y="1023"/>
                  <a:ext cx="23" cy="14"/>
                </a:xfrm>
                <a:custGeom>
                  <a:avLst/>
                  <a:gdLst>
                    <a:gd name="T0" fmla="*/ 0 w 23"/>
                    <a:gd name="T1" fmla="*/ 6 h 14"/>
                    <a:gd name="T2" fmla="*/ 8 w 23"/>
                    <a:gd name="T3" fmla="*/ 14 h 14"/>
                    <a:gd name="T4" fmla="*/ 23 w 23"/>
                    <a:gd name="T5" fmla="*/ 14 h 14"/>
                    <a:gd name="T6" fmla="*/ 23 w 23"/>
                    <a:gd name="T7" fmla="*/ 0 h 14"/>
                    <a:gd name="T8" fmla="*/ 8 w 23"/>
                    <a:gd name="T9" fmla="*/ 0 h 14"/>
                    <a:gd name="T10" fmla="*/ 13 w 23"/>
                    <a:gd name="T11" fmla="*/ 6 h 14"/>
                    <a:gd name="T12" fmla="*/ 0 w 23"/>
                    <a:gd name="T13" fmla="*/ 6 h 14"/>
                    <a:gd name="T14" fmla="*/ 0 w 23"/>
                    <a:gd name="T15" fmla="*/ 14 h 14"/>
                    <a:gd name="T16" fmla="*/ 8 w 23"/>
                    <a:gd name="T17" fmla="*/ 14 h 14"/>
                    <a:gd name="T18" fmla="*/ 0 w 2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4"/>
                    <a:gd name="T32" fmla="*/ 23 w 2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4">
                      <a:moveTo>
                        <a:pt x="0" y="6"/>
                      </a:moveTo>
                      <a:lnTo>
                        <a:pt x="8" y="14"/>
                      </a:lnTo>
                      <a:lnTo>
                        <a:pt x="23" y="14"/>
                      </a:lnTo>
                      <a:lnTo>
                        <a:pt x="23" y="0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4" name="Freeform 209"/>
                <p:cNvSpPr>
                  <a:spLocks/>
                </p:cNvSpPr>
                <p:nvPr/>
              </p:nvSpPr>
              <p:spPr bwMode="auto">
                <a:xfrm>
                  <a:off x="845" y="1014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0 w 13"/>
                    <a:gd name="T3" fmla="*/ 9 h 15"/>
                    <a:gd name="T4" fmla="*/ 0 w 13"/>
                    <a:gd name="T5" fmla="*/ 15 h 15"/>
                    <a:gd name="T6" fmla="*/ 13 w 13"/>
                    <a:gd name="T7" fmla="*/ 15 h 15"/>
                    <a:gd name="T8" fmla="*/ 13 w 13"/>
                    <a:gd name="T9" fmla="*/ 9 h 15"/>
                    <a:gd name="T10" fmla="*/ 8 w 13"/>
                    <a:gd name="T11" fmla="*/ 0 h 15"/>
                    <a:gd name="T12" fmla="*/ 13 w 13"/>
                    <a:gd name="T13" fmla="*/ 9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8" y="0"/>
                      </a:ln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5" name="Freeform 210"/>
                <p:cNvSpPr>
                  <a:spLocks/>
                </p:cNvSpPr>
                <p:nvPr/>
              </p:nvSpPr>
              <p:spPr bwMode="auto">
                <a:xfrm>
                  <a:off x="837" y="1014"/>
                  <a:ext cx="16" cy="15"/>
                </a:xfrm>
                <a:custGeom>
                  <a:avLst/>
                  <a:gdLst>
                    <a:gd name="T0" fmla="*/ 0 w 16"/>
                    <a:gd name="T1" fmla="*/ 9 h 15"/>
                    <a:gd name="T2" fmla="*/ 8 w 16"/>
                    <a:gd name="T3" fmla="*/ 15 h 15"/>
                    <a:gd name="T4" fmla="*/ 16 w 16"/>
                    <a:gd name="T5" fmla="*/ 15 h 15"/>
                    <a:gd name="T6" fmla="*/ 16 w 16"/>
                    <a:gd name="T7" fmla="*/ 0 h 15"/>
                    <a:gd name="T8" fmla="*/ 8 w 16"/>
                    <a:gd name="T9" fmla="*/ 0 h 15"/>
                    <a:gd name="T10" fmla="*/ 16 w 16"/>
                    <a:gd name="T11" fmla="*/ 9 h 15"/>
                    <a:gd name="T12" fmla="*/ 0 w 16"/>
                    <a:gd name="T13" fmla="*/ 9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0 w 16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9"/>
                      </a:moveTo>
                      <a:lnTo>
                        <a:pt x="8" y="15"/>
                      </a:lnTo>
                      <a:lnTo>
                        <a:pt x="16" y="15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6" name="Rectangle 211"/>
                <p:cNvSpPr>
                  <a:spLocks noChangeArrowheads="1"/>
                </p:cNvSpPr>
                <p:nvPr/>
              </p:nvSpPr>
              <p:spPr bwMode="auto">
                <a:xfrm>
                  <a:off x="837" y="1015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7" name="Freeform 212"/>
                <p:cNvSpPr>
                  <a:spLocks/>
                </p:cNvSpPr>
                <p:nvPr/>
              </p:nvSpPr>
              <p:spPr bwMode="auto">
                <a:xfrm>
                  <a:off x="837" y="1000"/>
                  <a:ext cx="16" cy="18"/>
                </a:xfrm>
                <a:custGeom>
                  <a:avLst/>
                  <a:gdLst>
                    <a:gd name="T0" fmla="*/ 8 w 16"/>
                    <a:gd name="T1" fmla="*/ 18 h 18"/>
                    <a:gd name="T2" fmla="*/ 0 w 16"/>
                    <a:gd name="T3" fmla="*/ 8 h 18"/>
                    <a:gd name="T4" fmla="*/ 0 w 16"/>
                    <a:gd name="T5" fmla="*/ 14 h 18"/>
                    <a:gd name="T6" fmla="*/ 16 w 16"/>
                    <a:gd name="T7" fmla="*/ 14 h 18"/>
                    <a:gd name="T8" fmla="*/ 16 w 16"/>
                    <a:gd name="T9" fmla="*/ 8 h 18"/>
                    <a:gd name="T10" fmla="*/ 8 w 16"/>
                    <a:gd name="T11" fmla="*/ 0 h 18"/>
                    <a:gd name="T12" fmla="*/ 16 w 16"/>
                    <a:gd name="T13" fmla="*/ 8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8 w 16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8" y="18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8" name="Freeform 213"/>
                <p:cNvSpPr>
                  <a:spLocks/>
                </p:cNvSpPr>
                <p:nvPr/>
              </p:nvSpPr>
              <p:spPr bwMode="auto">
                <a:xfrm>
                  <a:off x="831" y="1000"/>
                  <a:ext cx="14" cy="18"/>
                </a:xfrm>
                <a:custGeom>
                  <a:avLst/>
                  <a:gdLst>
                    <a:gd name="T0" fmla="*/ 0 w 14"/>
                    <a:gd name="T1" fmla="*/ 8 h 18"/>
                    <a:gd name="T2" fmla="*/ 6 w 14"/>
                    <a:gd name="T3" fmla="*/ 18 h 18"/>
                    <a:gd name="T4" fmla="*/ 14 w 14"/>
                    <a:gd name="T5" fmla="*/ 18 h 18"/>
                    <a:gd name="T6" fmla="*/ 14 w 14"/>
                    <a:gd name="T7" fmla="*/ 0 h 18"/>
                    <a:gd name="T8" fmla="*/ 6 w 14"/>
                    <a:gd name="T9" fmla="*/ 0 h 18"/>
                    <a:gd name="T10" fmla="*/ 14 w 14"/>
                    <a:gd name="T11" fmla="*/ 8 h 18"/>
                    <a:gd name="T12" fmla="*/ 0 w 14"/>
                    <a:gd name="T13" fmla="*/ 8 h 18"/>
                    <a:gd name="T14" fmla="*/ 0 w 14"/>
                    <a:gd name="T15" fmla="*/ 18 h 18"/>
                    <a:gd name="T16" fmla="*/ 6 w 14"/>
                    <a:gd name="T17" fmla="*/ 18 h 18"/>
                    <a:gd name="T18" fmla="*/ 0 w 14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0" y="8"/>
                      </a:moveTo>
                      <a:lnTo>
                        <a:pt x="6" y="18"/>
                      </a:lnTo>
                      <a:lnTo>
                        <a:pt x="14" y="1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79" name="Rectangle 214"/>
                <p:cNvSpPr>
                  <a:spLocks noChangeArrowheads="1"/>
                </p:cNvSpPr>
                <p:nvPr/>
              </p:nvSpPr>
              <p:spPr bwMode="auto">
                <a:xfrm>
                  <a:off x="831" y="1003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0" name="Rectangle 215"/>
                <p:cNvSpPr>
                  <a:spLocks noChangeArrowheads="1"/>
                </p:cNvSpPr>
                <p:nvPr/>
              </p:nvSpPr>
              <p:spPr bwMode="auto">
                <a:xfrm>
                  <a:off x="831" y="995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1" name="Rectangle 216"/>
                <p:cNvSpPr>
                  <a:spLocks noChangeArrowheads="1"/>
                </p:cNvSpPr>
                <p:nvPr/>
              </p:nvSpPr>
              <p:spPr bwMode="auto">
                <a:xfrm>
                  <a:off x="831" y="98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2" name="Freeform 217"/>
                <p:cNvSpPr>
                  <a:spLocks/>
                </p:cNvSpPr>
                <p:nvPr/>
              </p:nvSpPr>
              <p:spPr bwMode="auto">
                <a:xfrm>
                  <a:off x="831" y="975"/>
                  <a:ext cx="14" cy="14"/>
                </a:xfrm>
                <a:custGeom>
                  <a:avLst/>
                  <a:gdLst>
                    <a:gd name="T0" fmla="*/ 6 w 14"/>
                    <a:gd name="T1" fmla="*/ 14 h 14"/>
                    <a:gd name="T2" fmla="*/ 0 w 14"/>
                    <a:gd name="T3" fmla="*/ 5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5 h 14"/>
                    <a:gd name="T10" fmla="*/ 6 w 14"/>
                    <a:gd name="T11" fmla="*/ 0 h 14"/>
                    <a:gd name="T12" fmla="*/ 14 w 14"/>
                    <a:gd name="T13" fmla="*/ 5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6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14"/>
                      </a:move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5"/>
                      </a:lnTo>
                      <a:lnTo>
                        <a:pt x="6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3" name="Rectangle 218"/>
                <p:cNvSpPr>
                  <a:spLocks noChangeArrowheads="1"/>
                </p:cNvSpPr>
                <p:nvPr/>
              </p:nvSpPr>
              <p:spPr bwMode="auto">
                <a:xfrm>
                  <a:off x="831" y="97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4" name="Freeform 219"/>
                <p:cNvSpPr>
                  <a:spLocks/>
                </p:cNvSpPr>
                <p:nvPr/>
              </p:nvSpPr>
              <p:spPr bwMode="auto">
                <a:xfrm>
                  <a:off x="816" y="975"/>
                  <a:ext cx="18" cy="14"/>
                </a:xfrm>
                <a:custGeom>
                  <a:avLst/>
                  <a:gdLst>
                    <a:gd name="T0" fmla="*/ 0 w 18"/>
                    <a:gd name="T1" fmla="*/ 5 h 14"/>
                    <a:gd name="T2" fmla="*/ 8 w 18"/>
                    <a:gd name="T3" fmla="*/ 14 h 14"/>
                    <a:gd name="T4" fmla="*/ 15 w 18"/>
                    <a:gd name="T5" fmla="*/ 14 h 14"/>
                    <a:gd name="T6" fmla="*/ 15 w 18"/>
                    <a:gd name="T7" fmla="*/ 0 h 14"/>
                    <a:gd name="T8" fmla="*/ 8 w 18"/>
                    <a:gd name="T9" fmla="*/ 0 h 14"/>
                    <a:gd name="T10" fmla="*/ 18 w 18"/>
                    <a:gd name="T11" fmla="*/ 5 h 14"/>
                    <a:gd name="T12" fmla="*/ 0 w 18"/>
                    <a:gd name="T13" fmla="*/ 5 h 14"/>
                    <a:gd name="T14" fmla="*/ 0 w 18"/>
                    <a:gd name="T15" fmla="*/ 14 h 14"/>
                    <a:gd name="T16" fmla="*/ 8 w 18"/>
                    <a:gd name="T17" fmla="*/ 14 h 14"/>
                    <a:gd name="T18" fmla="*/ 0 w 18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0" y="5"/>
                      </a:moveTo>
                      <a:lnTo>
                        <a:pt x="8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8" y="5"/>
                      </a:ln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5" name="Rectangle 220"/>
                <p:cNvSpPr>
                  <a:spLocks noChangeArrowheads="1"/>
                </p:cNvSpPr>
                <p:nvPr/>
              </p:nvSpPr>
              <p:spPr bwMode="auto">
                <a:xfrm>
                  <a:off x="816" y="975"/>
                  <a:ext cx="19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6" name="Rectangle 221"/>
                <p:cNvSpPr>
                  <a:spLocks noChangeArrowheads="1"/>
                </p:cNvSpPr>
                <p:nvPr/>
              </p:nvSpPr>
              <p:spPr bwMode="auto">
                <a:xfrm>
                  <a:off x="816" y="969"/>
                  <a:ext cx="19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7" name="Freeform 222"/>
                <p:cNvSpPr>
                  <a:spLocks/>
                </p:cNvSpPr>
                <p:nvPr/>
              </p:nvSpPr>
              <p:spPr bwMode="auto">
                <a:xfrm>
                  <a:off x="818" y="954"/>
                  <a:ext cx="16" cy="15"/>
                </a:xfrm>
                <a:custGeom>
                  <a:avLst/>
                  <a:gdLst>
                    <a:gd name="T0" fmla="*/ 8 w 16"/>
                    <a:gd name="T1" fmla="*/ 15 h 15"/>
                    <a:gd name="T2" fmla="*/ 0 w 16"/>
                    <a:gd name="T3" fmla="*/ 6 h 15"/>
                    <a:gd name="T4" fmla="*/ 0 w 16"/>
                    <a:gd name="T5" fmla="*/ 15 h 15"/>
                    <a:gd name="T6" fmla="*/ 16 w 16"/>
                    <a:gd name="T7" fmla="*/ 15 h 15"/>
                    <a:gd name="T8" fmla="*/ 16 w 16"/>
                    <a:gd name="T9" fmla="*/ 6 h 15"/>
                    <a:gd name="T10" fmla="*/ 8 w 16"/>
                    <a:gd name="T11" fmla="*/ 0 h 15"/>
                    <a:gd name="T12" fmla="*/ 16 w 16"/>
                    <a:gd name="T13" fmla="*/ 6 h 15"/>
                    <a:gd name="T14" fmla="*/ 16 w 16"/>
                    <a:gd name="T15" fmla="*/ 0 h 15"/>
                    <a:gd name="T16" fmla="*/ 8 w 16"/>
                    <a:gd name="T17" fmla="*/ 0 h 15"/>
                    <a:gd name="T18" fmla="*/ 8 w 16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8" y="15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6"/>
                      </a:lnTo>
                      <a:lnTo>
                        <a:pt x="8" y="0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8" name="Freeform 223"/>
                <p:cNvSpPr>
                  <a:spLocks/>
                </p:cNvSpPr>
                <p:nvPr/>
              </p:nvSpPr>
              <p:spPr bwMode="auto">
                <a:xfrm>
                  <a:off x="808" y="954"/>
                  <a:ext cx="18" cy="15"/>
                </a:xfrm>
                <a:custGeom>
                  <a:avLst/>
                  <a:gdLst>
                    <a:gd name="T0" fmla="*/ 0 w 18"/>
                    <a:gd name="T1" fmla="*/ 6 h 15"/>
                    <a:gd name="T2" fmla="*/ 10 w 18"/>
                    <a:gd name="T3" fmla="*/ 15 h 15"/>
                    <a:gd name="T4" fmla="*/ 18 w 18"/>
                    <a:gd name="T5" fmla="*/ 15 h 15"/>
                    <a:gd name="T6" fmla="*/ 18 w 18"/>
                    <a:gd name="T7" fmla="*/ 0 h 15"/>
                    <a:gd name="T8" fmla="*/ 10 w 18"/>
                    <a:gd name="T9" fmla="*/ 0 h 15"/>
                    <a:gd name="T10" fmla="*/ 18 w 18"/>
                    <a:gd name="T11" fmla="*/ 6 h 15"/>
                    <a:gd name="T12" fmla="*/ 0 w 18"/>
                    <a:gd name="T13" fmla="*/ 6 h 15"/>
                    <a:gd name="T14" fmla="*/ 0 w 18"/>
                    <a:gd name="T15" fmla="*/ 15 h 15"/>
                    <a:gd name="T16" fmla="*/ 10 w 18"/>
                    <a:gd name="T17" fmla="*/ 15 h 15"/>
                    <a:gd name="T18" fmla="*/ 0 w 18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0" y="6"/>
                      </a:moveTo>
                      <a:lnTo>
                        <a:pt x="10" y="15"/>
                      </a:lnTo>
                      <a:lnTo>
                        <a:pt x="18" y="15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6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89" name="Rectangle 224"/>
                <p:cNvSpPr>
                  <a:spLocks noChangeArrowheads="1"/>
                </p:cNvSpPr>
                <p:nvPr/>
              </p:nvSpPr>
              <p:spPr bwMode="auto">
                <a:xfrm>
                  <a:off x="808" y="954"/>
                  <a:ext cx="19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0" name="Rectangle 225"/>
                <p:cNvSpPr>
                  <a:spLocks noChangeArrowheads="1"/>
                </p:cNvSpPr>
                <p:nvPr/>
              </p:nvSpPr>
              <p:spPr bwMode="auto">
                <a:xfrm>
                  <a:off x="808" y="946"/>
                  <a:ext cx="19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1" name="Rectangle 226"/>
                <p:cNvSpPr>
                  <a:spLocks noChangeArrowheads="1"/>
                </p:cNvSpPr>
                <p:nvPr/>
              </p:nvSpPr>
              <p:spPr bwMode="auto">
                <a:xfrm>
                  <a:off x="808" y="941"/>
                  <a:ext cx="19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2" name="Rectangle 227"/>
                <p:cNvSpPr>
                  <a:spLocks noChangeArrowheads="1"/>
                </p:cNvSpPr>
                <p:nvPr/>
              </p:nvSpPr>
              <p:spPr bwMode="auto">
                <a:xfrm>
                  <a:off x="808" y="932"/>
                  <a:ext cx="19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3" name="Rectangle 228"/>
                <p:cNvSpPr>
                  <a:spLocks noChangeArrowheads="1"/>
                </p:cNvSpPr>
                <p:nvPr/>
              </p:nvSpPr>
              <p:spPr bwMode="auto">
                <a:xfrm>
                  <a:off x="808" y="927"/>
                  <a:ext cx="19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4" name="Rectangle 229"/>
                <p:cNvSpPr>
                  <a:spLocks noChangeArrowheads="1"/>
                </p:cNvSpPr>
                <p:nvPr/>
              </p:nvSpPr>
              <p:spPr bwMode="auto">
                <a:xfrm>
                  <a:off x="808" y="920"/>
                  <a:ext cx="19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5" name="Rectangle 230"/>
                <p:cNvSpPr>
                  <a:spLocks noChangeArrowheads="1"/>
                </p:cNvSpPr>
                <p:nvPr/>
              </p:nvSpPr>
              <p:spPr bwMode="auto">
                <a:xfrm>
                  <a:off x="808" y="912"/>
                  <a:ext cx="19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6" name="Rectangle 231"/>
                <p:cNvSpPr>
                  <a:spLocks noChangeArrowheads="1"/>
                </p:cNvSpPr>
                <p:nvPr/>
              </p:nvSpPr>
              <p:spPr bwMode="auto">
                <a:xfrm>
                  <a:off x="808" y="904"/>
                  <a:ext cx="19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7" name="Rectangle 232"/>
                <p:cNvSpPr>
                  <a:spLocks noChangeArrowheads="1"/>
                </p:cNvSpPr>
                <p:nvPr/>
              </p:nvSpPr>
              <p:spPr bwMode="auto">
                <a:xfrm>
                  <a:off x="808" y="899"/>
                  <a:ext cx="19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8" name="Rectangle 233"/>
                <p:cNvSpPr>
                  <a:spLocks noChangeArrowheads="1"/>
                </p:cNvSpPr>
                <p:nvPr/>
              </p:nvSpPr>
              <p:spPr bwMode="auto">
                <a:xfrm>
                  <a:off x="808" y="889"/>
                  <a:ext cx="19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299" name="Freeform 234"/>
                <p:cNvSpPr>
                  <a:spLocks/>
                </p:cNvSpPr>
                <p:nvPr/>
              </p:nvSpPr>
              <p:spPr bwMode="auto">
                <a:xfrm>
                  <a:off x="808" y="876"/>
                  <a:ext cx="18" cy="16"/>
                </a:xfrm>
                <a:custGeom>
                  <a:avLst/>
                  <a:gdLst>
                    <a:gd name="T0" fmla="*/ 10 w 18"/>
                    <a:gd name="T1" fmla="*/ 0 h 16"/>
                    <a:gd name="T2" fmla="*/ 0 w 18"/>
                    <a:gd name="T3" fmla="*/ 8 h 16"/>
                    <a:gd name="T4" fmla="*/ 0 w 18"/>
                    <a:gd name="T5" fmla="*/ 13 h 16"/>
                    <a:gd name="T6" fmla="*/ 18 w 18"/>
                    <a:gd name="T7" fmla="*/ 13 h 16"/>
                    <a:gd name="T8" fmla="*/ 18 w 18"/>
                    <a:gd name="T9" fmla="*/ 8 h 16"/>
                    <a:gd name="T10" fmla="*/ 10 w 18"/>
                    <a:gd name="T11" fmla="*/ 16 h 16"/>
                    <a:gd name="T12" fmla="*/ 10 w 18"/>
                    <a:gd name="T13" fmla="*/ 0 h 16"/>
                    <a:gd name="T14" fmla="*/ 0 w 18"/>
                    <a:gd name="T15" fmla="*/ 0 h 16"/>
                    <a:gd name="T16" fmla="*/ 0 w 18"/>
                    <a:gd name="T17" fmla="*/ 8 h 16"/>
                    <a:gd name="T18" fmla="*/ 10 w 18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6"/>
                    <a:gd name="T32" fmla="*/ 18 w 18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6">
                      <a:moveTo>
                        <a:pt x="10" y="0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8" y="13"/>
                      </a:lnTo>
                      <a:lnTo>
                        <a:pt x="18" y="8"/>
                      </a:lnTo>
                      <a:lnTo>
                        <a:pt x="10" y="16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0" name="Freeform 235"/>
                <p:cNvSpPr>
                  <a:spLocks/>
                </p:cNvSpPr>
                <p:nvPr/>
              </p:nvSpPr>
              <p:spPr bwMode="auto">
                <a:xfrm>
                  <a:off x="818" y="876"/>
                  <a:ext cx="16" cy="16"/>
                </a:xfrm>
                <a:custGeom>
                  <a:avLst/>
                  <a:gdLst>
                    <a:gd name="T0" fmla="*/ 0 w 16"/>
                    <a:gd name="T1" fmla="*/ 8 h 16"/>
                    <a:gd name="T2" fmla="*/ 8 w 16"/>
                    <a:gd name="T3" fmla="*/ 0 h 16"/>
                    <a:gd name="T4" fmla="*/ 0 w 16"/>
                    <a:gd name="T5" fmla="*/ 0 h 16"/>
                    <a:gd name="T6" fmla="*/ 0 w 16"/>
                    <a:gd name="T7" fmla="*/ 16 h 16"/>
                    <a:gd name="T8" fmla="*/ 8 w 16"/>
                    <a:gd name="T9" fmla="*/ 16 h 16"/>
                    <a:gd name="T10" fmla="*/ 16 w 16"/>
                    <a:gd name="T11" fmla="*/ 8 h 16"/>
                    <a:gd name="T12" fmla="*/ 8 w 16"/>
                    <a:gd name="T13" fmla="*/ 16 h 16"/>
                    <a:gd name="T14" fmla="*/ 16 w 16"/>
                    <a:gd name="T15" fmla="*/ 16 h 16"/>
                    <a:gd name="T16" fmla="*/ 16 w 16"/>
                    <a:gd name="T17" fmla="*/ 8 h 16"/>
                    <a:gd name="T18" fmla="*/ 0 w 16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16" y="8"/>
                      </a:lnTo>
                      <a:lnTo>
                        <a:pt x="8" y="16"/>
                      </a:lnTo>
                      <a:lnTo>
                        <a:pt x="16" y="16"/>
                      </a:lnTo>
                      <a:lnTo>
                        <a:pt x="16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1" name="Rectangle 236"/>
                <p:cNvSpPr>
                  <a:spLocks noChangeArrowheads="1"/>
                </p:cNvSpPr>
                <p:nvPr/>
              </p:nvSpPr>
              <p:spPr bwMode="auto">
                <a:xfrm>
                  <a:off x="818" y="878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2" name="Freeform 237"/>
                <p:cNvSpPr>
                  <a:spLocks/>
                </p:cNvSpPr>
                <p:nvPr/>
              </p:nvSpPr>
              <p:spPr bwMode="auto">
                <a:xfrm>
                  <a:off x="818" y="865"/>
                  <a:ext cx="16" cy="13"/>
                </a:xfrm>
                <a:custGeom>
                  <a:avLst/>
                  <a:gdLst>
                    <a:gd name="T0" fmla="*/ 8 w 16"/>
                    <a:gd name="T1" fmla="*/ 0 h 13"/>
                    <a:gd name="T2" fmla="*/ 0 w 16"/>
                    <a:gd name="T3" fmla="*/ 5 h 13"/>
                    <a:gd name="T4" fmla="*/ 0 w 16"/>
                    <a:gd name="T5" fmla="*/ 13 h 13"/>
                    <a:gd name="T6" fmla="*/ 16 w 16"/>
                    <a:gd name="T7" fmla="*/ 13 h 13"/>
                    <a:gd name="T8" fmla="*/ 16 w 16"/>
                    <a:gd name="T9" fmla="*/ 5 h 13"/>
                    <a:gd name="T10" fmla="*/ 8 w 16"/>
                    <a:gd name="T11" fmla="*/ 13 h 13"/>
                    <a:gd name="T12" fmla="*/ 8 w 16"/>
                    <a:gd name="T13" fmla="*/ 0 h 13"/>
                    <a:gd name="T14" fmla="*/ 0 w 16"/>
                    <a:gd name="T15" fmla="*/ 0 h 13"/>
                    <a:gd name="T16" fmla="*/ 0 w 16"/>
                    <a:gd name="T17" fmla="*/ 5 h 13"/>
                    <a:gd name="T18" fmla="*/ 8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6" y="13"/>
                      </a:lnTo>
                      <a:lnTo>
                        <a:pt x="16" y="5"/>
                      </a:lnTo>
                      <a:lnTo>
                        <a:pt x="8" y="13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3" name="Freeform 238"/>
                <p:cNvSpPr>
                  <a:spLocks/>
                </p:cNvSpPr>
                <p:nvPr/>
              </p:nvSpPr>
              <p:spPr bwMode="auto">
                <a:xfrm>
                  <a:off x="823" y="865"/>
                  <a:ext cx="16" cy="13"/>
                </a:xfrm>
                <a:custGeom>
                  <a:avLst/>
                  <a:gdLst>
                    <a:gd name="T0" fmla="*/ 0 w 16"/>
                    <a:gd name="T1" fmla="*/ 5 h 13"/>
                    <a:gd name="T2" fmla="*/ 8 w 16"/>
                    <a:gd name="T3" fmla="*/ 0 h 13"/>
                    <a:gd name="T4" fmla="*/ 3 w 16"/>
                    <a:gd name="T5" fmla="*/ 0 h 13"/>
                    <a:gd name="T6" fmla="*/ 3 w 16"/>
                    <a:gd name="T7" fmla="*/ 13 h 13"/>
                    <a:gd name="T8" fmla="*/ 8 w 16"/>
                    <a:gd name="T9" fmla="*/ 13 h 13"/>
                    <a:gd name="T10" fmla="*/ 16 w 16"/>
                    <a:gd name="T11" fmla="*/ 5 h 13"/>
                    <a:gd name="T12" fmla="*/ 8 w 16"/>
                    <a:gd name="T13" fmla="*/ 13 h 13"/>
                    <a:gd name="T14" fmla="*/ 16 w 16"/>
                    <a:gd name="T15" fmla="*/ 13 h 13"/>
                    <a:gd name="T16" fmla="*/ 16 w 16"/>
                    <a:gd name="T17" fmla="*/ 5 h 13"/>
                    <a:gd name="T18" fmla="*/ 0 w 16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0" y="5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8" y="13"/>
                      </a:lnTo>
                      <a:lnTo>
                        <a:pt x="16" y="5"/>
                      </a:lnTo>
                      <a:lnTo>
                        <a:pt x="8" y="13"/>
                      </a:lnTo>
                      <a:lnTo>
                        <a:pt x="16" y="13"/>
                      </a:lnTo>
                      <a:lnTo>
                        <a:pt x="16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4" name="Freeform 239"/>
                <p:cNvSpPr>
                  <a:spLocks/>
                </p:cNvSpPr>
                <p:nvPr/>
              </p:nvSpPr>
              <p:spPr bwMode="auto">
                <a:xfrm>
                  <a:off x="823" y="855"/>
                  <a:ext cx="16" cy="15"/>
                </a:xfrm>
                <a:custGeom>
                  <a:avLst/>
                  <a:gdLst>
                    <a:gd name="T0" fmla="*/ 8 w 16"/>
                    <a:gd name="T1" fmla="*/ 0 h 15"/>
                    <a:gd name="T2" fmla="*/ 0 w 16"/>
                    <a:gd name="T3" fmla="*/ 10 h 15"/>
                    <a:gd name="T4" fmla="*/ 0 w 16"/>
                    <a:gd name="T5" fmla="*/ 15 h 15"/>
                    <a:gd name="T6" fmla="*/ 16 w 16"/>
                    <a:gd name="T7" fmla="*/ 15 h 15"/>
                    <a:gd name="T8" fmla="*/ 16 w 16"/>
                    <a:gd name="T9" fmla="*/ 10 h 15"/>
                    <a:gd name="T10" fmla="*/ 8 w 16"/>
                    <a:gd name="T11" fmla="*/ 15 h 15"/>
                    <a:gd name="T12" fmla="*/ 8 w 16"/>
                    <a:gd name="T13" fmla="*/ 0 h 15"/>
                    <a:gd name="T14" fmla="*/ 0 w 16"/>
                    <a:gd name="T15" fmla="*/ 0 h 15"/>
                    <a:gd name="T16" fmla="*/ 0 w 16"/>
                    <a:gd name="T17" fmla="*/ 10 h 15"/>
                    <a:gd name="T18" fmla="*/ 8 w 16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8" y="0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10"/>
                      </a:lnTo>
                      <a:lnTo>
                        <a:pt x="8" y="15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5" name="Freeform 240"/>
                <p:cNvSpPr>
                  <a:spLocks/>
                </p:cNvSpPr>
                <p:nvPr/>
              </p:nvSpPr>
              <p:spPr bwMode="auto">
                <a:xfrm>
                  <a:off x="831" y="855"/>
                  <a:ext cx="14" cy="15"/>
                </a:xfrm>
                <a:custGeom>
                  <a:avLst/>
                  <a:gdLst>
                    <a:gd name="T0" fmla="*/ 0 w 14"/>
                    <a:gd name="T1" fmla="*/ 10 h 15"/>
                    <a:gd name="T2" fmla="*/ 6 w 14"/>
                    <a:gd name="T3" fmla="*/ 0 h 15"/>
                    <a:gd name="T4" fmla="*/ 0 w 14"/>
                    <a:gd name="T5" fmla="*/ 0 h 15"/>
                    <a:gd name="T6" fmla="*/ 0 w 14"/>
                    <a:gd name="T7" fmla="*/ 15 h 15"/>
                    <a:gd name="T8" fmla="*/ 6 w 14"/>
                    <a:gd name="T9" fmla="*/ 15 h 15"/>
                    <a:gd name="T10" fmla="*/ 14 w 14"/>
                    <a:gd name="T11" fmla="*/ 10 h 15"/>
                    <a:gd name="T12" fmla="*/ 6 w 14"/>
                    <a:gd name="T13" fmla="*/ 15 h 15"/>
                    <a:gd name="T14" fmla="*/ 14 w 14"/>
                    <a:gd name="T15" fmla="*/ 15 h 15"/>
                    <a:gd name="T16" fmla="*/ 14 w 14"/>
                    <a:gd name="T17" fmla="*/ 10 h 15"/>
                    <a:gd name="T18" fmla="*/ 0 w 14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14" y="10"/>
                      </a:ln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6" name="Freeform 241"/>
                <p:cNvSpPr>
                  <a:spLocks/>
                </p:cNvSpPr>
                <p:nvPr/>
              </p:nvSpPr>
              <p:spPr bwMode="auto">
                <a:xfrm>
                  <a:off x="831" y="855"/>
                  <a:ext cx="14" cy="10"/>
                </a:xfrm>
                <a:custGeom>
                  <a:avLst/>
                  <a:gdLst>
                    <a:gd name="T0" fmla="*/ 14 w 14"/>
                    <a:gd name="T1" fmla="*/ 0 h 10"/>
                    <a:gd name="T2" fmla="*/ 0 w 14"/>
                    <a:gd name="T3" fmla="*/ 0 h 10"/>
                    <a:gd name="T4" fmla="*/ 0 w 14"/>
                    <a:gd name="T5" fmla="*/ 10 h 10"/>
                    <a:gd name="T6" fmla="*/ 14 w 14"/>
                    <a:gd name="T7" fmla="*/ 10 h 10"/>
                    <a:gd name="T8" fmla="*/ 14 w 14"/>
                    <a:gd name="T9" fmla="*/ 0 h 10"/>
                    <a:gd name="T10" fmla="*/ 0 w 14"/>
                    <a:gd name="T11" fmla="*/ 0 h 10"/>
                    <a:gd name="T12" fmla="*/ 14 w 14"/>
                    <a:gd name="T13" fmla="*/ 0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0"/>
                    <a:gd name="T23" fmla="*/ 14 w 14"/>
                    <a:gd name="T24" fmla="*/ 10 h 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0">
                      <a:moveTo>
                        <a:pt x="14" y="0"/>
                      </a:move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7" name="Rectangle 242"/>
                <p:cNvSpPr>
                  <a:spLocks noChangeArrowheads="1"/>
                </p:cNvSpPr>
                <p:nvPr/>
              </p:nvSpPr>
              <p:spPr bwMode="auto">
                <a:xfrm>
                  <a:off x="831" y="855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8" name="Rectangle 243"/>
                <p:cNvSpPr>
                  <a:spLocks noChangeArrowheads="1"/>
                </p:cNvSpPr>
                <p:nvPr/>
              </p:nvSpPr>
              <p:spPr bwMode="auto">
                <a:xfrm>
                  <a:off x="831" y="865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09" name="Rectangle 244"/>
                <p:cNvSpPr>
                  <a:spLocks noChangeArrowheads="1"/>
                </p:cNvSpPr>
                <p:nvPr/>
              </p:nvSpPr>
              <p:spPr bwMode="auto">
                <a:xfrm>
                  <a:off x="831" y="870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0" name="Rectangle 245"/>
                <p:cNvSpPr>
                  <a:spLocks noChangeArrowheads="1"/>
                </p:cNvSpPr>
                <p:nvPr/>
              </p:nvSpPr>
              <p:spPr bwMode="auto">
                <a:xfrm>
                  <a:off x="831" y="878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1" name="Rectangle 246"/>
                <p:cNvSpPr>
                  <a:spLocks noChangeArrowheads="1"/>
                </p:cNvSpPr>
                <p:nvPr/>
              </p:nvSpPr>
              <p:spPr bwMode="auto">
                <a:xfrm>
                  <a:off x="831" y="884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2" name="Freeform 247"/>
                <p:cNvSpPr>
                  <a:spLocks/>
                </p:cNvSpPr>
                <p:nvPr/>
              </p:nvSpPr>
              <p:spPr bwMode="auto">
                <a:xfrm>
                  <a:off x="831" y="889"/>
                  <a:ext cx="14" cy="15"/>
                </a:xfrm>
                <a:custGeom>
                  <a:avLst/>
                  <a:gdLst>
                    <a:gd name="T0" fmla="*/ 6 w 14"/>
                    <a:gd name="T1" fmla="*/ 0 h 15"/>
                    <a:gd name="T2" fmla="*/ 14 w 14"/>
                    <a:gd name="T3" fmla="*/ 10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10 h 15"/>
                    <a:gd name="T10" fmla="*/ 6 w 14"/>
                    <a:gd name="T11" fmla="*/ 15 h 15"/>
                    <a:gd name="T12" fmla="*/ 0 w 14"/>
                    <a:gd name="T13" fmla="*/ 10 h 15"/>
                    <a:gd name="T14" fmla="*/ 0 w 14"/>
                    <a:gd name="T15" fmla="*/ 15 h 15"/>
                    <a:gd name="T16" fmla="*/ 6 w 14"/>
                    <a:gd name="T17" fmla="*/ 15 h 15"/>
                    <a:gd name="T18" fmla="*/ 6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0"/>
                      </a:move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6" y="15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3" name="Freeform 248"/>
                <p:cNvSpPr>
                  <a:spLocks/>
                </p:cNvSpPr>
                <p:nvPr/>
              </p:nvSpPr>
              <p:spPr bwMode="auto">
                <a:xfrm>
                  <a:off x="837" y="889"/>
                  <a:ext cx="17" cy="15"/>
                </a:xfrm>
                <a:custGeom>
                  <a:avLst/>
                  <a:gdLst>
                    <a:gd name="T0" fmla="*/ 17 w 17"/>
                    <a:gd name="T1" fmla="*/ 10 h 15"/>
                    <a:gd name="T2" fmla="*/ 8 w 17"/>
                    <a:gd name="T3" fmla="*/ 0 h 15"/>
                    <a:gd name="T4" fmla="*/ 0 w 17"/>
                    <a:gd name="T5" fmla="*/ 0 h 15"/>
                    <a:gd name="T6" fmla="*/ 0 w 17"/>
                    <a:gd name="T7" fmla="*/ 15 h 15"/>
                    <a:gd name="T8" fmla="*/ 8 w 17"/>
                    <a:gd name="T9" fmla="*/ 15 h 15"/>
                    <a:gd name="T10" fmla="*/ 0 w 17"/>
                    <a:gd name="T11" fmla="*/ 10 h 15"/>
                    <a:gd name="T12" fmla="*/ 17 w 17"/>
                    <a:gd name="T13" fmla="*/ 10 h 15"/>
                    <a:gd name="T14" fmla="*/ 17 w 17"/>
                    <a:gd name="T15" fmla="*/ 0 h 15"/>
                    <a:gd name="T16" fmla="*/ 8 w 17"/>
                    <a:gd name="T17" fmla="*/ 0 h 15"/>
                    <a:gd name="T18" fmla="*/ 17 w 17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17" y="10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10"/>
                      </a:lnTo>
                      <a:lnTo>
                        <a:pt x="17" y="10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4" name="Rectangle 249"/>
                <p:cNvSpPr>
                  <a:spLocks noChangeArrowheads="1"/>
                </p:cNvSpPr>
                <p:nvPr/>
              </p:nvSpPr>
              <p:spPr bwMode="auto">
                <a:xfrm>
                  <a:off x="837" y="899"/>
                  <a:ext cx="19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5" name="Rectangle 250"/>
                <p:cNvSpPr>
                  <a:spLocks noChangeArrowheads="1"/>
                </p:cNvSpPr>
                <p:nvPr/>
              </p:nvSpPr>
              <p:spPr bwMode="auto">
                <a:xfrm>
                  <a:off x="837" y="904"/>
                  <a:ext cx="19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6" name="Freeform 251"/>
                <p:cNvSpPr>
                  <a:spLocks/>
                </p:cNvSpPr>
                <p:nvPr/>
              </p:nvSpPr>
              <p:spPr bwMode="auto">
                <a:xfrm>
                  <a:off x="837" y="909"/>
                  <a:ext cx="17" cy="17"/>
                </a:xfrm>
                <a:custGeom>
                  <a:avLst/>
                  <a:gdLst>
                    <a:gd name="T0" fmla="*/ 8 w 17"/>
                    <a:gd name="T1" fmla="*/ 0 h 17"/>
                    <a:gd name="T2" fmla="*/ 17 w 17"/>
                    <a:gd name="T3" fmla="*/ 11 h 17"/>
                    <a:gd name="T4" fmla="*/ 17 w 17"/>
                    <a:gd name="T5" fmla="*/ 3 h 17"/>
                    <a:gd name="T6" fmla="*/ 0 w 17"/>
                    <a:gd name="T7" fmla="*/ 3 h 17"/>
                    <a:gd name="T8" fmla="*/ 0 w 17"/>
                    <a:gd name="T9" fmla="*/ 11 h 17"/>
                    <a:gd name="T10" fmla="*/ 8 w 17"/>
                    <a:gd name="T11" fmla="*/ 17 h 17"/>
                    <a:gd name="T12" fmla="*/ 0 w 17"/>
                    <a:gd name="T13" fmla="*/ 11 h 17"/>
                    <a:gd name="T14" fmla="*/ 0 w 17"/>
                    <a:gd name="T15" fmla="*/ 17 h 17"/>
                    <a:gd name="T16" fmla="*/ 8 w 17"/>
                    <a:gd name="T17" fmla="*/ 17 h 17"/>
                    <a:gd name="T18" fmla="*/ 8 w 17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8" y="0"/>
                      </a:moveTo>
                      <a:lnTo>
                        <a:pt x="17" y="11"/>
                      </a:lnTo>
                      <a:lnTo>
                        <a:pt x="17" y="3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8" y="17"/>
                      </a:lnTo>
                      <a:lnTo>
                        <a:pt x="0" y="11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7" name="Freeform 252"/>
                <p:cNvSpPr>
                  <a:spLocks/>
                </p:cNvSpPr>
                <p:nvPr/>
              </p:nvSpPr>
              <p:spPr bwMode="auto">
                <a:xfrm>
                  <a:off x="845" y="909"/>
                  <a:ext cx="15" cy="17"/>
                </a:xfrm>
                <a:custGeom>
                  <a:avLst/>
                  <a:gdLst>
                    <a:gd name="T0" fmla="*/ 15 w 15"/>
                    <a:gd name="T1" fmla="*/ 11 h 17"/>
                    <a:gd name="T2" fmla="*/ 9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9 w 15"/>
                    <a:gd name="T9" fmla="*/ 17 h 17"/>
                    <a:gd name="T10" fmla="*/ 0 w 15"/>
                    <a:gd name="T11" fmla="*/ 11 h 17"/>
                    <a:gd name="T12" fmla="*/ 15 w 15"/>
                    <a:gd name="T13" fmla="*/ 11 h 17"/>
                    <a:gd name="T14" fmla="*/ 15 w 15"/>
                    <a:gd name="T15" fmla="*/ 0 h 17"/>
                    <a:gd name="T16" fmla="*/ 9 w 15"/>
                    <a:gd name="T17" fmla="*/ 0 h 17"/>
                    <a:gd name="T18" fmla="*/ 15 w 15"/>
                    <a:gd name="T19" fmla="*/ 1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5" y="11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0" y="11"/>
                      </a:lnTo>
                      <a:lnTo>
                        <a:pt x="15" y="11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8" name="Rectangle 253"/>
                <p:cNvSpPr>
                  <a:spLocks noChangeArrowheads="1"/>
                </p:cNvSpPr>
                <p:nvPr/>
              </p:nvSpPr>
              <p:spPr bwMode="auto">
                <a:xfrm>
                  <a:off x="845" y="920"/>
                  <a:ext cx="16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19" name="Freeform 254"/>
                <p:cNvSpPr>
                  <a:spLocks/>
                </p:cNvSpPr>
                <p:nvPr/>
              </p:nvSpPr>
              <p:spPr bwMode="auto">
                <a:xfrm>
                  <a:off x="845" y="923"/>
                  <a:ext cx="15" cy="18"/>
                </a:xfrm>
                <a:custGeom>
                  <a:avLst/>
                  <a:gdLst>
                    <a:gd name="T0" fmla="*/ 9 w 15"/>
                    <a:gd name="T1" fmla="*/ 0 h 18"/>
                    <a:gd name="T2" fmla="*/ 15 w 15"/>
                    <a:gd name="T3" fmla="*/ 9 h 18"/>
                    <a:gd name="T4" fmla="*/ 15 w 15"/>
                    <a:gd name="T5" fmla="*/ 3 h 18"/>
                    <a:gd name="T6" fmla="*/ 0 w 15"/>
                    <a:gd name="T7" fmla="*/ 3 h 18"/>
                    <a:gd name="T8" fmla="*/ 0 w 15"/>
                    <a:gd name="T9" fmla="*/ 9 h 18"/>
                    <a:gd name="T10" fmla="*/ 9 w 15"/>
                    <a:gd name="T11" fmla="*/ 18 h 18"/>
                    <a:gd name="T12" fmla="*/ 0 w 15"/>
                    <a:gd name="T13" fmla="*/ 9 h 18"/>
                    <a:gd name="T14" fmla="*/ 0 w 15"/>
                    <a:gd name="T15" fmla="*/ 18 h 18"/>
                    <a:gd name="T16" fmla="*/ 9 w 15"/>
                    <a:gd name="T17" fmla="*/ 18 h 18"/>
                    <a:gd name="T18" fmla="*/ 9 w 15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9" y="0"/>
                      </a:moveTo>
                      <a:lnTo>
                        <a:pt x="15" y="9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9" y="18"/>
                      </a:lnTo>
                      <a:lnTo>
                        <a:pt x="0" y="9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0" name="Freeform 255"/>
                <p:cNvSpPr>
                  <a:spLocks/>
                </p:cNvSpPr>
                <p:nvPr/>
              </p:nvSpPr>
              <p:spPr bwMode="auto">
                <a:xfrm>
                  <a:off x="854" y="923"/>
                  <a:ext cx="14" cy="18"/>
                </a:xfrm>
                <a:custGeom>
                  <a:avLst/>
                  <a:gdLst>
                    <a:gd name="T0" fmla="*/ 14 w 14"/>
                    <a:gd name="T1" fmla="*/ 9 h 18"/>
                    <a:gd name="T2" fmla="*/ 6 w 14"/>
                    <a:gd name="T3" fmla="*/ 0 h 18"/>
                    <a:gd name="T4" fmla="*/ 0 w 14"/>
                    <a:gd name="T5" fmla="*/ 0 h 18"/>
                    <a:gd name="T6" fmla="*/ 0 w 14"/>
                    <a:gd name="T7" fmla="*/ 18 h 18"/>
                    <a:gd name="T8" fmla="*/ 6 w 14"/>
                    <a:gd name="T9" fmla="*/ 18 h 18"/>
                    <a:gd name="T10" fmla="*/ 0 w 14"/>
                    <a:gd name="T11" fmla="*/ 9 h 18"/>
                    <a:gd name="T12" fmla="*/ 14 w 14"/>
                    <a:gd name="T13" fmla="*/ 9 h 18"/>
                    <a:gd name="T14" fmla="*/ 14 w 14"/>
                    <a:gd name="T15" fmla="*/ 0 h 18"/>
                    <a:gd name="T16" fmla="*/ 6 w 14"/>
                    <a:gd name="T17" fmla="*/ 0 h 18"/>
                    <a:gd name="T18" fmla="*/ 14 w 14"/>
                    <a:gd name="T19" fmla="*/ 9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14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9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1" name="Rectangle 256"/>
                <p:cNvSpPr>
                  <a:spLocks noChangeArrowheads="1"/>
                </p:cNvSpPr>
                <p:nvPr/>
              </p:nvSpPr>
              <p:spPr bwMode="auto">
                <a:xfrm>
                  <a:off x="854" y="932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2" name="Rectangle 257"/>
                <p:cNvSpPr>
                  <a:spLocks noChangeArrowheads="1"/>
                </p:cNvSpPr>
                <p:nvPr/>
              </p:nvSpPr>
              <p:spPr bwMode="auto">
                <a:xfrm>
                  <a:off x="854" y="941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3" name="Rectangle 258"/>
                <p:cNvSpPr>
                  <a:spLocks noChangeArrowheads="1"/>
                </p:cNvSpPr>
                <p:nvPr/>
              </p:nvSpPr>
              <p:spPr bwMode="auto">
                <a:xfrm>
                  <a:off x="854" y="946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4" name="Freeform 259"/>
                <p:cNvSpPr>
                  <a:spLocks/>
                </p:cNvSpPr>
                <p:nvPr/>
              </p:nvSpPr>
              <p:spPr bwMode="auto">
                <a:xfrm>
                  <a:off x="854" y="954"/>
                  <a:ext cx="14" cy="15"/>
                </a:xfrm>
                <a:custGeom>
                  <a:avLst/>
                  <a:gdLst>
                    <a:gd name="T0" fmla="*/ 6 w 14"/>
                    <a:gd name="T1" fmla="*/ 0 h 15"/>
                    <a:gd name="T2" fmla="*/ 14 w 14"/>
                    <a:gd name="T3" fmla="*/ 6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6 h 15"/>
                    <a:gd name="T10" fmla="*/ 6 w 14"/>
                    <a:gd name="T11" fmla="*/ 15 h 15"/>
                    <a:gd name="T12" fmla="*/ 0 w 14"/>
                    <a:gd name="T13" fmla="*/ 6 h 15"/>
                    <a:gd name="T14" fmla="*/ 0 w 14"/>
                    <a:gd name="T15" fmla="*/ 15 h 15"/>
                    <a:gd name="T16" fmla="*/ 6 w 14"/>
                    <a:gd name="T17" fmla="*/ 15 h 15"/>
                    <a:gd name="T18" fmla="*/ 6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5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5" name="Freeform 260"/>
                <p:cNvSpPr>
                  <a:spLocks/>
                </p:cNvSpPr>
                <p:nvPr/>
              </p:nvSpPr>
              <p:spPr bwMode="auto">
                <a:xfrm>
                  <a:off x="860" y="954"/>
                  <a:ext cx="13" cy="15"/>
                </a:xfrm>
                <a:custGeom>
                  <a:avLst/>
                  <a:gdLst>
                    <a:gd name="T0" fmla="*/ 13 w 13"/>
                    <a:gd name="T1" fmla="*/ 6 h 15"/>
                    <a:gd name="T2" fmla="*/ 8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8 w 13"/>
                    <a:gd name="T9" fmla="*/ 15 h 15"/>
                    <a:gd name="T10" fmla="*/ 0 w 13"/>
                    <a:gd name="T11" fmla="*/ 6 h 15"/>
                    <a:gd name="T12" fmla="*/ 13 w 13"/>
                    <a:gd name="T13" fmla="*/ 6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13 w 13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13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6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6" name="Rectangle 261"/>
                <p:cNvSpPr>
                  <a:spLocks noChangeArrowheads="1"/>
                </p:cNvSpPr>
                <p:nvPr/>
              </p:nvSpPr>
              <p:spPr bwMode="auto">
                <a:xfrm>
                  <a:off x="860" y="961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7" name="Rectangle 262"/>
                <p:cNvSpPr>
                  <a:spLocks noChangeArrowheads="1"/>
                </p:cNvSpPr>
                <p:nvPr/>
              </p:nvSpPr>
              <p:spPr bwMode="auto">
                <a:xfrm>
                  <a:off x="860" y="96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8" name="Freeform 263"/>
                <p:cNvSpPr>
                  <a:spLocks/>
                </p:cNvSpPr>
                <p:nvPr/>
              </p:nvSpPr>
              <p:spPr bwMode="auto">
                <a:xfrm>
                  <a:off x="860" y="975"/>
                  <a:ext cx="13" cy="13"/>
                </a:xfrm>
                <a:custGeom>
                  <a:avLst/>
                  <a:gdLst>
                    <a:gd name="T0" fmla="*/ 8 w 13"/>
                    <a:gd name="T1" fmla="*/ 0 h 13"/>
                    <a:gd name="T2" fmla="*/ 13 w 13"/>
                    <a:gd name="T3" fmla="*/ 5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5 h 13"/>
                    <a:gd name="T10" fmla="*/ 8 w 13"/>
                    <a:gd name="T11" fmla="*/ 13 h 13"/>
                    <a:gd name="T12" fmla="*/ 0 w 13"/>
                    <a:gd name="T13" fmla="*/ 5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8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0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9" name="Freeform 264"/>
                <p:cNvSpPr>
                  <a:spLocks/>
                </p:cNvSpPr>
                <p:nvPr/>
              </p:nvSpPr>
              <p:spPr bwMode="auto">
                <a:xfrm>
                  <a:off x="865" y="975"/>
                  <a:ext cx="14" cy="13"/>
                </a:xfrm>
                <a:custGeom>
                  <a:avLst/>
                  <a:gdLst>
                    <a:gd name="T0" fmla="*/ 14 w 14"/>
                    <a:gd name="T1" fmla="*/ 5 h 13"/>
                    <a:gd name="T2" fmla="*/ 8 w 14"/>
                    <a:gd name="T3" fmla="*/ 0 h 13"/>
                    <a:gd name="T4" fmla="*/ 3 w 14"/>
                    <a:gd name="T5" fmla="*/ 0 h 13"/>
                    <a:gd name="T6" fmla="*/ 3 w 14"/>
                    <a:gd name="T7" fmla="*/ 13 h 13"/>
                    <a:gd name="T8" fmla="*/ 8 w 14"/>
                    <a:gd name="T9" fmla="*/ 13 h 13"/>
                    <a:gd name="T10" fmla="*/ 0 w 14"/>
                    <a:gd name="T11" fmla="*/ 5 h 13"/>
                    <a:gd name="T12" fmla="*/ 14 w 14"/>
                    <a:gd name="T13" fmla="*/ 5 h 13"/>
                    <a:gd name="T14" fmla="*/ 14 w 14"/>
                    <a:gd name="T15" fmla="*/ 0 h 13"/>
                    <a:gd name="T16" fmla="*/ 8 w 14"/>
                    <a:gd name="T17" fmla="*/ 0 h 13"/>
                    <a:gd name="T18" fmla="*/ 14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5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0" name="Freeform 265"/>
                <p:cNvSpPr>
                  <a:spLocks/>
                </p:cNvSpPr>
                <p:nvPr/>
              </p:nvSpPr>
              <p:spPr bwMode="auto">
                <a:xfrm>
                  <a:off x="865" y="980"/>
                  <a:ext cx="14" cy="14"/>
                </a:xfrm>
                <a:custGeom>
                  <a:avLst/>
                  <a:gdLst>
                    <a:gd name="T0" fmla="*/ 8 w 14"/>
                    <a:gd name="T1" fmla="*/ 0 h 14"/>
                    <a:gd name="T2" fmla="*/ 14 w 14"/>
                    <a:gd name="T3" fmla="*/ 8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8 h 14"/>
                    <a:gd name="T10" fmla="*/ 8 w 14"/>
                    <a:gd name="T11" fmla="*/ 14 h 14"/>
                    <a:gd name="T12" fmla="*/ 0 w 14"/>
                    <a:gd name="T13" fmla="*/ 8 h 14"/>
                    <a:gd name="T14" fmla="*/ 0 w 14"/>
                    <a:gd name="T15" fmla="*/ 14 h 14"/>
                    <a:gd name="T16" fmla="*/ 8 w 14"/>
                    <a:gd name="T17" fmla="*/ 14 h 14"/>
                    <a:gd name="T18" fmla="*/ 8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4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1" name="Freeform 266"/>
                <p:cNvSpPr>
                  <a:spLocks/>
                </p:cNvSpPr>
                <p:nvPr/>
              </p:nvSpPr>
              <p:spPr bwMode="auto">
                <a:xfrm>
                  <a:off x="873" y="980"/>
                  <a:ext cx="15" cy="14"/>
                </a:xfrm>
                <a:custGeom>
                  <a:avLst/>
                  <a:gdLst>
                    <a:gd name="T0" fmla="*/ 15 w 15"/>
                    <a:gd name="T1" fmla="*/ 8 h 14"/>
                    <a:gd name="T2" fmla="*/ 6 w 15"/>
                    <a:gd name="T3" fmla="*/ 0 h 14"/>
                    <a:gd name="T4" fmla="*/ 0 w 15"/>
                    <a:gd name="T5" fmla="*/ 0 h 14"/>
                    <a:gd name="T6" fmla="*/ 0 w 15"/>
                    <a:gd name="T7" fmla="*/ 14 h 14"/>
                    <a:gd name="T8" fmla="*/ 6 w 15"/>
                    <a:gd name="T9" fmla="*/ 14 h 14"/>
                    <a:gd name="T10" fmla="*/ 0 w 15"/>
                    <a:gd name="T11" fmla="*/ 8 h 14"/>
                    <a:gd name="T12" fmla="*/ 15 w 15"/>
                    <a:gd name="T13" fmla="*/ 8 h 14"/>
                    <a:gd name="T14" fmla="*/ 15 w 15"/>
                    <a:gd name="T15" fmla="*/ 0 h 14"/>
                    <a:gd name="T16" fmla="*/ 6 w 15"/>
                    <a:gd name="T17" fmla="*/ 0 h 14"/>
                    <a:gd name="T18" fmla="*/ 15 w 15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2" name="Freeform 267"/>
                <p:cNvSpPr>
                  <a:spLocks/>
                </p:cNvSpPr>
                <p:nvPr/>
              </p:nvSpPr>
              <p:spPr bwMode="auto">
                <a:xfrm>
                  <a:off x="873" y="988"/>
                  <a:ext cx="15" cy="15"/>
                </a:xfrm>
                <a:custGeom>
                  <a:avLst/>
                  <a:gdLst>
                    <a:gd name="T0" fmla="*/ 6 w 15"/>
                    <a:gd name="T1" fmla="*/ 0 h 15"/>
                    <a:gd name="T2" fmla="*/ 15 w 15"/>
                    <a:gd name="T3" fmla="*/ 6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6 h 15"/>
                    <a:gd name="T10" fmla="*/ 6 w 15"/>
                    <a:gd name="T11" fmla="*/ 15 h 15"/>
                    <a:gd name="T12" fmla="*/ 0 w 15"/>
                    <a:gd name="T13" fmla="*/ 6 h 15"/>
                    <a:gd name="T14" fmla="*/ 0 w 15"/>
                    <a:gd name="T15" fmla="*/ 15 h 15"/>
                    <a:gd name="T16" fmla="*/ 6 w 15"/>
                    <a:gd name="T17" fmla="*/ 15 h 15"/>
                    <a:gd name="T18" fmla="*/ 6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6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5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3" name="Freeform 268"/>
                <p:cNvSpPr>
                  <a:spLocks/>
                </p:cNvSpPr>
                <p:nvPr/>
              </p:nvSpPr>
              <p:spPr bwMode="auto">
                <a:xfrm>
                  <a:off x="879" y="988"/>
                  <a:ext cx="15" cy="15"/>
                </a:xfrm>
                <a:custGeom>
                  <a:avLst/>
                  <a:gdLst>
                    <a:gd name="T0" fmla="*/ 15 w 15"/>
                    <a:gd name="T1" fmla="*/ 6 h 15"/>
                    <a:gd name="T2" fmla="*/ 9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9 w 15"/>
                    <a:gd name="T9" fmla="*/ 15 h 15"/>
                    <a:gd name="T10" fmla="*/ 0 w 15"/>
                    <a:gd name="T11" fmla="*/ 6 h 15"/>
                    <a:gd name="T12" fmla="*/ 15 w 15"/>
                    <a:gd name="T13" fmla="*/ 6 h 15"/>
                    <a:gd name="T14" fmla="*/ 15 w 15"/>
                    <a:gd name="T15" fmla="*/ 0 h 15"/>
                    <a:gd name="T16" fmla="*/ 9 w 15"/>
                    <a:gd name="T17" fmla="*/ 0 h 15"/>
                    <a:gd name="T18" fmla="*/ 15 w 15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6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6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4" name="Rectangle 269"/>
                <p:cNvSpPr>
                  <a:spLocks noChangeArrowheads="1"/>
                </p:cNvSpPr>
                <p:nvPr/>
              </p:nvSpPr>
              <p:spPr bwMode="auto">
                <a:xfrm>
                  <a:off x="879" y="995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5" name="Freeform 270"/>
                <p:cNvSpPr>
                  <a:spLocks/>
                </p:cNvSpPr>
                <p:nvPr/>
              </p:nvSpPr>
              <p:spPr bwMode="auto">
                <a:xfrm>
                  <a:off x="879" y="1000"/>
                  <a:ext cx="15" cy="17"/>
                </a:xfrm>
                <a:custGeom>
                  <a:avLst/>
                  <a:gdLst>
                    <a:gd name="T0" fmla="*/ 9 w 15"/>
                    <a:gd name="T1" fmla="*/ 0 h 17"/>
                    <a:gd name="T2" fmla="*/ 15 w 15"/>
                    <a:gd name="T3" fmla="*/ 8 h 17"/>
                    <a:gd name="T4" fmla="*/ 15 w 15"/>
                    <a:gd name="T5" fmla="*/ 3 h 17"/>
                    <a:gd name="T6" fmla="*/ 0 w 15"/>
                    <a:gd name="T7" fmla="*/ 3 h 17"/>
                    <a:gd name="T8" fmla="*/ 0 w 15"/>
                    <a:gd name="T9" fmla="*/ 8 h 17"/>
                    <a:gd name="T10" fmla="*/ 9 w 15"/>
                    <a:gd name="T11" fmla="*/ 17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9 w 15"/>
                    <a:gd name="T17" fmla="*/ 17 h 17"/>
                    <a:gd name="T18" fmla="*/ 9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0"/>
                      </a:moveTo>
                      <a:lnTo>
                        <a:pt x="15" y="8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9" y="17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6" name="Freeform 271"/>
                <p:cNvSpPr>
                  <a:spLocks/>
                </p:cNvSpPr>
                <p:nvPr/>
              </p:nvSpPr>
              <p:spPr bwMode="auto">
                <a:xfrm>
                  <a:off x="888" y="1000"/>
                  <a:ext cx="14" cy="17"/>
                </a:xfrm>
                <a:custGeom>
                  <a:avLst/>
                  <a:gdLst>
                    <a:gd name="T0" fmla="*/ 14 w 14"/>
                    <a:gd name="T1" fmla="*/ 8 h 17"/>
                    <a:gd name="T2" fmla="*/ 6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6 w 14"/>
                    <a:gd name="T9" fmla="*/ 17 h 17"/>
                    <a:gd name="T10" fmla="*/ 0 w 14"/>
                    <a:gd name="T11" fmla="*/ 8 h 17"/>
                    <a:gd name="T12" fmla="*/ 14 w 14"/>
                    <a:gd name="T13" fmla="*/ 8 h 17"/>
                    <a:gd name="T14" fmla="*/ 14 w 14"/>
                    <a:gd name="T15" fmla="*/ 0 h 17"/>
                    <a:gd name="T16" fmla="*/ 6 w 14"/>
                    <a:gd name="T17" fmla="*/ 0 h 17"/>
                    <a:gd name="T18" fmla="*/ 14 w 14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14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7" name="Freeform 272"/>
                <p:cNvSpPr>
                  <a:spLocks/>
                </p:cNvSpPr>
                <p:nvPr/>
              </p:nvSpPr>
              <p:spPr bwMode="auto">
                <a:xfrm>
                  <a:off x="888" y="1008"/>
                  <a:ext cx="14" cy="14"/>
                </a:xfrm>
                <a:custGeom>
                  <a:avLst/>
                  <a:gdLst>
                    <a:gd name="T0" fmla="*/ 6 w 14"/>
                    <a:gd name="T1" fmla="*/ 0 h 14"/>
                    <a:gd name="T2" fmla="*/ 14 w 14"/>
                    <a:gd name="T3" fmla="*/ 6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6 h 14"/>
                    <a:gd name="T10" fmla="*/ 6 w 14"/>
                    <a:gd name="T11" fmla="*/ 14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6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8" name="Freeform 273"/>
                <p:cNvSpPr>
                  <a:spLocks/>
                </p:cNvSpPr>
                <p:nvPr/>
              </p:nvSpPr>
              <p:spPr bwMode="auto">
                <a:xfrm>
                  <a:off x="894" y="1008"/>
                  <a:ext cx="13" cy="14"/>
                </a:xfrm>
                <a:custGeom>
                  <a:avLst/>
                  <a:gdLst>
                    <a:gd name="T0" fmla="*/ 13 w 13"/>
                    <a:gd name="T1" fmla="*/ 6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0 w 13"/>
                    <a:gd name="T11" fmla="*/ 6 h 14"/>
                    <a:gd name="T12" fmla="*/ 13 w 13"/>
                    <a:gd name="T13" fmla="*/ 6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13 w 1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39" name="Freeform 274"/>
                <p:cNvSpPr>
                  <a:spLocks/>
                </p:cNvSpPr>
                <p:nvPr/>
              </p:nvSpPr>
              <p:spPr bwMode="auto">
                <a:xfrm>
                  <a:off x="894" y="1014"/>
                  <a:ext cx="13" cy="13"/>
                </a:xfrm>
                <a:custGeom>
                  <a:avLst/>
                  <a:gdLst>
                    <a:gd name="T0" fmla="*/ 8 w 13"/>
                    <a:gd name="T1" fmla="*/ 0 h 13"/>
                    <a:gd name="T2" fmla="*/ 13 w 13"/>
                    <a:gd name="T3" fmla="*/ 8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8 h 13"/>
                    <a:gd name="T10" fmla="*/ 8 w 13"/>
                    <a:gd name="T11" fmla="*/ 13 h 13"/>
                    <a:gd name="T12" fmla="*/ 0 w 13"/>
                    <a:gd name="T13" fmla="*/ 8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8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0"/>
                      </a:move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0" name="Rectangle 275"/>
                <p:cNvSpPr>
                  <a:spLocks noChangeArrowheads="1"/>
                </p:cNvSpPr>
                <p:nvPr/>
              </p:nvSpPr>
              <p:spPr bwMode="auto">
                <a:xfrm>
                  <a:off x="902" y="101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1" name="Freeform 276"/>
                <p:cNvSpPr>
                  <a:spLocks/>
                </p:cNvSpPr>
                <p:nvPr/>
              </p:nvSpPr>
              <p:spPr bwMode="auto">
                <a:xfrm>
                  <a:off x="907" y="1014"/>
                  <a:ext cx="15" cy="13"/>
                </a:xfrm>
                <a:custGeom>
                  <a:avLst/>
                  <a:gdLst>
                    <a:gd name="T0" fmla="*/ 15 w 15"/>
                    <a:gd name="T1" fmla="*/ 8 h 13"/>
                    <a:gd name="T2" fmla="*/ 6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6 w 15"/>
                    <a:gd name="T9" fmla="*/ 13 h 13"/>
                    <a:gd name="T10" fmla="*/ 0 w 15"/>
                    <a:gd name="T11" fmla="*/ 8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6 w 15"/>
                    <a:gd name="T17" fmla="*/ 0 h 13"/>
                    <a:gd name="T18" fmla="*/ 15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2" name="Freeform 277"/>
                <p:cNvSpPr>
                  <a:spLocks/>
                </p:cNvSpPr>
                <p:nvPr/>
              </p:nvSpPr>
              <p:spPr bwMode="auto">
                <a:xfrm>
                  <a:off x="907" y="1022"/>
                  <a:ext cx="15" cy="15"/>
                </a:xfrm>
                <a:custGeom>
                  <a:avLst/>
                  <a:gdLst>
                    <a:gd name="T0" fmla="*/ 6 w 15"/>
                    <a:gd name="T1" fmla="*/ 0 h 15"/>
                    <a:gd name="T2" fmla="*/ 15 w 15"/>
                    <a:gd name="T3" fmla="*/ 5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5 h 15"/>
                    <a:gd name="T10" fmla="*/ 6 w 15"/>
                    <a:gd name="T11" fmla="*/ 15 h 15"/>
                    <a:gd name="T12" fmla="*/ 0 w 15"/>
                    <a:gd name="T13" fmla="*/ 5 h 15"/>
                    <a:gd name="T14" fmla="*/ 0 w 15"/>
                    <a:gd name="T15" fmla="*/ 15 h 15"/>
                    <a:gd name="T16" fmla="*/ 6 w 15"/>
                    <a:gd name="T17" fmla="*/ 15 h 15"/>
                    <a:gd name="T18" fmla="*/ 6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6" y="0"/>
                      </a:move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3" name="Freeform 278"/>
                <p:cNvSpPr>
                  <a:spLocks/>
                </p:cNvSpPr>
                <p:nvPr/>
              </p:nvSpPr>
              <p:spPr bwMode="auto">
                <a:xfrm>
                  <a:off x="913" y="1022"/>
                  <a:ext cx="15" cy="15"/>
                </a:xfrm>
                <a:custGeom>
                  <a:avLst/>
                  <a:gdLst>
                    <a:gd name="T0" fmla="*/ 15 w 15"/>
                    <a:gd name="T1" fmla="*/ 5 h 15"/>
                    <a:gd name="T2" fmla="*/ 9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9 w 15"/>
                    <a:gd name="T9" fmla="*/ 15 h 15"/>
                    <a:gd name="T10" fmla="*/ 0 w 15"/>
                    <a:gd name="T11" fmla="*/ 5 h 15"/>
                    <a:gd name="T12" fmla="*/ 15 w 15"/>
                    <a:gd name="T13" fmla="*/ 5 h 15"/>
                    <a:gd name="T14" fmla="*/ 15 w 15"/>
                    <a:gd name="T15" fmla="*/ 0 h 15"/>
                    <a:gd name="T16" fmla="*/ 9 w 15"/>
                    <a:gd name="T17" fmla="*/ 0 h 15"/>
                    <a:gd name="T18" fmla="*/ 15 w 15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5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4" name="Freeform 279"/>
                <p:cNvSpPr>
                  <a:spLocks/>
                </p:cNvSpPr>
                <p:nvPr/>
              </p:nvSpPr>
              <p:spPr bwMode="auto">
                <a:xfrm>
                  <a:off x="913" y="1027"/>
                  <a:ext cx="15" cy="18"/>
                </a:xfrm>
                <a:custGeom>
                  <a:avLst/>
                  <a:gdLst>
                    <a:gd name="T0" fmla="*/ 9 w 15"/>
                    <a:gd name="T1" fmla="*/ 0 h 18"/>
                    <a:gd name="T2" fmla="*/ 15 w 15"/>
                    <a:gd name="T3" fmla="*/ 10 h 18"/>
                    <a:gd name="T4" fmla="*/ 15 w 15"/>
                    <a:gd name="T5" fmla="*/ 0 h 18"/>
                    <a:gd name="T6" fmla="*/ 0 w 15"/>
                    <a:gd name="T7" fmla="*/ 0 h 18"/>
                    <a:gd name="T8" fmla="*/ 0 w 15"/>
                    <a:gd name="T9" fmla="*/ 10 h 18"/>
                    <a:gd name="T10" fmla="*/ 9 w 15"/>
                    <a:gd name="T11" fmla="*/ 18 h 18"/>
                    <a:gd name="T12" fmla="*/ 0 w 15"/>
                    <a:gd name="T13" fmla="*/ 10 h 18"/>
                    <a:gd name="T14" fmla="*/ 0 w 15"/>
                    <a:gd name="T15" fmla="*/ 18 h 18"/>
                    <a:gd name="T16" fmla="*/ 9 w 15"/>
                    <a:gd name="T17" fmla="*/ 18 h 18"/>
                    <a:gd name="T18" fmla="*/ 9 w 15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9" y="0"/>
                      </a:move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9" y="18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5" name="Rectangle 280"/>
                <p:cNvSpPr>
                  <a:spLocks noChangeArrowheads="1"/>
                </p:cNvSpPr>
                <p:nvPr/>
              </p:nvSpPr>
              <p:spPr bwMode="auto">
                <a:xfrm>
                  <a:off x="922" y="1029"/>
                  <a:ext cx="7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6" name="Rectangle 281"/>
                <p:cNvSpPr>
                  <a:spLocks noChangeArrowheads="1"/>
                </p:cNvSpPr>
                <p:nvPr/>
              </p:nvSpPr>
              <p:spPr bwMode="auto">
                <a:xfrm>
                  <a:off x="928" y="1029"/>
                  <a:ext cx="9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7" name="Freeform 282"/>
                <p:cNvSpPr>
                  <a:spLocks/>
                </p:cNvSpPr>
                <p:nvPr/>
              </p:nvSpPr>
              <p:spPr bwMode="auto">
                <a:xfrm>
                  <a:off x="936" y="1027"/>
                  <a:ext cx="13" cy="18"/>
                </a:xfrm>
                <a:custGeom>
                  <a:avLst/>
                  <a:gdLst>
                    <a:gd name="T0" fmla="*/ 13 w 13"/>
                    <a:gd name="T1" fmla="*/ 10 h 18"/>
                    <a:gd name="T2" fmla="*/ 8 w 13"/>
                    <a:gd name="T3" fmla="*/ 0 h 18"/>
                    <a:gd name="T4" fmla="*/ 0 w 13"/>
                    <a:gd name="T5" fmla="*/ 0 h 18"/>
                    <a:gd name="T6" fmla="*/ 0 w 13"/>
                    <a:gd name="T7" fmla="*/ 18 h 18"/>
                    <a:gd name="T8" fmla="*/ 8 w 13"/>
                    <a:gd name="T9" fmla="*/ 18 h 18"/>
                    <a:gd name="T10" fmla="*/ 0 w 13"/>
                    <a:gd name="T11" fmla="*/ 10 h 18"/>
                    <a:gd name="T12" fmla="*/ 13 w 13"/>
                    <a:gd name="T13" fmla="*/ 10 h 18"/>
                    <a:gd name="T14" fmla="*/ 13 w 13"/>
                    <a:gd name="T15" fmla="*/ 0 h 18"/>
                    <a:gd name="T16" fmla="*/ 8 w 13"/>
                    <a:gd name="T17" fmla="*/ 0 h 18"/>
                    <a:gd name="T18" fmla="*/ 13 w 13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13" y="10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8" name="Freeform 283"/>
                <p:cNvSpPr>
                  <a:spLocks/>
                </p:cNvSpPr>
                <p:nvPr/>
              </p:nvSpPr>
              <p:spPr bwMode="auto">
                <a:xfrm>
                  <a:off x="936" y="1034"/>
                  <a:ext cx="13" cy="17"/>
                </a:xfrm>
                <a:custGeom>
                  <a:avLst/>
                  <a:gdLst>
                    <a:gd name="T0" fmla="*/ 8 w 13"/>
                    <a:gd name="T1" fmla="*/ 0 h 17"/>
                    <a:gd name="T2" fmla="*/ 13 w 13"/>
                    <a:gd name="T3" fmla="*/ 11 h 17"/>
                    <a:gd name="T4" fmla="*/ 13 w 13"/>
                    <a:gd name="T5" fmla="*/ 3 h 17"/>
                    <a:gd name="T6" fmla="*/ 0 w 13"/>
                    <a:gd name="T7" fmla="*/ 3 h 17"/>
                    <a:gd name="T8" fmla="*/ 0 w 13"/>
                    <a:gd name="T9" fmla="*/ 11 h 17"/>
                    <a:gd name="T10" fmla="*/ 8 w 13"/>
                    <a:gd name="T11" fmla="*/ 17 h 17"/>
                    <a:gd name="T12" fmla="*/ 0 w 13"/>
                    <a:gd name="T13" fmla="*/ 11 h 17"/>
                    <a:gd name="T14" fmla="*/ 0 w 13"/>
                    <a:gd name="T15" fmla="*/ 17 h 17"/>
                    <a:gd name="T16" fmla="*/ 8 w 13"/>
                    <a:gd name="T17" fmla="*/ 17 h 17"/>
                    <a:gd name="T18" fmla="*/ 8 w 13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8" y="0"/>
                      </a:moveTo>
                      <a:lnTo>
                        <a:pt x="13" y="11"/>
                      </a:lnTo>
                      <a:lnTo>
                        <a:pt x="13" y="3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8" y="17"/>
                      </a:lnTo>
                      <a:lnTo>
                        <a:pt x="0" y="11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49" name="Freeform 284"/>
                <p:cNvSpPr>
                  <a:spLocks/>
                </p:cNvSpPr>
                <p:nvPr/>
              </p:nvSpPr>
              <p:spPr bwMode="auto">
                <a:xfrm>
                  <a:off x="941" y="1034"/>
                  <a:ext cx="18" cy="17"/>
                </a:xfrm>
                <a:custGeom>
                  <a:avLst/>
                  <a:gdLst>
                    <a:gd name="T0" fmla="*/ 18 w 18"/>
                    <a:gd name="T1" fmla="*/ 11 h 17"/>
                    <a:gd name="T2" fmla="*/ 8 w 18"/>
                    <a:gd name="T3" fmla="*/ 0 h 17"/>
                    <a:gd name="T4" fmla="*/ 3 w 18"/>
                    <a:gd name="T5" fmla="*/ 0 h 17"/>
                    <a:gd name="T6" fmla="*/ 3 w 18"/>
                    <a:gd name="T7" fmla="*/ 17 h 17"/>
                    <a:gd name="T8" fmla="*/ 8 w 18"/>
                    <a:gd name="T9" fmla="*/ 17 h 17"/>
                    <a:gd name="T10" fmla="*/ 0 w 18"/>
                    <a:gd name="T11" fmla="*/ 11 h 17"/>
                    <a:gd name="T12" fmla="*/ 18 w 18"/>
                    <a:gd name="T13" fmla="*/ 11 h 17"/>
                    <a:gd name="T14" fmla="*/ 18 w 18"/>
                    <a:gd name="T15" fmla="*/ 0 h 17"/>
                    <a:gd name="T16" fmla="*/ 8 w 18"/>
                    <a:gd name="T17" fmla="*/ 0 h 17"/>
                    <a:gd name="T18" fmla="*/ 18 w 18"/>
                    <a:gd name="T19" fmla="*/ 1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18" y="11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7"/>
                      </a:lnTo>
                      <a:lnTo>
                        <a:pt x="8" y="17"/>
                      </a:lnTo>
                      <a:lnTo>
                        <a:pt x="0" y="11"/>
                      </a:lnTo>
                      <a:lnTo>
                        <a:pt x="18" y="11"/>
                      </a:lnTo>
                      <a:lnTo>
                        <a:pt x="18" y="0"/>
                      </a:lnTo>
                      <a:lnTo>
                        <a:pt x="8" y="0"/>
                      </a:lnTo>
                      <a:lnTo>
                        <a:pt x="1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0" name="Freeform 285"/>
                <p:cNvSpPr>
                  <a:spLocks/>
                </p:cNvSpPr>
                <p:nvPr/>
              </p:nvSpPr>
              <p:spPr bwMode="auto">
                <a:xfrm>
                  <a:off x="941" y="1042"/>
                  <a:ext cx="18" cy="17"/>
                </a:xfrm>
                <a:custGeom>
                  <a:avLst/>
                  <a:gdLst>
                    <a:gd name="T0" fmla="*/ 8 w 18"/>
                    <a:gd name="T1" fmla="*/ 0 h 17"/>
                    <a:gd name="T2" fmla="*/ 18 w 18"/>
                    <a:gd name="T3" fmla="*/ 9 h 17"/>
                    <a:gd name="T4" fmla="*/ 18 w 18"/>
                    <a:gd name="T5" fmla="*/ 3 h 17"/>
                    <a:gd name="T6" fmla="*/ 0 w 18"/>
                    <a:gd name="T7" fmla="*/ 3 h 17"/>
                    <a:gd name="T8" fmla="*/ 0 w 18"/>
                    <a:gd name="T9" fmla="*/ 9 h 17"/>
                    <a:gd name="T10" fmla="*/ 8 w 18"/>
                    <a:gd name="T11" fmla="*/ 17 h 17"/>
                    <a:gd name="T12" fmla="*/ 0 w 18"/>
                    <a:gd name="T13" fmla="*/ 9 h 17"/>
                    <a:gd name="T14" fmla="*/ 0 w 18"/>
                    <a:gd name="T15" fmla="*/ 17 h 17"/>
                    <a:gd name="T16" fmla="*/ 8 w 18"/>
                    <a:gd name="T17" fmla="*/ 17 h 17"/>
                    <a:gd name="T18" fmla="*/ 8 w 18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8" y="0"/>
                      </a:moveTo>
                      <a:lnTo>
                        <a:pt x="18" y="9"/>
                      </a:lnTo>
                      <a:lnTo>
                        <a:pt x="18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8" y="17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1" name="Rectangle 286"/>
                <p:cNvSpPr>
                  <a:spLocks noChangeArrowheads="1"/>
                </p:cNvSpPr>
                <p:nvPr/>
              </p:nvSpPr>
              <p:spPr bwMode="auto">
                <a:xfrm>
                  <a:off x="951" y="104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2" name="Rectangle 287"/>
                <p:cNvSpPr>
                  <a:spLocks noChangeArrowheads="1"/>
                </p:cNvSpPr>
                <p:nvPr/>
              </p:nvSpPr>
              <p:spPr bwMode="auto">
                <a:xfrm>
                  <a:off x="959" y="104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3" name="Freeform 288"/>
                <p:cNvSpPr>
                  <a:spLocks/>
                </p:cNvSpPr>
                <p:nvPr/>
              </p:nvSpPr>
              <p:spPr bwMode="auto">
                <a:xfrm>
                  <a:off x="964" y="1042"/>
                  <a:ext cx="14" cy="17"/>
                </a:xfrm>
                <a:custGeom>
                  <a:avLst/>
                  <a:gdLst>
                    <a:gd name="T0" fmla="*/ 14 w 14"/>
                    <a:gd name="T1" fmla="*/ 9 h 17"/>
                    <a:gd name="T2" fmla="*/ 6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6 w 14"/>
                    <a:gd name="T9" fmla="*/ 17 h 17"/>
                    <a:gd name="T10" fmla="*/ 0 w 14"/>
                    <a:gd name="T11" fmla="*/ 9 h 17"/>
                    <a:gd name="T12" fmla="*/ 14 w 14"/>
                    <a:gd name="T13" fmla="*/ 9 h 17"/>
                    <a:gd name="T14" fmla="*/ 14 w 14"/>
                    <a:gd name="T15" fmla="*/ 0 h 17"/>
                    <a:gd name="T16" fmla="*/ 6 w 14"/>
                    <a:gd name="T17" fmla="*/ 0 h 17"/>
                    <a:gd name="T18" fmla="*/ 14 w 14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14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0" y="9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4" name="Freeform 289"/>
                <p:cNvSpPr>
                  <a:spLocks/>
                </p:cNvSpPr>
                <p:nvPr/>
              </p:nvSpPr>
              <p:spPr bwMode="auto">
                <a:xfrm>
                  <a:off x="964" y="1051"/>
                  <a:ext cx="14" cy="14"/>
                </a:xfrm>
                <a:custGeom>
                  <a:avLst/>
                  <a:gdLst>
                    <a:gd name="T0" fmla="*/ 6 w 14"/>
                    <a:gd name="T1" fmla="*/ 0 h 14"/>
                    <a:gd name="T2" fmla="*/ 14 w 14"/>
                    <a:gd name="T3" fmla="*/ 5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5 h 14"/>
                    <a:gd name="T10" fmla="*/ 6 w 14"/>
                    <a:gd name="T11" fmla="*/ 14 h 14"/>
                    <a:gd name="T12" fmla="*/ 0 w 14"/>
                    <a:gd name="T13" fmla="*/ 5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6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0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14"/>
                      </a:ln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5" name="Freeform 290"/>
                <p:cNvSpPr>
                  <a:spLocks/>
                </p:cNvSpPr>
                <p:nvPr/>
              </p:nvSpPr>
              <p:spPr bwMode="auto">
                <a:xfrm>
                  <a:off x="970" y="1051"/>
                  <a:ext cx="13" cy="14"/>
                </a:xfrm>
                <a:custGeom>
                  <a:avLst/>
                  <a:gdLst>
                    <a:gd name="T0" fmla="*/ 13 w 13"/>
                    <a:gd name="T1" fmla="*/ 5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0 w 13"/>
                    <a:gd name="T11" fmla="*/ 5 h 14"/>
                    <a:gd name="T12" fmla="*/ 13 w 13"/>
                    <a:gd name="T13" fmla="*/ 5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13 w 13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5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5"/>
                      </a:ln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6" name="Freeform 291"/>
                <p:cNvSpPr>
                  <a:spLocks/>
                </p:cNvSpPr>
                <p:nvPr/>
              </p:nvSpPr>
              <p:spPr bwMode="auto">
                <a:xfrm>
                  <a:off x="970" y="1056"/>
                  <a:ext cx="13" cy="15"/>
                </a:xfrm>
                <a:custGeom>
                  <a:avLst/>
                  <a:gdLst>
                    <a:gd name="T0" fmla="*/ 8 w 13"/>
                    <a:gd name="T1" fmla="*/ 0 h 15"/>
                    <a:gd name="T2" fmla="*/ 13 w 13"/>
                    <a:gd name="T3" fmla="*/ 9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9 h 15"/>
                    <a:gd name="T10" fmla="*/ 8 w 13"/>
                    <a:gd name="T11" fmla="*/ 15 h 15"/>
                    <a:gd name="T12" fmla="*/ 0 w 13"/>
                    <a:gd name="T13" fmla="*/ 9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8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0"/>
                      </a:move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15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7" name="Rectangle 292"/>
                <p:cNvSpPr>
                  <a:spLocks noChangeArrowheads="1"/>
                </p:cNvSpPr>
                <p:nvPr/>
              </p:nvSpPr>
              <p:spPr bwMode="auto">
                <a:xfrm>
                  <a:off x="978" y="1056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8" name="Rectangle 293"/>
                <p:cNvSpPr>
                  <a:spLocks noChangeArrowheads="1"/>
                </p:cNvSpPr>
                <p:nvPr/>
              </p:nvSpPr>
              <p:spPr bwMode="auto">
                <a:xfrm>
                  <a:off x="985" y="1056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59" name="Freeform 294"/>
                <p:cNvSpPr>
                  <a:spLocks/>
                </p:cNvSpPr>
                <p:nvPr/>
              </p:nvSpPr>
              <p:spPr bwMode="auto">
                <a:xfrm>
                  <a:off x="990" y="1056"/>
                  <a:ext cx="13" cy="15"/>
                </a:xfrm>
                <a:custGeom>
                  <a:avLst/>
                  <a:gdLst>
                    <a:gd name="T0" fmla="*/ 13 w 13"/>
                    <a:gd name="T1" fmla="*/ 9 h 15"/>
                    <a:gd name="T2" fmla="*/ 8 w 13"/>
                    <a:gd name="T3" fmla="*/ 0 h 15"/>
                    <a:gd name="T4" fmla="*/ 3 w 13"/>
                    <a:gd name="T5" fmla="*/ 0 h 15"/>
                    <a:gd name="T6" fmla="*/ 3 w 13"/>
                    <a:gd name="T7" fmla="*/ 15 h 15"/>
                    <a:gd name="T8" fmla="*/ 8 w 13"/>
                    <a:gd name="T9" fmla="*/ 15 h 15"/>
                    <a:gd name="T10" fmla="*/ 0 w 13"/>
                    <a:gd name="T11" fmla="*/ 9 h 15"/>
                    <a:gd name="T12" fmla="*/ 13 w 13"/>
                    <a:gd name="T13" fmla="*/ 9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13 w 13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13" y="9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8" y="15"/>
                      </a:lnTo>
                      <a:lnTo>
                        <a:pt x="0" y="9"/>
                      </a:ln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0" name="Freeform 295"/>
                <p:cNvSpPr>
                  <a:spLocks/>
                </p:cNvSpPr>
                <p:nvPr/>
              </p:nvSpPr>
              <p:spPr bwMode="auto">
                <a:xfrm>
                  <a:off x="990" y="1065"/>
                  <a:ext cx="13" cy="14"/>
                </a:xfrm>
                <a:custGeom>
                  <a:avLst/>
                  <a:gdLst>
                    <a:gd name="T0" fmla="*/ 8 w 13"/>
                    <a:gd name="T1" fmla="*/ 0 h 14"/>
                    <a:gd name="T2" fmla="*/ 13 w 13"/>
                    <a:gd name="T3" fmla="*/ 6 h 14"/>
                    <a:gd name="T4" fmla="*/ 13 w 13"/>
                    <a:gd name="T5" fmla="*/ 0 h 14"/>
                    <a:gd name="T6" fmla="*/ 0 w 13"/>
                    <a:gd name="T7" fmla="*/ 0 h 14"/>
                    <a:gd name="T8" fmla="*/ 0 w 13"/>
                    <a:gd name="T9" fmla="*/ 6 h 14"/>
                    <a:gd name="T10" fmla="*/ 8 w 13"/>
                    <a:gd name="T11" fmla="*/ 14 h 14"/>
                    <a:gd name="T12" fmla="*/ 0 w 13"/>
                    <a:gd name="T13" fmla="*/ 6 h 14"/>
                    <a:gd name="T14" fmla="*/ 0 w 13"/>
                    <a:gd name="T15" fmla="*/ 14 h 14"/>
                    <a:gd name="T16" fmla="*/ 8 w 13"/>
                    <a:gd name="T17" fmla="*/ 14 h 14"/>
                    <a:gd name="T18" fmla="*/ 8 w 13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8" y="0"/>
                      </a:move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1" name="Freeform 296"/>
                <p:cNvSpPr>
                  <a:spLocks/>
                </p:cNvSpPr>
                <p:nvPr/>
              </p:nvSpPr>
              <p:spPr bwMode="auto">
                <a:xfrm>
                  <a:off x="998" y="1065"/>
                  <a:ext cx="14" cy="14"/>
                </a:xfrm>
                <a:custGeom>
                  <a:avLst/>
                  <a:gdLst>
                    <a:gd name="T0" fmla="*/ 14 w 14"/>
                    <a:gd name="T1" fmla="*/ 6 h 14"/>
                    <a:gd name="T2" fmla="*/ 5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5 w 14"/>
                    <a:gd name="T9" fmla="*/ 14 h 14"/>
                    <a:gd name="T10" fmla="*/ 0 w 14"/>
                    <a:gd name="T11" fmla="*/ 6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5 w 14"/>
                    <a:gd name="T17" fmla="*/ 0 h 14"/>
                    <a:gd name="T18" fmla="*/ 14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6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2" name="Freeform 297"/>
                <p:cNvSpPr>
                  <a:spLocks/>
                </p:cNvSpPr>
                <p:nvPr/>
              </p:nvSpPr>
              <p:spPr bwMode="auto">
                <a:xfrm>
                  <a:off x="998" y="1071"/>
                  <a:ext cx="14" cy="13"/>
                </a:xfrm>
                <a:custGeom>
                  <a:avLst/>
                  <a:gdLst>
                    <a:gd name="T0" fmla="*/ 5 w 14"/>
                    <a:gd name="T1" fmla="*/ 0 h 13"/>
                    <a:gd name="T2" fmla="*/ 14 w 14"/>
                    <a:gd name="T3" fmla="*/ 8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8 h 13"/>
                    <a:gd name="T10" fmla="*/ 5 w 14"/>
                    <a:gd name="T11" fmla="*/ 13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5 w 14"/>
                    <a:gd name="T17" fmla="*/ 13 h 13"/>
                    <a:gd name="T18" fmla="*/ 5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5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3" name="Rectangle 298"/>
                <p:cNvSpPr>
                  <a:spLocks noChangeArrowheads="1"/>
                </p:cNvSpPr>
                <p:nvPr/>
              </p:nvSpPr>
              <p:spPr bwMode="auto">
                <a:xfrm>
                  <a:off x="1003" y="1071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4" name="Rectangle 299"/>
                <p:cNvSpPr>
                  <a:spLocks noChangeArrowheads="1"/>
                </p:cNvSpPr>
                <p:nvPr/>
              </p:nvSpPr>
              <p:spPr bwMode="auto">
                <a:xfrm>
                  <a:off x="1012" y="1071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5" name="Rectangle 300"/>
                <p:cNvSpPr>
                  <a:spLocks noChangeArrowheads="1"/>
                </p:cNvSpPr>
                <p:nvPr/>
              </p:nvSpPr>
              <p:spPr bwMode="auto">
                <a:xfrm>
                  <a:off x="1018" y="1071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6" name="Freeform 301"/>
                <p:cNvSpPr>
                  <a:spLocks/>
                </p:cNvSpPr>
                <p:nvPr/>
              </p:nvSpPr>
              <p:spPr bwMode="auto">
                <a:xfrm>
                  <a:off x="1024" y="1071"/>
                  <a:ext cx="16" cy="13"/>
                </a:xfrm>
                <a:custGeom>
                  <a:avLst/>
                  <a:gdLst>
                    <a:gd name="T0" fmla="*/ 16 w 16"/>
                    <a:gd name="T1" fmla="*/ 8 h 13"/>
                    <a:gd name="T2" fmla="*/ 8 w 16"/>
                    <a:gd name="T3" fmla="*/ 0 h 13"/>
                    <a:gd name="T4" fmla="*/ 3 w 16"/>
                    <a:gd name="T5" fmla="*/ 0 h 13"/>
                    <a:gd name="T6" fmla="*/ 3 w 16"/>
                    <a:gd name="T7" fmla="*/ 13 h 13"/>
                    <a:gd name="T8" fmla="*/ 8 w 16"/>
                    <a:gd name="T9" fmla="*/ 13 h 13"/>
                    <a:gd name="T10" fmla="*/ 0 w 16"/>
                    <a:gd name="T11" fmla="*/ 8 h 13"/>
                    <a:gd name="T12" fmla="*/ 16 w 16"/>
                    <a:gd name="T13" fmla="*/ 8 h 13"/>
                    <a:gd name="T14" fmla="*/ 16 w 16"/>
                    <a:gd name="T15" fmla="*/ 0 h 13"/>
                    <a:gd name="T16" fmla="*/ 8 w 16"/>
                    <a:gd name="T17" fmla="*/ 0 h 13"/>
                    <a:gd name="T18" fmla="*/ 16 w 16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16" y="8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7" name="Freeform 302"/>
                <p:cNvSpPr>
                  <a:spLocks/>
                </p:cNvSpPr>
                <p:nvPr/>
              </p:nvSpPr>
              <p:spPr bwMode="auto">
                <a:xfrm>
                  <a:off x="1024" y="1079"/>
                  <a:ext cx="16" cy="14"/>
                </a:xfrm>
                <a:custGeom>
                  <a:avLst/>
                  <a:gdLst>
                    <a:gd name="T0" fmla="*/ 8 w 16"/>
                    <a:gd name="T1" fmla="*/ 0 h 14"/>
                    <a:gd name="T2" fmla="*/ 16 w 16"/>
                    <a:gd name="T3" fmla="*/ 5 h 14"/>
                    <a:gd name="T4" fmla="*/ 16 w 16"/>
                    <a:gd name="T5" fmla="*/ 0 h 14"/>
                    <a:gd name="T6" fmla="*/ 0 w 16"/>
                    <a:gd name="T7" fmla="*/ 0 h 14"/>
                    <a:gd name="T8" fmla="*/ 0 w 16"/>
                    <a:gd name="T9" fmla="*/ 5 h 14"/>
                    <a:gd name="T10" fmla="*/ 8 w 16"/>
                    <a:gd name="T11" fmla="*/ 14 h 14"/>
                    <a:gd name="T12" fmla="*/ 0 w 16"/>
                    <a:gd name="T13" fmla="*/ 5 h 14"/>
                    <a:gd name="T14" fmla="*/ 0 w 16"/>
                    <a:gd name="T15" fmla="*/ 14 h 14"/>
                    <a:gd name="T16" fmla="*/ 8 w 16"/>
                    <a:gd name="T17" fmla="*/ 14 h 14"/>
                    <a:gd name="T18" fmla="*/ 8 w 16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0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4"/>
                      </a:ln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8" name="Rectangle 303"/>
                <p:cNvSpPr>
                  <a:spLocks noChangeArrowheads="1"/>
                </p:cNvSpPr>
                <p:nvPr/>
              </p:nvSpPr>
              <p:spPr bwMode="auto">
                <a:xfrm>
                  <a:off x="1032" y="107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69" name="Rectangle 304"/>
                <p:cNvSpPr>
                  <a:spLocks noChangeArrowheads="1"/>
                </p:cNvSpPr>
                <p:nvPr/>
              </p:nvSpPr>
              <p:spPr bwMode="auto">
                <a:xfrm>
                  <a:off x="1037" y="1079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0" name="Freeform 305"/>
                <p:cNvSpPr>
                  <a:spLocks/>
                </p:cNvSpPr>
                <p:nvPr/>
              </p:nvSpPr>
              <p:spPr bwMode="auto">
                <a:xfrm>
                  <a:off x="1046" y="1079"/>
                  <a:ext cx="14" cy="14"/>
                </a:xfrm>
                <a:custGeom>
                  <a:avLst/>
                  <a:gdLst>
                    <a:gd name="T0" fmla="*/ 14 w 14"/>
                    <a:gd name="T1" fmla="*/ 5 h 14"/>
                    <a:gd name="T2" fmla="*/ 5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5 w 14"/>
                    <a:gd name="T9" fmla="*/ 14 h 14"/>
                    <a:gd name="T10" fmla="*/ 0 w 14"/>
                    <a:gd name="T11" fmla="*/ 5 h 14"/>
                    <a:gd name="T12" fmla="*/ 14 w 14"/>
                    <a:gd name="T13" fmla="*/ 5 h 14"/>
                    <a:gd name="T14" fmla="*/ 14 w 14"/>
                    <a:gd name="T15" fmla="*/ 0 h 14"/>
                    <a:gd name="T16" fmla="*/ 5 w 14"/>
                    <a:gd name="T17" fmla="*/ 0 h 14"/>
                    <a:gd name="T18" fmla="*/ 14 w 14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1" name="Freeform 306"/>
                <p:cNvSpPr>
                  <a:spLocks/>
                </p:cNvSpPr>
                <p:nvPr/>
              </p:nvSpPr>
              <p:spPr bwMode="auto">
                <a:xfrm>
                  <a:off x="1046" y="1084"/>
                  <a:ext cx="14" cy="15"/>
                </a:xfrm>
                <a:custGeom>
                  <a:avLst/>
                  <a:gdLst>
                    <a:gd name="T0" fmla="*/ 5 w 14"/>
                    <a:gd name="T1" fmla="*/ 0 h 15"/>
                    <a:gd name="T2" fmla="*/ 14 w 14"/>
                    <a:gd name="T3" fmla="*/ 9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9 h 15"/>
                    <a:gd name="T10" fmla="*/ 5 w 14"/>
                    <a:gd name="T11" fmla="*/ 15 h 15"/>
                    <a:gd name="T12" fmla="*/ 0 w 14"/>
                    <a:gd name="T13" fmla="*/ 9 h 15"/>
                    <a:gd name="T14" fmla="*/ 0 w 14"/>
                    <a:gd name="T15" fmla="*/ 15 h 15"/>
                    <a:gd name="T16" fmla="*/ 5 w 14"/>
                    <a:gd name="T17" fmla="*/ 15 h 15"/>
                    <a:gd name="T18" fmla="*/ 5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5" y="0"/>
                      </a:move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15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2" name="Rectangle 307"/>
                <p:cNvSpPr>
                  <a:spLocks noChangeArrowheads="1"/>
                </p:cNvSpPr>
                <p:nvPr/>
              </p:nvSpPr>
              <p:spPr bwMode="auto">
                <a:xfrm>
                  <a:off x="1052" y="1084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3" name="Rectangle 308"/>
                <p:cNvSpPr>
                  <a:spLocks noChangeArrowheads="1"/>
                </p:cNvSpPr>
                <p:nvPr/>
              </p:nvSpPr>
              <p:spPr bwMode="auto">
                <a:xfrm>
                  <a:off x="1060" y="1084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4" name="Freeform 309"/>
                <p:cNvSpPr>
                  <a:spLocks/>
                </p:cNvSpPr>
                <p:nvPr/>
              </p:nvSpPr>
              <p:spPr bwMode="auto">
                <a:xfrm>
                  <a:off x="1066" y="1084"/>
                  <a:ext cx="16" cy="15"/>
                </a:xfrm>
                <a:custGeom>
                  <a:avLst/>
                  <a:gdLst>
                    <a:gd name="T0" fmla="*/ 16 w 16"/>
                    <a:gd name="T1" fmla="*/ 9 h 15"/>
                    <a:gd name="T2" fmla="*/ 8 w 16"/>
                    <a:gd name="T3" fmla="*/ 0 h 15"/>
                    <a:gd name="T4" fmla="*/ 3 w 16"/>
                    <a:gd name="T5" fmla="*/ 0 h 15"/>
                    <a:gd name="T6" fmla="*/ 3 w 16"/>
                    <a:gd name="T7" fmla="*/ 15 h 15"/>
                    <a:gd name="T8" fmla="*/ 8 w 16"/>
                    <a:gd name="T9" fmla="*/ 15 h 15"/>
                    <a:gd name="T10" fmla="*/ 0 w 16"/>
                    <a:gd name="T11" fmla="*/ 9 h 15"/>
                    <a:gd name="T12" fmla="*/ 16 w 16"/>
                    <a:gd name="T13" fmla="*/ 9 h 15"/>
                    <a:gd name="T14" fmla="*/ 16 w 16"/>
                    <a:gd name="T15" fmla="*/ 0 h 15"/>
                    <a:gd name="T16" fmla="*/ 8 w 16"/>
                    <a:gd name="T17" fmla="*/ 0 h 15"/>
                    <a:gd name="T18" fmla="*/ 16 w 16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16" y="9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8" y="15"/>
                      </a:lnTo>
                      <a:lnTo>
                        <a:pt x="0" y="9"/>
                      </a:lnTo>
                      <a:lnTo>
                        <a:pt x="16" y="9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5" name="Freeform 310"/>
                <p:cNvSpPr>
                  <a:spLocks/>
                </p:cNvSpPr>
                <p:nvPr/>
              </p:nvSpPr>
              <p:spPr bwMode="auto">
                <a:xfrm>
                  <a:off x="1066" y="1090"/>
                  <a:ext cx="16" cy="18"/>
                </a:xfrm>
                <a:custGeom>
                  <a:avLst/>
                  <a:gdLst>
                    <a:gd name="T0" fmla="*/ 8 w 16"/>
                    <a:gd name="T1" fmla="*/ 0 h 18"/>
                    <a:gd name="T2" fmla="*/ 16 w 16"/>
                    <a:gd name="T3" fmla="*/ 9 h 18"/>
                    <a:gd name="T4" fmla="*/ 16 w 16"/>
                    <a:gd name="T5" fmla="*/ 3 h 18"/>
                    <a:gd name="T6" fmla="*/ 0 w 16"/>
                    <a:gd name="T7" fmla="*/ 3 h 18"/>
                    <a:gd name="T8" fmla="*/ 0 w 16"/>
                    <a:gd name="T9" fmla="*/ 9 h 18"/>
                    <a:gd name="T10" fmla="*/ 8 w 16"/>
                    <a:gd name="T11" fmla="*/ 18 h 18"/>
                    <a:gd name="T12" fmla="*/ 0 w 16"/>
                    <a:gd name="T13" fmla="*/ 9 h 18"/>
                    <a:gd name="T14" fmla="*/ 0 w 16"/>
                    <a:gd name="T15" fmla="*/ 18 h 18"/>
                    <a:gd name="T16" fmla="*/ 8 w 16"/>
                    <a:gd name="T17" fmla="*/ 18 h 18"/>
                    <a:gd name="T18" fmla="*/ 8 w 16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8" y="0"/>
                      </a:moveTo>
                      <a:lnTo>
                        <a:pt x="16" y="9"/>
                      </a:lnTo>
                      <a:lnTo>
                        <a:pt x="16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8" y="18"/>
                      </a:lnTo>
                      <a:lnTo>
                        <a:pt x="0" y="9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6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74" y="1090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7" name="Freeform 312"/>
                <p:cNvSpPr>
                  <a:spLocks/>
                </p:cNvSpPr>
                <p:nvPr/>
              </p:nvSpPr>
              <p:spPr bwMode="auto">
                <a:xfrm>
                  <a:off x="1079" y="1090"/>
                  <a:ext cx="15" cy="18"/>
                </a:xfrm>
                <a:custGeom>
                  <a:avLst/>
                  <a:gdLst>
                    <a:gd name="T0" fmla="*/ 15 w 15"/>
                    <a:gd name="T1" fmla="*/ 9 h 18"/>
                    <a:gd name="T2" fmla="*/ 10 w 15"/>
                    <a:gd name="T3" fmla="*/ 0 h 18"/>
                    <a:gd name="T4" fmla="*/ 3 w 15"/>
                    <a:gd name="T5" fmla="*/ 0 h 18"/>
                    <a:gd name="T6" fmla="*/ 3 w 15"/>
                    <a:gd name="T7" fmla="*/ 18 h 18"/>
                    <a:gd name="T8" fmla="*/ 10 w 15"/>
                    <a:gd name="T9" fmla="*/ 18 h 18"/>
                    <a:gd name="T10" fmla="*/ 0 w 15"/>
                    <a:gd name="T11" fmla="*/ 9 h 18"/>
                    <a:gd name="T12" fmla="*/ 15 w 15"/>
                    <a:gd name="T13" fmla="*/ 9 h 18"/>
                    <a:gd name="T14" fmla="*/ 15 w 15"/>
                    <a:gd name="T15" fmla="*/ 0 h 18"/>
                    <a:gd name="T16" fmla="*/ 10 w 15"/>
                    <a:gd name="T17" fmla="*/ 0 h 18"/>
                    <a:gd name="T18" fmla="*/ 15 w 15"/>
                    <a:gd name="T19" fmla="*/ 9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15" y="9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8"/>
                      </a:lnTo>
                      <a:lnTo>
                        <a:pt x="10" y="18"/>
                      </a:lnTo>
                      <a:lnTo>
                        <a:pt x="0" y="9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8" name="Freeform 313"/>
                <p:cNvSpPr>
                  <a:spLocks/>
                </p:cNvSpPr>
                <p:nvPr/>
              </p:nvSpPr>
              <p:spPr bwMode="auto">
                <a:xfrm>
                  <a:off x="1079" y="1099"/>
                  <a:ext cx="15" cy="14"/>
                </a:xfrm>
                <a:custGeom>
                  <a:avLst/>
                  <a:gdLst>
                    <a:gd name="T0" fmla="*/ 10 w 15"/>
                    <a:gd name="T1" fmla="*/ 0 h 14"/>
                    <a:gd name="T2" fmla="*/ 15 w 15"/>
                    <a:gd name="T3" fmla="*/ 6 h 14"/>
                    <a:gd name="T4" fmla="*/ 15 w 15"/>
                    <a:gd name="T5" fmla="*/ 0 h 14"/>
                    <a:gd name="T6" fmla="*/ 0 w 15"/>
                    <a:gd name="T7" fmla="*/ 0 h 14"/>
                    <a:gd name="T8" fmla="*/ 0 w 15"/>
                    <a:gd name="T9" fmla="*/ 6 h 14"/>
                    <a:gd name="T10" fmla="*/ 10 w 15"/>
                    <a:gd name="T11" fmla="*/ 14 h 14"/>
                    <a:gd name="T12" fmla="*/ 0 w 15"/>
                    <a:gd name="T13" fmla="*/ 6 h 14"/>
                    <a:gd name="T14" fmla="*/ 0 w 15"/>
                    <a:gd name="T15" fmla="*/ 14 h 14"/>
                    <a:gd name="T16" fmla="*/ 10 w 15"/>
                    <a:gd name="T17" fmla="*/ 14 h 14"/>
                    <a:gd name="T18" fmla="*/ 10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0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0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79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9" y="109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0" name="Rectangle 315"/>
                <p:cNvSpPr>
                  <a:spLocks noChangeArrowheads="1"/>
                </p:cNvSpPr>
                <p:nvPr/>
              </p:nvSpPr>
              <p:spPr bwMode="auto">
                <a:xfrm>
                  <a:off x="1094" y="1099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1" name="Rectangle 316"/>
                <p:cNvSpPr>
                  <a:spLocks noChangeArrowheads="1"/>
                </p:cNvSpPr>
                <p:nvPr/>
              </p:nvSpPr>
              <p:spPr bwMode="auto">
                <a:xfrm>
                  <a:off x="1103" y="1099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2" name="Rectangle 317"/>
                <p:cNvSpPr>
                  <a:spLocks noChangeArrowheads="1"/>
                </p:cNvSpPr>
                <p:nvPr/>
              </p:nvSpPr>
              <p:spPr bwMode="auto">
                <a:xfrm>
                  <a:off x="1108" y="109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3" name="Freeform 318"/>
                <p:cNvSpPr>
                  <a:spLocks/>
                </p:cNvSpPr>
                <p:nvPr/>
              </p:nvSpPr>
              <p:spPr bwMode="auto">
                <a:xfrm>
                  <a:off x="1113" y="1099"/>
                  <a:ext cx="18" cy="14"/>
                </a:xfrm>
                <a:custGeom>
                  <a:avLst/>
                  <a:gdLst>
                    <a:gd name="T0" fmla="*/ 18 w 18"/>
                    <a:gd name="T1" fmla="*/ 6 h 14"/>
                    <a:gd name="T2" fmla="*/ 10 w 18"/>
                    <a:gd name="T3" fmla="*/ 0 h 14"/>
                    <a:gd name="T4" fmla="*/ 3 w 18"/>
                    <a:gd name="T5" fmla="*/ 0 h 14"/>
                    <a:gd name="T6" fmla="*/ 3 w 18"/>
                    <a:gd name="T7" fmla="*/ 14 h 14"/>
                    <a:gd name="T8" fmla="*/ 10 w 18"/>
                    <a:gd name="T9" fmla="*/ 14 h 14"/>
                    <a:gd name="T10" fmla="*/ 0 w 18"/>
                    <a:gd name="T11" fmla="*/ 6 h 14"/>
                    <a:gd name="T12" fmla="*/ 18 w 18"/>
                    <a:gd name="T13" fmla="*/ 6 h 14"/>
                    <a:gd name="T14" fmla="*/ 18 w 18"/>
                    <a:gd name="T15" fmla="*/ 0 h 14"/>
                    <a:gd name="T16" fmla="*/ 10 w 18"/>
                    <a:gd name="T17" fmla="*/ 0 h 14"/>
                    <a:gd name="T18" fmla="*/ 18 w 18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8" y="6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10" y="14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4" name="Freeform 319"/>
                <p:cNvSpPr>
                  <a:spLocks/>
                </p:cNvSpPr>
                <p:nvPr/>
              </p:nvSpPr>
              <p:spPr bwMode="auto">
                <a:xfrm>
                  <a:off x="1113" y="1105"/>
                  <a:ext cx="18" cy="13"/>
                </a:xfrm>
                <a:custGeom>
                  <a:avLst/>
                  <a:gdLst>
                    <a:gd name="T0" fmla="*/ 10 w 18"/>
                    <a:gd name="T1" fmla="*/ 0 h 13"/>
                    <a:gd name="T2" fmla="*/ 18 w 18"/>
                    <a:gd name="T3" fmla="*/ 8 h 13"/>
                    <a:gd name="T4" fmla="*/ 18 w 18"/>
                    <a:gd name="T5" fmla="*/ 0 h 13"/>
                    <a:gd name="T6" fmla="*/ 0 w 18"/>
                    <a:gd name="T7" fmla="*/ 0 h 13"/>
                    <a:gd name="T8" fmla="*/ 0 w 18"/>
                    <a:gd name="T9" fmla="*/ 8 h 13"/>
                    <a:gd name="T10" fmla="*/ 10 w 18"/>
                    <a:gd name="T11" fmla="*/ 13 h 13"/>
                    <a:gd name="T12" fmla="*/ 0 w 18"/>
                    <a:gd name="T13" fmla="*/ 8 h 13"/>
                    <a:gd name="T14" fmla="*/ 0 w 18"/>
                    <a:gd name="T15" fmla="*/ 13 h 13"/>
                    <a:gd name="T16" fmla="*/ 10 w 18"/>
                    <a:gd name="T17" fmla="*/ 13 h 13"/>
                    <a:gd name="T18" fmla="*/ 10 w 18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0" y="0"/>
                      </a:move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5" name="Rectangle 320"/>
                <p:cNvSpPr>
                  <a:spLocks noChangeArrowheads="1"/>
                </p:cNvSpPr>
                <p:nvPr/>
              </p:nvSpPr>
              <p:spPr bwMode="auto">
                <a:xfrm>
                  <a:off x="1123" y="110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6" name="Rectangle 321"/>
                <p:cNvSpPr>
                  <a:spLocks noChangeArrowheads="1"/>
                </p:cNvSpPr>
                <p:nvPr/>
              </p:nvSpPr>
              <p:spPr bwMode="auto">
                <a:xfrm>
                  <a:off x="1128" y="110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7" name="Rectangle 322"/>
                <p:cNvSpPr>
                  <a:spLocks noChangeArrowheads="1"/>
                </p:cNvSpPr>
                <p:nvPr/>
              </p:nvSpPr>
              <p:spPr bwMode="auto">
                <a:xfrm>
                  <a:off x="1136" y="110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8" name="Rectangle 323"/>
                <p:cNvSpPr>
                  <a:spLocks noChangeArrowheads="1"/>
                </p:cNvSpPr>
                <p:nvPr/>
              </p:nvSpPr>
              <p:spPr bwMode="auto">
                <a:xfrm>
                  <a:off x="1142" y="110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89" name="Freeform 324"/>
                <p:cNvSpPr>
                  <a:spLocks/>
                </p:cNvSpPr>
                <p:nvPr/>
              </p:nvSpPr>
              <p:spPr bwMode="auto">
                <a:xfrm>
                  <a:off x="1147" y="1105"/>
                  <a:ext cx="18" cy="13"/>
                </a:xfrm>
                <a:custGeom>
                  <a:avLst/>
                  <a:gdLst>
                    <a:gd name="T0" fmla="*/ 18 w 18"/>
                    <a:gd name="T1" fmla="*/ 8 h 13"/>
                    <a:gd name="T2" fmla="*/ 10 w 18"/>
                    <a:gd name="T3" fmla="*/ 0 h 13"/>
                    <a:gd name="T4" fmla="*/ 3 w 18"/>
                    <a:gd name="T5" fmla="*/ 0 h 13"/>
                    <a:gd name="T6" fmla="*/ 3 w 18"/>
                    <a:gd name="T7" fmla="*/ 13 h 13"/>
                    <a:gd name="T8" fmla="*/ 10 w 18"/>
                    <a:gd name="T9" fmla="*/ 13 h 13"/>
                    <a:gd name="T10" fmla="*/ 0 w 18"/>
                    <a:gd name="T11" fmla="*/ 8 h 13"/>
                    <a:gd name="T12" fmla="*/ 18 w 18"/>
                    <a:gd name="T13" fmla="*/ 8 h 13"/>
                    <a:gd name="T14" fmla="*/ 18 w 18"/>
                    <a:gd name="T15" fmla="*/ 0 h 13"/>
                    <a:gd name="T16" fmla="*/ 10 w 18"/>
                    <a:gd name="T17" fmla="*/ 0 h 13"/>
                    <a:gd name="T18" fmla="*/ 18 w 18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8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10" y="13"/>
                      </a:lnTo>
                      <a:lnTo>
                        <a:pt x="0" y="8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0" name="Freeform 325"/>
                <p:cNvSpPr>
                  <a:spLocks/>
                </p:cNvSpPr>
                <p:nvPr/>
              </p:nvSpPr>
              <p:spPr bwMode="auto">
                <a:xfrm>
                  <a:off x="1147" y="1113"/>
                  <a:ext cx="18" cy="13"/>
                </a:xfrm>
                <a:custGeom>
                  <a:avLst/>
                  <a:gdLst>
                    <a:gd name="T0" fmla="*/ 10 w 18"/>
                    <a:gd name="T1" fmla="*/ 0 h 13"/>
                    <a:gd name="T2" fmla="*/ 18 w 18"/>
                    <a:gd name="T3" fmla="*/ 5 h 13"/>
                    <a:gd name="T4" fmla="*/ 18 w 18"/>
                    <a:gd name="T5" fmla="*/ 0 h 13"/>
                    <a:gd name="T6" fmla="*/ 0 w 18"/>
                    <a:gd name="T7" fmla="*/ 0 h 13"/>
                    <a:gd name="T8" fmla="*/ 0 w 18"/>
                    <a:gd name="T9" fmla="*/ 5 h 13"/>
                    <a:gd name="T10" fmla="*/ 10 w 18"/>
                    <a:gd name="T11" fmla="*/ 13 h 13"/>
                    <a:gd name="T12" fmla="*/ 0 w 18"/>
                    <a:gd name="T13" fmla="*/ 5 h 13"/>
                    <a:gd name="T14" fmla="*/ 0 w 18"/>
                    <a:gd name="T15" fmla="*/ 13 h 13"/>
                    <a:gd name="T16" fmla="*/ 10 w 18"/>
                    <a:gd name="T17" fmla="*/ 13 h 13"/>
                    <a:gd name="T18" fmla="*/ 10 w 18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0" y="0"/>
                      </a:moveTo>
                      <a:lnTo>
                        <a:pt x="18" y="5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1" name="Rectangle 326"/>
                <p:cNvSpPr>
                  <a:spLocks noChangeArrowheads="1"/>
                </p:cNvSpPr>
                <p:nvPr/>
              </p:nvSpPr>
              <p:spPr bwMode="auto">
                <a:xfrm>
                  <a:off x="1157" y="111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2" name="Rectangle 327"/>
                <p:cNvSpPr>
                  <a:spLocks noChangeArrowheads="1"/>
                </p:cNvSpPr>
                <p:nvPr/>
              </p:nvSpPr>
              <p:spPr bwMode="auto">
                <a:xfrm>
                  <a:off x="1162" y="111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3" name="Rectangle 328"/>
                <p:cNvSpPr>
                  <a:spLocks noChangeArrowheads="1"/>
                </p:cNvSpPr>
                <p:nvPr/>
              </p:nvSpPr>
              <p:spPr bwMode="auto">
                <a:xfrm>
                  <a:off x="1170" y="111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4" name="Rectangle 329"/>
                <p:cNvSpPr>
                  <a:spLocks noChangeArrowheads="1"/>
                </p:cNvSpPr>
                <p:nvPr/>
              </p:nvSpPr>
              <p:spPr bwMode="auto">
                <a:xfrm>
                  <a:off x="1176" y="111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5" name="Rectangle 330"/>
                <p:cNvSpPr>
                  <a:spLocks noChangeArrowheads="1"/>
                </p:cNvSpPr>
                <p:nvPr/>
              </p:nvSpPr>
              <p:spPr bwMode="auto">
                <a:xfrm>
                  <a:off x="1184" y="111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6" name="Rectangle 331"/>
                <p:cNvSpPr>
                  <a:spLocks noChangeArrowheads="1"/>
                </p:cNvSpPr>
                <p:nvPr/>
              </p:nvSpPr>
              <p:spPr bwMode="auto">
                <a:xfrm>
                  <a:off x="1193" y="111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7" name="Rectangle 332"/>
                <p:cNvSpPr>
                  <a:spLocks noChangeArrowheads="1"/>
                </p:cNvSpPr>
                <p:nvPr/>
              </p:nvSpPr>
              <p:spPr bwMode="auto">
                <a:xfrm>
                  <a:off x="1199" y="111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8" name="Freeform 333"/>
                <p:cNvSpPr>
                  <a:spLocks/>
                </p:cNvSpPr>
                <p:nvPr/>
              </p:nvSpPr>
              <p:spPr bwMode="auto">
                <a:xfrm>
                  <a:off x="1204" y="1113"/>
                  <a:ext cx="14" cy="13"/>
                </a:xfrm>
                <a:custGeom>
                  <a:avLst/>
                  <a:gdLst>
                    <a:gd name="T0" fmla="*/ 14 w 14"/>
                    <a:gd name="T1" fmla="*/ 5 h 13"/>
                    <a:gd name="T2" fmla="*/ 8 w 14"/>
                    <a:gd name="T3" fmla="*/ 0 h 13"/>
                    <a:gd name="T4" fmla="*/ 3 w 14"/>
                    <a:gd name="T5" fmla="*/ 0 h 13"/>
                    <a:gd name="T6" fmla="*/ 3 w 14"/>
                    <a:gd name="T7" fmla="*/ 13 h 13"/>
                    <a:gd name="T8" fmla="*/ 8 w 14"/>
                    <a:gd name="T9" fmla="*/ 13 h 13"/>
                    <a:gd name="T10" fmla="*/ 0 w 14"/>
                    <a:gd name="T11" fmla="*/ 5 h 13"/>
                    <a:gd name="T12" fmla="*/ 14 w 14"/>
                    <a:gd name="T13" fmla="*/ 5 h 13"/>
                    <a:gd name="T14" fmla="*/ 14 w 14"/>
                    <a:gd name="T15" fmla="*/ 0 h 13"/>
                    <a:gd name="T16" fmla="*/ 8 w 14"/>
                    <a:gd name="T17" fmla="*/ 0 h 13"/>
                    <a:gd name="T18" fmla="*/ 14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5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99" name="Freeform 334"/>
                <p:cNvSpPr>
                  <a:spLocks/>
                </p:cNvSpPr>
                <p:nvPr/>
              </p:nvSpPr>
              <p:spPr bwMode="auto">
                <a:xfrm>
                  <a:off x="1204" y="1118"/>
                  <a:ext cx="14" cy="18"/>
                </a:xfrm>
                <a:custGeom>
                  <a:avLst/>
                  <a:gdLst>
                    <a:gd name="T0" fmla="*/ 8 w 14"/>
                    <a:gd name="T1" fmla="*/ 0 h 18"/>
                    <a:gd name="T2" fmla="*/ 14 w 14"/>
                    <a:gd name="T3" fmla="*/ 8 h 18"/>
                    <a:gd name="T4" fmla="*/ 14 w 14"/>
                    <a:gd name="T5" fmla="*/ 0 h 18"/>
                    <a:gd name="T6" fmla="*/ 0 w 14"/>
                    <a:gd name="T7" fmla="*/ 0 h 18"/>
                    <a:gd name="T8" fmla="*/ 0 w 14"/>
                    <a:gd name="T9" fmla="*/ 8 h 18"/>
                    <a:gd name="T10" fmla="*/ 8 w 14"/>
                    <a:gd name="T11" fmla="*/ 18 h 18"/>
                    <a:gd name="T12" fmla="*/ 0 w 14"/>
                    <a:gd name="T13" fmla="*/ 8 h 18"/>
                    <a:gd name="T14" fmla="*/ 0 w 14"/>
                    <a:gd name="T15" fmla="*/ 18 h 18"/>
                    <a:gd name="T16" fmla="*/ 8 w 14"/>
                    <a:gd name="T17" fmla="*/ 18 h 18"/>
                    <a:gd name="T18" fmla="*/ 8 w 14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8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0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12" y="111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1" name="Rectangle 336"/>
                <p:cNvSpPr>
                  <a:spLocks noChangeArrowheads="1"/>
                </p:cNvSpPr>
                <p:nvPr/>
              </p:nvSpPr>
              <p:spPr bwMode="auto">
                <a:xfrm>
                  <a:off x="1218" y="1118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2" name="Rectangle 337"/>
                <p:cNvSpPr>
                  <a:spLocks noChangeArrowheads="1"/>
                </p:cNvSpPr>
                <p:nvPr/>
              </p:nvSpPr>
              <p:spPr bwMode="auto">
                <a:xfrm>
                  <a:off x="1227" y="111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3" name="Rectangle 338"/>
                <p:cNvSpPr>
                  <a:spLocks noChangeArrowheads="1"/>
                </p:cNvSpPr>
                <p:nvPr/>
              </p:nvSpPr>
              <p:spPr bwMode="auto">
                <a:xfrm>
                  <a:off x="1233" y="111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4" name="Freeform 339"/>
                <p:cNvSpPr>
                  <a:spLocks/>
                </p:cNvSpPr>
                <p:nvPr/>
              </p:nvSpPr>
              <p:spPr bwMode="auto">
                <a:xfrm>
                  <a:off x="1238" y="1118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8 w 16"/>
                    <a:gd name="T3" fmla="*/ 0 h 18"/>
                    <a:gd name="T4" fmla="*/ 3 w 16"/>
                    <a:gd name="T5" fmla="*/ 0 h 18"/>
                    <a:gd name="T6" fmla="*/ 3 w 16"/>
                    <a:gd name="T7" fmla="*/ 18 h 18"/>
                    <a:gd name="T8" fmla="*/ 8 w 16"/>
                    <a:gd name="T9" fmla="*/ 18 h 18"/>
                    <a:gd name="T10" fmla="*/ 0 w 16"/>
                    <a:gd name="T11" fmla="*/ 8 h 18"/>
                    <a:gd name="T12" fmla="*/ 16 w 16"/>
                    <a:gd name="T13" fmla="*/ 8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16 w 16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16" y="8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8"/>
                      </a:lnTo>
                      <a:lnTo>
                        <a:pt x="8" y="18"/>
                      </a:lnTo>
                      <a:lnTo>
                        <a:pt x="0" y="8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5" name="Freeform 340"/>
                <p:cNvSpPr>
                  <a:spLocks/>
                </p:cNvSpPr>
                <p:nvPr/>
              </p:nvSpPr>
              <p:spPr bwMode="auto">
                <a:xfrm>
                  <a:off x="1238" y="1124"/>
                  <a:ext cx="16" cy="17"/>
                </a:xfrm>
                <a:custGeom>
                  <a:avLst/>
                  <a:gdLst>
                    <a:gd name="T0" fmla="*/ 8 w 16"/>
                    <a:gd name="T1" fmla="*/ 0 h 17"/>
                    <a:gd name="T2" fmla="*/ 16 w 16"/>
                    <a:gd name="T3" fmla="*/ 9 h 17"/>
                    <a:gd name="T4" fmla="*/ 16 w 16"/>
                    <a:gd name="T5" fmla="*/ 2 h 17"/>
                    <a:gd name="T6" fmla="*/ 0 w 16"/>
                    <a:gd name="T7" fmla="*/ 2 h 17"/>
                    <a:gd name="T8" fmla="*/ 0 w 16"/>
                    <a:gd name="T9" fmla="*/ 9 h 17"/>
                    <a:gd name="T10" fmla="*/ 8 w 16"/>
                    <a:gd name="T11" fmla="*/ 17 h 17"/>
                    <a:gd name="T12" fmla="*/ 0 w 16"/>
                    <a:gd name="T13" fmla="*/ 9 h 17"/>
                    <a:gd name="T14" fmla="*/ 0 w 16"/>
                    <a:gd name="T15" fmla="*/ 17 h 17"/>
                    <a:gd name="T16" fmla="*/ 8 w 16"/>
                    <a:gd name="T17" fmla="*/ 17 h 17"/>
                    <a:gd name="T18" fmla="*/ 8 w 16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8" y="0"/>
                      </a:moveTo>
                      <a:lnTo>
                        <a:pt x="16" y="9"/>
                      </a:lnTo>
                      <a:lnTo>
                        <a:pt x="16" y="2"/>
                      </a:lnTo>
                      <a:lnTo>
                        <a:pt x="0" y="2"/>
                      </a:lnTo>
                      <a:lnTo>
                        <a:pt x="0" y="9"/>
                      </a:lnTo>
                      <a:lnTo>
                        <a:pt x="8" y="17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6" name="Freeform 341"/>
                <p:cNvSpPr>
                  <a:spLocks/>
                </p:cNvSpPr>
                <p:nvPr/>
              </p:nvSpPr>
              <p:spPr bwMode="auto">
                <a:xfrm>
                  <a:off x="1246" y="1124"/>
                  <a:ext cx="15" cy="17"/>
                </a:xfrm>
                <a:custGeom>
                  <a:avLst/>
                  <a:gdLst>
                    <a:gd name="T0" fmla="*/ 15 w 15"/>
                    <a:gd name="T1" fmla="*/ 9 h 17"/>
                    <a:gd name="T2" fmla="*/ 6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6 w 15"/>
                    <a:gd name="T9" fmla="*/ 17 h 17"/>
                    <a:gd name="T10" fmla="*/ 0 w 15"/>
                    <a:gd name="T11" fmla="*/ 9 h 17"/>
                    <a:gd name="T12" fmla="*/ 15 w 15"/>
                    <a:gd name="T13" fmla="*/ 9 h 17"/>
                    <a:gd name="T14" fmla="*/ 15 w 15"/>
                    <a:gd name="T15" fmla="*/ 0 h 17"/>
                    <a:gd name="T16" fmla="*/ 6 w 15"/>
                    <a:gd name="T17" fmla="*/ 0 h 17"/>
                    <a:gd name="T18" fmla="*/ 15 w 15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5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0" y="9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7" name="Freeform 342"/>
                <p:cNvSpPr>
                  <a:spLocks/>
                </p:cNvSpPr>
                <p:nvPr/>
              </p:nvSpPr>
              <p:spPr bwMode="auto">
                <a:xfrm>
                  <a:off x="1246" y="1133"/>
                  <a:ext cx="15" cy="14"/>
                </a:xfrm>
                <a:custGeom>
                  <a:avLst/>
                  <a:gdLst>
                    <a:gd name="T0" fmla="*/ 6 w 15"/>
                    <a:gd name="T1" fmla="*/ 0 h 14"/>
                    <a:gd name="T2" fmla="*/ 15 w 15"/>
                    <a:gd name="T3" fmla="*/ 6 h 14"/>
                    <a:gd name="T4" fmla="*/ 15 w 15"/>
                    <a:gd name="T5" fmla="*/ 0 h 14"/>
                    <a:gd name="T6" fmla="*/ 0 w 15"/>
                    <a:gd name="T7" fmla="*/ 0 h 14"/>
                    <a:gd name="T8" fmla="*/ 0 w 15"/>
                    <a:gd name="T9" fmla="*/ 6 h 14"/>
                    <a:gd name="T10" fmla="*/ 6 w 15"/>
                    <a:gd name="T11" fmla="*/ 14 h 14"/>
                    <a:gd name="T12" fmla="*/ 0 w 15"/>
                    <a:gd name="T13" fmla="*/ 6 h 14"/>
                    <a:gd name="T14" fmla="*/ 0 w 15"/>
                    <a:gd name="T15" fmla="*/ 14 h 14"/>
                    <a:gd name="T16" fmla="*/ 6 w 15"/>
                    <a:gd name="T17" fmla="*/ 14 h 14"/>
                    <a:gd name="T18" fmla="*/ 6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6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8" name="Rectangle 343"/>
                <p:cNvSpPr>
                  <a:spLocks noChangeArrowheads="1"/>
                </p:cNvSpPr>
                <p:nvPr/>
              </p:nvSpPr>
              <p:spPr bwMode="auto">
                <a:xfrm>
                  <a:off x="1252" y="113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09" name="Freeform 344"/>
                <p:cNvSpPr>
                  <a:spLocks/>
                </p:cNvSpPr>
                <p:nvPr/>
              </p:nvSpPr>
              <p:spPr bwMode="auto">
                <a:xfrm>
                  <a:off x="1261" y="1133"/>
                  <a:ext cx="14" cy="14"/>
                </a:xfrm>
                <a:custGeom>
                  <a:avLst/>
                  <a:gdLst>
                    <a:gd name="T0" fmla="*/ 14 w 14"/>
                    <a:gd name="T1" fmla="*/ 6 h 14"/>
                    <a:gd name="T2" fmla="*/ 6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6 w 14"/>
                    <a:gd name="T9" fmla="*/ 14 h 14"/>
                    <a:gd name="T10" fmla="*/ 0 w 14"/>
                    <a:gd name="T11" fmla="*/ 6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14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6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0" name="Freeform 345"/>
                <p:cNvSpPr>
                  <a:spLocks/>
                </p:cNvSpPr>
                <p:nvPr/>
              </p:nvSpPr>
              <p:spPr bwMode="auto">
                <a:xfrm>
                  <a:off x="1261" y="1139"/>
                  <a:ext cx="14" cy="16"/>
                </a:xfrm>
                <a:custGeom>
                  <a:avLst/>
                  <a:gdLst>
                    <a:gd name="T0" fmla="*/ 6 w 14"/>
                    <a:gd name="T1" fmla="*/ 0 h 16"/>
                    <a:gd name="T2" fmla="*/ 14 w 14"/>
                    <a:gd name="T3" fmla="*/ 8 h 16"/>
                    <a:gd name="T4" fmla="*/ 14 w 14"/>
                    <a:gd name="T5" fmla="*/ 0 h 16"/>
                    <a:gd name="T6" fmla="*/ 0 w 14"/>
                    <a:gd name="T7" fmla="*/ 0 h 16"/>
                    <a:gd name="T8" fmla="*/ 0 w 14"/>
                    <a:gd name="T9" fmla="*/ 8 h 16"/>
                    <a:gd name="T10" fmla="*/ 6 w 14"/>
                    <a:gd name="T11" fmla="*/ 16 h 16"/>
                    <a:gd name="T12" fmla="*/ 0 w 14"/>
                    <a:gd name="T13" fmla="*/ 8 h 16"/>
                    <a:gd name="T14" fmla="*/ 0 w 14"/>
                    <a:gd name="T15" fmla="*/ 16 h 16"/>
                    <a:gd name="T16" fmla="*/ 6 w 14"/>
                    <a:gd name="T17" fmla="*/ 16 h 16"/>
                    <a:gd name="T18" fmla="*/ 6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6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6" y="1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1" name="Freeform 346"/>
                <p:cNvSpPr>
                  <a:spLocks/>
                </p:cNvSpPr>
                <p:nvPr/>
              </p:nvSpPr>
              <p:spPr bwMode="auto">
                <a:xfrm>
                  <a:off x="1267" y="1139"/>
                  <a:ext cx="16" cy="16"/>
                </a:xfrm>
                <a:custGeom>
                  <a:avLst/>
                  <a:gdLst>
                    <a:gd name="T0" fmla="*/ 16 w 16"/>
                    <a:gd name="T1" fmla="*/ 8 h 16"/>
                    <a:gd name="T2" fmla="*/ 8 w 16"/>
                    <a:gd name="T3" fmla="*/ 0 h 16"/>
                    <a:gd name="T4" fmla="*/ 0 w 16"/>
                    <a:gd name="T5" fmla="*/ 0 h 16"/>
                    <a:gd name="T6" fmla="*/ 0 w 16"/>
                    <a:gd name="T7" fmla="*/ 16 h 16"/>
                    <a:gd name="T8" fmla="*/ 8 w 16"/>
                    <a:gd name="T9" fmla="*/ 16 h 16"/>
                    <a:gd name="T10" fmla="*/ 0 w 16"/>
                    <a:gd name="T11" fmla="*/ 8 h 16"/>
                    <a:gd name="T12" fmla="*/ 16 w 16"/>
                    <a:gd name="T13" fmla="*/ 8 h 16"/>
                    <a:gd name="T14" fmla="*/ 16 w 16"/>
                    <a:gd name="T15" fmla="*/ 0 h 16"/>
                    <a:gd name="T16" fmla="*/ 8 w 16"/>
                    <a:gd name="T17" fmla="*/ 0 h 16"/>
                    <a:gd name="T18" fmla="*/ 16 w 16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16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8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2" name="Freeform 347"/>
                <p:cNvSpPr>
                  <a:spLocks/>
                </p:cNvSpPr>
                <p:nvPr/>
              </p:nvSpPr>
              <p:spPr bwMode="auto">
                <a:xfrm>
                  <a:off x="1267" y="1147"/>
                  <a:ext cx="16" cy="13"/>
                </a:xfrm>
                <a:custGeom>
                  <a:avLst/>
                  <a:gdLst>
                    <a:gd name="T0" fmla="*/ 8 w 16"/>
                    <a:gd name="T1" fmla="*/ 0 h 13"/>
                    <a:gd name="T2" fmla="*/ 16 w 16"/>
                    <a:gd name="T3" fmla="*/ 8 h 13"/>
                    <a:gd name="T4" fmla="*/ 16 w 16"/>
                    <a:gd name="T5" fmla="*/ 0 h 13"/>
                    <a:gd name="T6" fmla="*/ 0 w 16"/>
                    <a:gd name="T7" fmla="*/ 0 h 13"/>
                    <a:gd name="T8" fmla="*/ 0 w 16"/>
                    <a:gd name="T9" fmla="*/ 8 h 13"/>
                    <a:gd name="T10" fmla="*/ 8 w 16"/>
                    <a:gd name="T11" fmla="*/ 13 h 13"/>
                    <a:gd name="T12" fmla="*/ 0 w 16"/>
                    <a:gd name="T13" fmla="*/ 8 h 13"/>
                    <a:gd name="T14" fmla="*/ 0 w 16"/>
                    <a:gd name="T15" fmla="*/ 13 h 13"/>
                    <a:gd name="T16" fmla="*/ 8 w 16"/>
                    <a:gd name="T17" fmla="*/ 13 h 13"/>
                    <a:gd name="T18" fmla="*/ 8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3" name="Freeform 348"/>
                <p:cNvSpPr>
                  <a:spLocks/>
                </p:cNvSpPr>
                <p:nvPr/>
              </p:nvSpPr>
              <p:spPr bwMode="auto">
                <a:xfrm>
                  <a:off x="1275" y="1147"/>
                  <a:ext cx="11" cy="13"/>
                </a:xfrm>
                <a:custGeom>
                  <a:avLst/>
                  <a:gdLst>
                    <a:gd name="T0" fmla="*/ 11 w 11"/>
                    <a:gd name="T1" fmla="*/ 3 h 13"/>
                    <a:gd name="T2" fmla="*/ 8 w 11"/>
                    <a:gd name="T3" fmla="*/ 0 h 13"/>
                    <a:gd name="T4" fmla="*/ 0 w 11"/>
                    <a:gd name="T5" fmla="*/ 0 h 13"/>
                    <a:gd name="T6" fmla="*/ 0 w 11"/>
                    <a:gd name="T7" fmla="*/ 13 h 13"/>
                    <a:gd name="T8" fmla="*/ 8 w 11"/>
                    <a:gd name="T9" fmla="*/ 13 h 13"/>
                    <a:gd name="T10" fmla="*/ 3 w 11"/>
                    <a:gd name="T11" fmla="*/ 11 h 13"/>
                    <a:gd name="T12" fmla="*/ 11 w 11"/>
                    <a:gd name="T13" fmla="*/ 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3"/>
                    <a:gd name="T23" fmla="*/ 11 w 11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3">
                      <a:moveTo>
                        <a:pt x="11" y="3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3" y="11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4" name="Freeform 349"/>
                <p:cNvSpPr>
                  <a:spLocks/>
                </p:cNvSpPr>
                <p:nvPr/>
              </p:nvSpPr>
              <p:spPr bwMode="auto">
                <a:xfrm>
                  <a:off x="1278" y="1150"/>
                  <a:ext cx="14" cy="20"/>
                </a:xfrm>
                <a:custGeom>
                  <a:avLst/>
                  <a:gdLst>
                    <a:gd name="T0" fmla="*/ 8 w 14"/>
                    <a:gd name="T1" fmla="*/ 5 h 20"/>
                    <a:gd name="T2" fmla="*/ 14 w 14"/>
                    <a:gd name="T3" fmla="*/ 5 h 20"/>
                    <a:gd name="T4" fmla="*/ 8 w 14"/>
                    <a:gd name="T5" fmla="*/ 0 h 20"/>
                    <a:gd name="T6" fmla="*/ 0 w 14"/>
                    <a:gd name="T7" fmla="*/ 8 h 20"/>
                    <a:gd name="T8" fmla="*/ 5 w 14"/>
                    <a:gd name="T9" fmla="*/ 17 h 20"/>
                    <a:gd name="T10" fmla="*/ 8 w 14"/>
                    <a:gd name="T11" fmla="*/ 20 h 20"/>
                    <a:gd name="T12" fmla="*/ 8 w 14"/>
                    <a:gd name="T13" fmla="*/ 5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20"/>
                    <a:gd name="T23" fmla="*/ 14 w 14"/>
                    <a:gd name="T24" fmla="*/ 20 h 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20">
                      <a:moveTo>
                        <a:pt x="8" y="5"/>
                      </a:moveTo>
                      <a:lnTo>
                        <a:pt x="14" y="5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5" y="17"/>
                      </a:lnTo>
                      <a:lnTo>
                        <a:pt x="8" y="20"/>
                      </a:lnTo>
                      <a:lnTo>
                        <a:pt x="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5" name="Freeform 350"/>
                <p:cNvSpPr>
                  <a:spLocks/>
                </p:cNvSpPr>
                <p:nvPr/>
              </p:nvSpPr>
              <p:spPr bwMode="auto">
                <a:xfrm>
                  <a:off x="1286" y="1155"/>
                  <a:ext cx="17" cy="15"/>
                </a:xfrm>
                <a:custGeom>
                  <a:avLst/>
                  <a:gdLst>
                    <a:gd name="T0" fmla="*/ 17 w 17"/>
                    <a:gd name="T1" fmla="*/ 5 h 15"/>
                    <a:gd name="T2" fmla="*/ 9 w 17"/>
                    <a:gd name="T3" fmla="*/ 0 h 15"/>
                    <a:gd name="T4" fmla="*/ 0 w 17"/>
                    <a:gd name="T5" fmla="*/ 0 h 15"/>
                    <a:gd name="T6" fmla="*/ 0 w 17"/>
                    <a:gd name="T7" fmla="*/ 15 h 15"/>
                    <a:gd name="T8" fmla="*/ 9 w 17"/>
                    <a:gd name="T9" fmla="*/ 15 h 15"/>
                    <a:gd name="T10" fmla="*/ 0 w 17"/>
                    <a:gd name="T11" fmla="*/ 5 h 15"/>
                    <a:gd name="T12" fmla="*/ 17 w 17"/>
                    <a:gd name="T13" fmla="*/ 5 h 15"/>
                    <a:gd name="T14" fmla="*/ 17 w 17"/>
                    <a:gd name="T15" fmla="*/ 0 h 15"/>
                    <a:gd name="T16" fmla="*/ 9 w 17"/>
                    <a:gd name="T17" fmla="*/ 0 h 15"/>
                    <a:gd name="T18" fmla="*/ 17 w 17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17" y="5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5"/>
                      </a:lnTo>
                      <a:lnTo>
                        <a:pt x="17" y="5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6" name="Freeform 351"/>
                <p:cNvSpPr>
                  <a:spLocks/>
                </p:cNvSpPr>
                <p:nvPr/>
              </p:nvSpPr>
              <p:spPr bwMode="auto">
                <a:xfrm>
                  <a:off x="1286" y="1158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17 w 17"/>
                    <a:gd name="T3" fmla="*/ 12 h 17"/>
                    <a:gd name="T4" fmla="*/ 17 w 17"/>
                    <a:gd name="T5" fmla="*/ 2 h 17"/>
                    <a:gd name="T6" fmla="*/ 0 w 17"/>
                    <a:gd name="T7" fmla="*/ 2 h 17"/>
                    <a:gd name="T8" fmla="*/ 0 w 17"/>
                    <a:gd name="T9" fmla="*/ 12 h 17"/>
                    <a:gd name="T10" fmla="*/ 9 w 17"/>
                    <a:gd name="T11" fmla="*/ 17 h 17"/>
                    <a:gd name="T12" fmla="*/ 0 w 17"/>
                    <a:gd name="T13" fmla="*/ 12 h 17"/>
                    <a:gd name="T14" fmla="*/ 0 w 17"/>
                    <a:gd name="T15" fmla="*/ 17 h 17"/>
                    <a:gd name="T16" fmla="*/ 9 w 17"/>
                    <a:gd name="T17" fmla="*/ 17 h 17"/>
                    <a:gd name="T18" fmla="*/ 9 w 17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9" y="0"/>
                      </a:moveTo>
                      <a:lnTo>
                        <a:pt x="17" y="12"/>
                      </a:lnTo>
                      <a:lnTo>
                        <a:pt x="17" y="2"/>
                      </a:lnTo>
                      <a:lnTo>
                        <a:pt x="0" y="2"/>
                      </a:lnTo>
                      <a:lnTo>
                        <a:pt x="0" y="12"/>
                      </a:lnTo>
                      <a:lnTo>
                        <a:pt x="9" y="17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7" name="Freeform 352"/>
                <p:cNvSpPr>
                  <a:spLocks/>
                </p:cNvSpPr>
                <p:nvPr/>
              </p:nvSpPr>
              <p:spPr bwMode="auto">
                <a:xfrm>
                  <a:off x="1295" y="1158"/>
                  <a:ext cx="14" cy="17"/>
                </a:xfrm>
                <a:custGeom>
                  <a:avLst/>
                  <a:gdLst>
                    <a:gd name="T0" fmla="*/ 14 w 14"/>
                    <a:gd name="T1" fmla="*/ 12 h 17"/>
                    <a:gd name="T2" fmla="*/ 8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8 w 14"/>
                    <a:gd name="T9" fmla="*/ 17 h 17"/>
                    <a:gd name="T10" fmla="*/ 0 w 14"/>
                    <a:gd name="T11" fmla="*/ 12 h 17"/>
                    <a:gd name="T12" fmla="*/ 14 w 14"/>
                    <a:gd name="T13" fmla="*/ 12 h 17"/>
                    <a:gd name="T14" fmla="*/ 14 w 14"/>
                    <a:gd name="T15" fmla="*/ 0 h 17"/>
                    <a:gd name="T16" fmla="*/ 8 w 14"/>
                    <a:gd name="T17" fmla="*/ 0 h 17"/>
                    <a:gd name="T18" fmla="*/ 14 w 14"/>
                    <a:gd name="T19" fmla="*/ 12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14" y="12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12"/>
                      </a:lnTo>
                      <a:lnTo>
                        <a:pt x="14" y="12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8" name="Rectangle 353"/>
                <p:cNvSpPr>
                  <a:spLocks noChangeArrowheads="1"/>
                </p:cNvSpPr>
                <p:nvPr/>
              </p:nvSpPr>
              <p:spPr bwMode="auto">
                <a:xfrm>
                  <a:off x="1295" y="1170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19" name="Freeform 354"/>
                <p:cNvSpPr>
                  <a:spLocks/>
                </p:cNvSpPr>
                <p:nvPr/>
              </p:nvSpPr>
              <p:spPr bwMode="auto">
                <a:xfrm>
                  <a:off x="1295" y="1175"/>
                  <a:ext cx="14" cy="14"/>
                </a:xfrm>
                <a:custGeom>
                  <a:avLst/>
                  <a:gdLst>
                    <a:gd name="T0" fmla="*/ 8 w 14"/>
                    <a:gd name="T1" fmla="*/ 0 h 14"/>
                    <a:gd name="T2" fmla="*/ 14 w 14"/>
                    <a:gd name="T3" fmla="*/ 6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6 h 14"/>
                    <a:gd name="T10" fmla="*/ 8 w 14"/>
                    <a:gd name="T11" fmla="*/ 14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8 w 14"/>
                    <a:gd name="T17" fmla="*/ 14 h 14"/>
                    <a:gd name="T18" fmla="*/ 8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0" name="Freeform 355"/>
                <p:cNvSpPr>
                  <a:spLocks/>
                </p:cNvSpPr>
                <p:nvPr/>
              </p:nvSpPr>
              <p:spPr bwMode="auto">
                <a:xfrm>
                  <a:off x="1303" y="1175"/>
                  <a:ext cx="14" cy="14"/>
                </a:xfrm>
                <a:custGeom>
                  <a:avLst/>
                  <a:gdLst>
                    <a:gd name="T0" fmla="*/ 14 w 14"/>
                    <a:gd name="T1" fmla="*/ 6 h 14"/>
                    <a:gd name="T2" fmla="*/ 6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6 w 14"/>
                    <a:gd name="T9" fmla="*/ 14 h 14"/>
                    <a:gd name="T10" fmla="*/ 0 w 14"/>
                    <a:gd name="T11" fmla="*/ 6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14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6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1" name="Freeform 356"/>
                <p:cNvSpPr>
                  <a:spLocks/>
                </p:cNvSpPr>
                <p:nvPr/>
              </p:nvSpPr>
              <p:spPr bwMode="auto">
                <a:xfrm>
                  <a:off x="1303" y="1181"/>
                  <a:ext cx="14" cy="13"/>
                </a:xfrm>
                <a:custGeom>
                  <a:avLst/>
                  <a:gdLst>
                    <a:gd name="T0" fmla="*/ 6 w 14"/>
                    <a:gd name="T1" fmla="*/ 0 h 13"/>
                    <a:gd name="T2" fmla="*/ 14 w 14"/>
                    <a:gd name="T3" fmla="*/ 8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8 h 13"/>
                    <a:gd name="T10" fmla="*/ 6 w 14"/>
                    <a:gd name="T11" fmla="*/ 13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6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6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2" name="Rectangle 357"/>
                <p:cNvSpPr>
                  <a:spLocks noChangeArrowheads="1"/>
                </p:cNvSpPr>
                <p:nvPr/>
              </p:nvSpPr>
              <p:spPr bwMode="auto">
                <a:xfrm>
                  <a:off x="1309" y="1181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3" name="Freeform 358"/>
                <p:cNvSpPr>
                  <a:spLocks/>
                </p:cNvSpPr>
                <p:nvPr/>
              </p:nvSpPr>
              <p:spPr bwMode="auto">
                <a:xfrm>
                  <a:off x="1317" y="1181"/>
                  <a:ext cx="15" cy="13"/>
                </a:xfrm>
                <a:custGeom>
                  <a:avLst/>
                  <a:gdLst>
                    <a:gd name="T0" fmla="*/ 15 w 15"/>
                    <a:gd name="T1" fmla="*/ 8 h 13"/>
                    <a:gd name="T2" fmla="*/ 5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5 w 15"/>
                    <a:gd name="T9" fmla="*/ 13 h 13"/>
                    <a:gd name="T10" fmla="*/ 0 w 15"/>
                    <a:gd name="T11" fmla="*/ 8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5 w 15"/>
                    <a:gd name="T17" fmla="*/ 0 h 13"/>
                    <a:gd name="T18" fmla="*/ 15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4" name="Rectangle 359"/>
                <p:cNvSpPr>
                  <a:spLocks noChangeArrowheads="1"/>
                </p:cNvSpPr>
                <p:nvPr/>
              </p:nvSpPr>
              <p:spPr bwMode="auto">
                <a:xfrm>
                  <a:off x="1317" y="1189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5" name="Freeform 360"/>
                <p:cNvSpPr>
                  <a:spLocks/>
                </p:cNvSpPr>
                <p:nvPr/>
              </p:nvSpPr>
              <p:spPr bwMode="auto">
                <a:xfrm>
                  <a:off x="1317" y="1194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15 w 15"/>
                    <a:gd name="T3" fmla="*/ 10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10 h 15"/>
                    <a:gd name="T10" fmla="*/ 5 w 15"/>
                    <a:gd name="T11" fmla="*/ 15 h 15"/>
                    <a:gd name="T12" fmla="*/ 0 w 15"/>
                    <a:gd name="T13" fmla="*/ 10 h 15"/>
                    <a:gd name="T14" fmla="*/ 0 w 15"/>
                    <a:gd name="T15" fmla="*/ 15 h 15"/>
                    <a:gd name="T16" fmla="*/ 5 w 15"/>
                    <a:gd name="T17" fmla="*/ 15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6" name="Freeform 361"/>
                <p:cNvSpPr>
                  <a:spLocks/>
                </p:cNvSpPr>
                <p:nvPr/>
              </p:nvSpPr>
              <p:spPr bwMode="auto">
                <a:xfrm>
                  <a:off x="1322" y="1194"/>
                  <a:ext cx="15" cy="15"/>
                </a:xfrm>
                <a:custGeom>
                  <a:avLst/>
                  <a:gdLst>
                    <a:gd name="T0" fmla="*/ 15 w 15"/>
                    <a:gd name="T1" fmla="*/ 10 h 15"/>
                    <a:gd name="T2" fmla="*/ 10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10 w 15"/>
                    <a:gd name="T9" fmla="*/ 15 h 15"/>
                    <a:gd name="T10" fmla="*/ 0 w 15"/>
                    <a:gd name="T11" fmla="*/ 10 h 15"/>
                    <a:gd name="T12" fmla="*/ 15 w 15"/>
                    <a:gd name="T13" fmla="*/ 10 h 15"/>
                    <a:gd name="T14" fmla="*/ 15 w 15"/>
                    <a:gd name="T15" fmla="*/ 0 h 15"/>
                    <a:gd name="T16" fmla="*/ 10 w 15"/>
                    <a:gd name="T17" fmla="*/ 0 h 15"/>
                    <a:gd name="T18" fmla="*/ 15 w 15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10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0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7" name="Freeform 362"/>
                <p:cNvSpPr>
                  <a:spLocks/>
                </p:cNvSpPr>
                <p:nvPr/>
              </p:nvSpPr>
              <p:spPr bwMode="auto">
                <a:xfrm>
                  <a:off x="1322" y="1204"/>
                  <a:ext cx="15" cy="13"/>
                </a:xfrm>
                <a:custGeom>
                  <a:avLst/>
                  <a:gdLst>
                    <a:gd name="T0" fmla="*/ 10 w 15"/>
                    <a:gd name="T1" fmla="*/ 0 h 13"/>
                    <a:gd name="T2" fmla="*/ 15 w 15"/>
                    <a:gd name="T3" fmla="*/ 5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5 h 13"/>
                    <a:gd name="T10" fmla="*/ 10 w 15"/>
                    <a:gd name="T11" fmla="*/ 13 h 13"/>
                    <a:gd name="T12" fmla="*/ 0 w 15"/>
                    <a:gd name="T13" fmla="*/ 5 h 13"/>
                    <a:gd name="T14" fmla="*/ 0 w 15"/>
                    <a:gd name="T15" fmla="*/ 13 h 13"/>
                    <a:gd name="T16" fmla="*/ 10 w 15"/>
                    <a:gd name="T17" fmla="*/ 13 h 13"/>
                    <a:gd name="T18" fmla="*/ 10 w 15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0" y="0"/>
                      </a:move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8" name="Freeform 363"/>
                <p:cNvSpPr>
                  <a:spLocks/>
                </p:cNvSpPr>
                <p:nvPr/>
              </p:nvSpPr>
              <p:spPr bwMode="auto">
                <a:xfrm>
                  <a:off x="1329" y="1204"/>
                  <a:ext cx="14" cy="13"/>
                </a:xfrm>
                <a:custGeom>
                  <a:avLst/>
                  <a:gdLst>
                    <a:gd name="T0" fmla="*/ 14 w 14"/>
                    <a:gd name="T1" fmla="*/ 5 h 13"/>
                    <a:gd name="T2" fmla="*/ 8 w 14"/>
                    <a:gd name="T3" fmla="*/ 0 h 13"/>
                    <a:gd name="T4" fmla="*/ 3 w 14"/>
                    <a:gd name="T5" fmla="*/ 0 h 13"/>
                    <a:gd name="T6" fmla="*/ 3 w 14"/>
                    <a:gd name="T7" fmla="*/ 13 h 13"/>
                    <a:gd name="T8" fmla="*/ 8 w 14"/>
                    <a:gd name="T9" fmla="*/ 13 h 13"/>
                    <a:gd name="T10" fmla="*/ 0 w 14"/>
                    <a:gd name="T11" fmla="*/ 5 h 13"/>
                    <a:gd name="T12" fmla="*/ 14 w 14"/>
                    <a:gd name="T13" fmla="*/ 5 h 13"/>
                    <a:gd name="T14" fmla="*/ 14 w 14"/>
                    <a:gd name="T15" fmla="*/ 0 h 13"/>
                    <a:gd name="T16" fmla="*/ 8 w 14"/>
                    <a:gd name="T17" fmla="*/ 0 h 13"/>
                    <a:gd name="T18" fmla="*/ 14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5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29" name="Freeform 364"/>
                <p:cNvSpPr>
                  <a:spLocks/>
                </p:cNvSpPr>
                <p:nvPr/>
              </p:nvSpPr>
              <p:spPr bwMode="auto">
                <a:xfrm>
                  <a:off x="1329" y="1209"/>
                  <a:ext cx="14" cy="14"/>
                </a:xfrm>
                <a:custGeom>
                  <a:avLst/>
                  <a:gdLst>
                    <a:gd name="T0" fmla="*/ 8 w 14"/>
                    <a:gd name="T1" fmla="*/ 0 h 14"/>
                    <a:gd name="T2" fmla="*/ 14 w 14"/>
                    <a:gd name="T3" fmla="*/ 8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8 h 14"/>
                    <a:gd name="T10" fmla="*/ 8 w 14"/>
                    <a:gd name="T11" fmla="*/ 14 h 14"/>
                    <a:gd name="T12" fmla="*/ 0 w 14"/>
                    <a:gd name="T13" fmla="*/ 8 h 14"/>
                    <a:gd name="T14" fmla="*/ 0 w 14"/>
                    <a:gd name="T15" fmla="*/ 14 h 14"/>
                    <a:gd name="T16" fmla="*/ 8 w 14"/>
                    <a:gd name="T17" fmla="*/ 14 h 14"/>
                    <a:gd name="T18" fmla="*/ 8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4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0" name="Rectangle 365"/>
                <p:cNvSpPr>
                  <a:spLocks noChangeArrowheads="1"/>
                </p:cNvSpPr>
                <p:nvPr/>
              </p:nvSpPr>
              <p:spPr bwMode="auto">
                <a:xfrm>
                  <a:off x="1337" y="120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1" name="Freeform 366"/>
                <p:cNvSpPr>
                  <a:spLocks/>
                </p:cNvSpPr>
                <p:nvPr/>
              </p:nvSpPr>
              <p:spPr bwMode="auto">
                <a:xfrm>
                  <a:off x="1343" y="1209"/>
                  <a:ext cx="13" cy="14"/>
                </a:xfrm>
                <a:custGeom>
                  <a:avLst/>
                  <a:gdLst>
                    <a:gd name="T0" fmla="*/ 13 w 13"/>
                    <a:gd name="T1" fmla="*/ 8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0 w 13"/>
                    <a:gd name="T11" fmla="*/ 8 h 14"/>
                    <a:gd name="T12" fmla="*/ 13 w 13"/>
                    <a:gd name="T13" fmla="*/ 8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13 w 13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8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2" name="Rectangle 367"/>
                <p:cNvSpPr>
                  <a:spLocks noChangeArrowheads="1"/>
                </p:cNvSpPr>
                <p:nvPr/>
              </p:nvSpPr>
              <p:spPr bwMode="auto">
                <a:xfrm>
                  <a:off x="1343" y="1217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3" name="Freeform 368"/>
                <p:cNvSpPr>
                  <a:spLocks/>
                </p:cNvSpPr>
                <p:nvPr/>
              </p:nvSpPr>
              <p:spPr bwMode="auto">
                <a:xfrm>
                  <a:off x="1343" y="1223"/>
                  <a:ext cx="13" cy="15"/>
                </a:xfrm>
                <a:custGeom>
                  <a:avLst/>
                  <a:gdLst>
                    <a:gd name="T0" fmla="*/ 8 w 13"/>
                    <a:gd name="T1" fmla="*/ 0 h 15"/>
                    <a:gd name="T2" fmla="*/ 13 w 13"/>
                    <a:gd name="T3" fmla="*/ 5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5 h 15"/>
                    <a:gd name="T10" fmla="*/ 8 w 13"/>
                    <a:gd name="T11" fmla="*/ 15 h 15"/>
                    <a:gd name="T12" fmla="*/ 0 w 13"/>
                    <a:gd name="T13" fmla="*/ 5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8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0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4" name="Freeform 369"/>
                <p:cNvSpPr>
                  <a:spLocks/>
                </p:cNvSpPr>
                <p:nvPr/>
              </p:nvSpPr>
              <p:spPr bwMode="auto">
                <a:xfrm>
                  <a:off x="1351" y="1223"/>
                  <a:ext cx="15" cy="15"/>
                </a:xfrm>
                <a:custGeom>
                  <a:avLst/>
                  <a:gdLst>
                    <a:gd name="T0" fmla="*/ 15 w 15"/>
                    <a:gd name="T1" fmla="*/ 5 h 15"/>
                    <a:gd name="T2" fmla="*/ 5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5 w 15"/>
                    <a:gd name="T9" fmla="*/ 15 h 15"/>
                    <a:gd name="T10" fmla="*/ 0 w 15"/>
                    <a:gd name="T11" fmla="*/ 5 h 15"/>
                    <a:gd name="T12" fmla="*/ 15 w 15"/>
                    <a:gd name="T13" fmla="*/ 5 h 15"/>
                    <a:gd name="T14" fmla="*/ 15 w 15"/>
                    <a:gd name="T15" fmla="*/ 0 h 15"/>
                    <a:gd name="T16" fmla="*/ 5 w 15"/>
                    <a:gd name="T17" fmla="*/ 0 h 15"/>
                    <a:gd name="T18" fmla="*/ 15 w 15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5" name="Freeform 370"/>
                <p:cNvSpPr>
                  <a:spLocks/>
                </p:cNvSpPr>
                <p:nvPr/>
              </p:nvSpPr>
              <p:spPr bwMode="auto">
                <a:xfrm>
                  <a:off x="1351" y="1228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15 w 15"/>
                    <a:gd name="T3" fmla="*/ 10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10 h 15"/>
                    <a:gd name="T10" fmla="*/ 5 w 15"/>
                    <a:gd name="T11" fmla="*/ 15 h 15"/>
                    <a:gd name="T12" fmla="*/ 0 w 15"/>
                    <a:gd name="T13" fmla="*/ 10 h 15"/>
                    <a:gd name="T14" fmla="*/ 0 w 15"/>
                    <a:gd name="T15" fmla="*/ 15 h 15"/>
                    <a:gd name="T16" fmla="*/ 5 w 15"/>
                    <a:gd name="T17" fmla="*/ 15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6" name="Freeform 371"/>
                <p:cNvSpPr>
                  <a:spLocks/>
                </p:cNvSpPr>
                <p:nvPr/>
              </p:nvSpPr>
              <p:spPr bwMode="auto">
                <a:xfrm>
                  <a:off x="1356" y="1228"/>
                  <a:ext cx="15" cy="15"/>
                </a:xfrm>
                <a:custGeom>
                  <a:avLst/>
                  <a:gdLst>
                    <a:gd name="T0" fmla="*/ 15 w 15"/>
                    <a:gd name="T1" fmla="*/ 10 h 15"/>
                    <a:gd name="T2" fmla="*/ 10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10 w 15"/>
                    <a:gd name="T9" fmla="*/ 15 h 15"/>
                    <a:gd name="T10" fmla="*/ 0 w 15"/>
                    <a:gd name="T11" fmla="*/ 10 h 15"/>
                    <a:gd name="T12" fmla="*/ 15 w 15"/>
                    <a:gd name="T13" fmla="*/ 10 h 15"/>
                    <a:gd name="T14" fmla="*/ 15 w 15"/>
                    <a:gd name="T15" fmla="*/ 0 h 15"/>
                    <a:gd name="T16" fmla="*/ 10 w 15"/>
                    <a:gd name="T17" fmla="*/ 0 h 15"/>
                    <a:gd name="T18" fmla="*/ 15 w 15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10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0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7" name="Freeform 372"/>
                <p:cNvSpPr>
                  <a:spLocks/>
                </p:cNvSpPr>
                <p:nvPr/>
              </p:nvSpPr>
              <p:spPr bwMode="auto">
                <a:xfrm>
                  <a:off x="1356" y="1238"/>
                  <a:ext cx="15" cy="13"/>
                </a:xfrm>
                <a:custGeom>
                  <a:avLst/>
                  <a:gdLst>
                    <a:gd name="T0" fmla="*/ 10 w 15"/>
                    <a:gd name="T1" fmla="*/ 0 h 13"/>
                    <a:gd name="T2" fmla="*/ 15 w 15"/>
                    <a:gd name="T3" fmla="*/ 5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5 h 13"/>
                    <a:gd name="T10" fmla="*/ 10 w 15"/>
                    <a:gd name="T11" fmla="*/ 13 h 13"/>
                    <a:gd name="T12" fmla="*/ 0 w 15"/>
                    <a:gd name="T13" fmla="*/ 5 h 13"/>
                    <a:gd name="T14" fmla="*/ 0 w 15"/>
                    <a:gd name="T15" fmla="*/ 13 h 13"/>
                    <a:gd name="T16" fmla="*/ 10 w 15"/>
                    <a:gd name="T17" fmla="*/ 13 h 13"/>
                    <a:gd name="T18" fmla="*/ 10 w 15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0" y="0"/>
                      </a:move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8" name="Rectangle 373"/>
                <p:cNvSpPr>
                  <a:spLocks noChangeArrowheads="1"/>
                </p:cNvSpPr>
                <p:nvPr/>
              </p:nvSpPr>
              <p:spPr bwMode="auto">
                <a:xfrm>
                  <a:off x="1366" y="123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39" name="Freeform 374"/>
                <p:cNvSpPr>
                  <a:spLocks/>
                </p:cNvSpPr>
                <p:nvPr/>
              </p:nvSpPr>
              <p:spPr bwMode="auto">
                <a:xfrm>
                  <a:off x="1371" y="1238"/>
                  <a:ext cx="14" cy="13"/>
                </a:xfrm>
                <a:custGeom>
                  <a:avLst/>
                  <a:gdLst>
                    <a:gd name="T0" fmla="*/ 14 w 14"/>
                    <a:gd name="T1" fmla="*/ 5 h 13"/>
                    <a:gd name="T2" fmla="*/ 6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6 w 14"/>
                    <a:gd name="T9" fmla="*/ 13 h 13"/>
                    <a:gd name="T10" fmla="*/ 0 w 14"/>
                    <a:gd name="T11" fmla="*/ 5 h 13"/>
                    <a:gd name="T12" fmla="*/ 14 w 14"/>
                    <a:gd name="T13" fmla="*/ 5 h 13"/>
                    <a:gd name="T14" fmla="*/ 14 w 14"/>
                    <a:gd name="T15" fmla="*/ 0 h 13"/>
                    <a:gd name="T16" fmla="*/ 6 w 14"/>
                    <a:gd name="T17" fmla="*/ 0 h 13"/>
                    <a:gd name="T18" fmla="*/ 14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5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0" name="Rectangle 375"/>
                <p:cNvSpPr>
                  <a:spLocks noChangeArrowheads="1"/>
                </p:cNvSpPr>
                <p:nvPr/>
              </p:nvSpPr>
              <p:spPr bwMode="auto">
                <a:xfrm>
                  <a:off x="1371" y="1243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1" name="Freeform 376"/>
                <p:cNvSpPr>
                  <a:spLocks/>
                </p:cNvSpPr>
                <p:nvPr/>
              </p:nvSpPr>
              <p:spPr bwMode="auto">
                <a:xfrm>
                  <a:off x="1371" y="1249"/>
                  <a:ext cx="14" cy="16"/>
                </a:xfrm>
                <a:custGeom>
                  <a:avLst/>
                  <a:gdLst>
                    <a:gd name="T0" fmla="*/ 6 w 14"/>
                    <a:gd name="T1" fmla="*/ 0 h 16"/>
                    <a:gd name="T2" fmla="*/ 14 w 14"/>
                    <a:gd name="T3" fmla="*/ 8 h 16"/>
                    <a:gd name="T4" fmla="*/ 14 w 14"/>
                    <a:gd name="T5" fmla="*/ 2 h 16"/>
                    <a:gd name="T6" fmla="*/ 0 w 14"/>
                    <a:gd name="T7" fmla="*/ 2 h 16"/>
                    <a:gd name="T8" fmla="*/ 0 w 14"/>
                    <a:gd name="T9" fmla="*/ 8 h 16"/>
                    <a:gd name="T10" fmla="*/ 6 w 14"/>
                    <a:gd name="T11" fmla="*/ 16 h 16"/>
                    <a:gd name="T12" fmla="*/ 0 w 14"/>
                    <a:gd name="T13" fmla="*/ 8 h 16"/>
                    <a:gd name="T14" fmla="*/ 0 w 14"/>
                    <a:gd name="T15" fmla="*/ 16 h 16"/>
                    <a:gd name="T16" fmla="*/ 6 w 14"/>
                    <a:gd name="T17" fmla="*/ 16 h 16"/>
                    <a:gd name="T18" fmla="*/ 6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6" y="0"/>
                      </a:moveTo>
                      <a:lnTo>
                        <a:pt x="14" y="8"/>
                      </a:lnTo>
                      <a:lnTo>
                        <a:pt x="14" y="2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6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6" y="1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2" name="Freeform 377"/>
                <p:cNvSpPr>
                  <a:spLocks/>
                </p:cNvSpPr>
                <p:nvPr/>
              </p:nvSpPr>
              <p:spPr bwMode="auto">
                <a:xfrm>
                  <a:off x="1377" y="1249"/>
                  <a:ext cx="13" cy="16"/>
                </a:xfrm>
                <a:custGeom>
                  <a:avLst/>
                  <a:gdLst>
                    <a:gd name="T0" fmla="*/ 13 w 13"/>
                    <a:gd name="T1" fmla="*/ 8 h 16"/>
                    <a:gd name="T2" fmla="*/ 8 w 13"/>
                    <a:gd name="T3" fmla="*/ 0 h 16"/>
                    <a:gd name="T4" fmla="*/ 0 w 13"/>
                    <a:gd name="T5" fmla="*/ 0 h 16"/>
                    <a:gd name="T6" fmla="*/ 0 w 13"/>
                    <a:gd name="T7" fmla="*/ 16 h 16"/>
                    <a:gd name="T8" fmla="*/ 8 w 13"/>
                    <a:gd name="T9" fmla="*/ 16 h 16"/>
                    <a:gd name="T10" fmla="*/ 0 w 13"/>
                    <a:gd name="T11" fmla="*/ 8 h 16"/>
                    <a:gd name="T12" fmla="*/ 13 w 13"/>
                    <a:gd name="T13" fmla="*/ 8 h 16"/>
                    <a:gd name="T14" fmla="*/ 13 w 13"/>
                    <a:gd name="T15" fmla="*/ 0 h 16"/>
                    <a:gd name="T16" fmla="*/ 8 w 13"/>
                    <a:gd name="T17" fmla="*/ 0 h 16"/>
                    <a:gd name="T18" fmla="*/ 13 w 13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13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8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3" name="Freeform 378"/>
                <p:cNvSpPr>
                  <a:spLocks/>
                </p:cNvSpPr>
                <p:nvPr/>
              </p:nvSpPr>
              <p:spPr bwMode="auto">
                <a:xfrm>
                  <a:off x="1377" y="1257"/>
                  <a:ext cx="13" cy="15"/>
                </a:xfrm>
                <a:custGeom>
                  <a:avLst/>
                  <a:gdLst>
                    <a:gd name="T0" fmla="*/ 8 w 13"/>
                    <a:gd name="T1" fmla="*/ 0 h 15"/>
                    <a:gd name="T2" fmla="*/ 13 w 13"/>
                    <a:gd name="T3" fmla="*/ 8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8 h 15"/>
                    <a:gd name="T10" fmla="*/ 8 w 13"/>
                    <a:gd name="T11" fmla="*/ 15 h 15"/>
                    <a:gd name="T12" fmla="*/ 0 w 13"/>
                    <a:gd name="T13" fmla="*/ 8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8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0"/>
                      </a:move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5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4" name="Rectangle 379"/>
                <p:cNvSpPr>
                  <a:spLocks noChangeArrowheads="1"/>
                </p:cNvSpPr>
                <p:nvPr/>
              </p:nvSpPr>
              <p:spPr bwMode="auto">
                <a:xfrm>
                  <a:off x="1385" y="1257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5" name="Freeform 380"/>
                <p:cNvSpPr>
                  <a:spLocks/>
                </p:cNvSpPr>
                <p:nvPr/>
              </p:nvSpPr>
              <p:spPr bwMode="auto">
                <a:xfrm>
                  <a:off x="1390" y="1257"/>
                  <a:ext cx="18" cy="15"/>
                </a:xfrm>
                <a:custGeom>
                  <a:avLst/>
                  <a:gdLst>
                    <a:gd name="T0" fmla="*/ 18 w 18"/>
                    <a:gd name="T1" fmla="*/ 8 h 15"/>
                    <a:gd name="T2" fmla="*/ 10 w 18"/>
                    <a:gd name="T3" fmla="*/ 0 h 15"/>
                    <a:gd name="T4" fmla="*/ 0 w 18"/>
                    <a:gd name="T5" fmla="*/ 0 h 15"/>
                    <a:gd name="T6" fmla="*/ 0 w 18"/>
                    <a:gd name="T7" fmla="*/ 15 h 15"/>
                    <a:gd name="T8" fmla="*/ 10 w 18"/>
                    <a:gd name="T9" fmla="*/ 15 h 15"/>
                    <a:gd name="T10" fmla="*/ 0 w 18"/>
                    <a:gd name="T11" fmla="*/ 8 h 15"/>
                    <a:gd name="T12" fmla="*/ 18 w 18"/>
                    <a:gd name="T13" fmla="*/ 8 h 15"/>
                    <a:gd name="T14" fmla="*/ 18 w 18"/>
                    <a:gd name="T15" fmla="*/ 0 h 15"/>
                    <a:gd name="T16" fmla="*/ 10 w 18"/>
                    <a:gd name="T17" fmla="*/ 0 h 15"/>
                    <a:gd name="T18" fmla="*/ 18 w 18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18" y="8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0" y="8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6" name="Freeform 381"/>
                <p:cNvSpPr>
                  <a:spLocks/>
                </p:cNvSpPr>
                <p:nvPr/>
              </p:nvSpPr>
              <p:spPr bwMode="auto">
                <a:xfrm>
                  <a:off x="1390" y="1265"/>
                  <a:ext cx="18" cy="15"/>
                </a:xfrm>
                <a:custGeom>
                  <a:avLst/>
                  <a:gdLst>
                    <a:gd name="T0" fmla="*/ 10 w 18"/>
                    <a:gd name="T1" fmla="*/ 0 h 15"/>
                    <a:gd name="T2" fmla="*/ 18 w 18"/>
                    <a:gd name="T3" fmla="*/ 7 h 15"/>
                    <a:gd name="T4" fmla="*/ 18 w 18"/>
                    <a:gd name="T5" fmla="*/ 0 h 15"/>
                    <a:gd name="T6" fmla="*/ 0 w 18"/>
                    <a:gd name="T7" fmla="*/ 0 h 15"/>
                    <a:gd name="T8" fmla="*/ 0 w 18"/>
                    <a:gd name="T9" fmla="*/ 7 h 15"/>
                    <a:gd name="T10" fmla="*/ 10 w 18"/>
                    <a:gd name="T11" fmla="*/ 15 h 15"/>
                    <a:gd name="T12" fmla="*/ 0 w 18"/>
                    <a:gd name="T13" fmla="*/ 7 h 15"/>
                    <a:gd name="T14" fmla="*/ 0 w 18"/>
                    <a:gd name="T15" fmla="*/ 15 h 15"/>
                    <a:gd name="T16" fmla="*/ 10 w 18"/>
                    <a:gd name="T17" fmla="*/ 15 h 15"/>
                    <a:gd name="T18" fmla="*/ 10 w 18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10" y="0"/>
                      </a:moveTo>
                      <a:lnTo>
                        <a:pt x="18" y="7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10" y="15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7" name="Freeform 382"/>
                <p:cNvSpPr>
                  <a:spLocks/>
                </p:cNvSpPr>
                <p:nvPr/>
              </p:nvSpPr>
              <p:spPr bwMode="auto">
                <a:xfrm>
                  <a:off x="1397" y="1265"/>
                  <a:ext cx="16" cy="15"/>
                </a:xfrm>
                <a:custGeom>
                  <a:avLst/>
                  <a:gdLst>
                    <a:gd name="T0" fmla="*/ 16 w 16"/>
                    <a:gd name="T1" fmla="*/ 7 h 15"/>
                    <a:gd name="T2" fmla="*/ 11 w 16"/>
                    <a:gd name="T3" fmla="*/ 0 h 15"/>
                    <a:gd name="T4" fmla="*/ 3 w 16"/>
                    <a:gd name="T5" fmla="*/ 0 h 15"/>
                    <a:gd name="T6" fmla="*/ 3 w 16"/>
                    <a:gd name="T7" fmla="*/ 15 h 15"/>
                    <a:gd name="T8" fmla="*/ 11 w 16"/>
                    <a:gd name="T9" fmla="*/ 15 h 15"/>
                    <a:gd name="T10" fmla="*/ 0 w 16"/>
                    <a:gd name="T11" fmla="*/ 7 h 15"/>
                    <a:gd name="T12" fmla="*/ 16 w 16"/>
                    <a:gd name="T13" fmla="*/ 7 h 15"/>
                    <a:gd name="T14" fmla="*/ 16 w 16"/>
                    <a:gd name="T15" fmla="*/ 0 h 15"/>
                    <a:gd name="T16" fmla="*/ 11 w 16"/>
                    <a:gd name="T17" fmla="*/ 0 h 15"/>
                    <a:gd name="T18" fmla="*/ 16 w 16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16" y="7"/>
                      </a:moveTo>
                      <a:lnTo>
                        <a:pt x="11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11" y="15"/>
                      </a:lnTo>
                      <a:lnTo>
                        <a:pt x="0" y="7"/>
                      </a:lnTo>
                      <a:lnTo>
                        <a:pt x="16" y="7"/>
                      </a:lnTo>
                      <a:lnTo>
                        <a:pt x="16" y="0"/>
                      </a:lnTo>
                      <a:lnTo>
                        <a:pt x="11" y="0"/>
                      </a:lnTo>
                      <a:lnTo>
                        <a:pt x="16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8" name="Freeform 383"/>
                <p:cNvSpPr>
                  <a:spLocks/>
                </p:cNvSpPr>
                <p:nvPr/>
              </p:nvSpPr>
              <p:spPr bwMode="auto">
                <a:xfrm>
                  <a:off x="1397" y="1272"/>
                  <a:ext cx="16" cy="13"/>
                </a:xfrm>
                <a:custGeom>
                  <a:avLst/>
                  <a:gdLst>
                    <a:gd name="T0" fmla="*/ 11 w 16"/>
                    <a:gd name="T1" fmla="*/ 0 h 13"/>
                    <a:gd name="T2" fmla="*/ 16 w 16"/>
                    <a:gd name="T3" fmla="*/ 8 h 13"/>
                    <a:gd name="T4" fmla="*/ 16 w 16"/>
                    <a:gd name="T5" fmla="*/ 0 h 13"/>
                    <a:gd name="T6" fmla="*/ 0 w 16"/>
                    <a:gd name="T7" fmla="*/ 0 h 13"/>
                    <a:gd name="T8" fmla="*/ 0 w 16"/>
                    <a:gd name="T9" fmla="*/ 8 h 13"/>
                    <a:gd name="T10" fmla="*/ 11 w 16"/>
                    <a:gd name="T11" fmla="*/ 13 h 13"/>
                    <a:gd name="T12" fmla="*/ 0 w 16"/>
                    <a:gd name="T13" fmla="*/ 8 h 13"/>
                    <a:gd name="T14" fmla="*/ 0 w 16"/>
                    <a:gd name="T15" fmla="*/ 13 h 13"/>
                    <a:gd name="T16" fmla="*/ 11 w 16"/>
                    <a:gd name="T17" fmla="*/ 13 h 13"/>
                    <a:gd name="T18" fmla="*/ 11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11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1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1" y="1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49" name="Rectangle 384"/>
                <p:cNvSpPr>
                  <a:spLocks noChangeArrowheads="1"/>
                </p:cNvSpPr>
                <p:nvPr/>
              </p:nvSpPr>
              <p:spPr bwMode="auto">
                <a:xfrm>
                  <a:off x="1408" y="127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0" name="Freeform 385"/>
                <p:cNvSpPr>
                  <a:spLocks/>
                </p:cNvSpPr>
                <p:nvPr/>
              </p:nvSpPr>
              <p:spPr bwMode="auto">
                <a:xfrm>
                  <a:off x="1411" y="1272"/>
                  <a:ext cx="17" cy="13"/>
                </a:xfrm>
                <a:custGeom>
                  <a:avLst/>
                  <a:gdLst>
                    <a:gd name="T0" fmla="*/ 17 w 17"/>
                    <a:gd name="T1" fmla="*/ 8 h 13"/>
                    <a:gd name="T2" fmla="*/ 8 w 17"/>
                    <a:gd name="T3" fmla="*/ 0 h 13"/>
                    <a:gd name="T4" fmla="*/ 2 w 17"/>
                    <a:gd name="T5" fmla="*/ 0 h 13"/>
                    <a:gd name="T6" fmla="*/ 2 w 17"/>
                    <a:gd name="T7" fmla="*/ 13 h 13"/>
                    <a:gd name="T8" fmla="*/ 8 w 17"/>
                    <a:gd name="T9" fmla="*/ 13 h 13"/>
                    <a:gd name="T10" fmla="*/ 0 w 17"/>
                    <a:gd name="T11" fmla="*/ 8 h 13"/>
                    <a:gd name="T12" fmla="*/ 17 w 17"/>
                    <a:gd name="T13" fmla="*/ 8 h 13"/>
                    <a:gd name="T14" fmla="*/ 17 w 17"/>
                    <a:gd name="T15" fmla="*/ 0 h 13"/>
                    <a:gd name="T16" fmla="*/ 8 w 17"/>
                    <a:gd name="T17" fmla="*/ 0 h 13"/>
                    <a:gd name="T18" fmla="*/ 17 w 17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3"/>
                    <a:gd name="T32" fmla="*/ 17 w 17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3">
                      <a:moveTo>
                        <a:pt x="17" y="8"/>
                      </a:move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2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1" name="Freeform 386"/>
                <p:cNvSpPr>
                  <a:spLocks/>
                </p:cNvSpPr>
                <p:nvPr/>
              </p:nvSpPr>
              <p:spPr bwMode="auto">
                <a:xfrm>
                  <a:off x="1411" y="1280"/>
                  <a:ext cx="17" cy="13"/>
                </a:xfrm>
                <a:custGeom>
                  <a:avLst/>
                  <a:gdLst>
                    <a:gd name="T0" fmla="*/ 8 w 17"/>
                    <a:gd name="T1" fmla="*/ 0 h 13"/>
                    <a:gd name="T2" fmla="*/ 17 w 17"/>
                    <a:gd name="T3" fmla="*/ 5 h 13"/>
                    <a:gd name="T4" fmla="*/ 17 w 17"/>
                    <a:gd name="T5" fmla="*/ 0 h 13"/>
                    <a:gd name="T6" fmla="*/ 0 w 17"/>
                    <a:gd name="T7" fmla="*/ 0 h 13"/>
                    <a:gd name="T8" fmla="*/ 0 w 17"/>
                    <a:gd name="T9" fmla="*/ 5 h 13"/>
                    <a:gd name="T10" fmla="*/ 8 w 17"/>
                    <a:gd name="T11" fmla="*/ 13 h 13"/>
                    <a:gd name="T12" fmla="*/ 0 w 17"/>
                    <a:gd name="T13" fmla="*/ 5 h 13"/>
                    <a:gd name="T14" fmla="*/ 0 w 17"/>
                    <a:gd name="T15" fmla="*/ 13 h 13"/>
                    <a:gd name="T16" fmla="*/ 8 w 17"/>
                    <a:gd name="T17" fmla="*/ 13 h 13"/>
                    <a:gd name="T18" fmla="*/ 8 w 17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3"/>
                    <a:gd name="T32" fmla="*/ 17 w 17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3">
                      <a:moveTo>
                        <a:pt x="8" y="0"/>
                      </a:moveTo>
                      <a:lnTo>
                        <a:pt x="17" y="5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2" name="Rectangle 387"/>
                <p:cNvSpPr>
                  <a:spLocks noChangeArrowheads="1"/>
                </p:cNvSpPr>
                <p:nvPr/>
              </p:nvSpPr>
              <p:spPr bwMode="auto">
                <a:xfrm>
                  <a:off x="1419" y="128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3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28" y="128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4" name="Rectangle 389"/>
                <p:cNvSpPr>
                  <a:spLocks noChangeArrowheads="1"/>
                </p:cNvSpPr>
                <p:nvPr/>
              </p:nvSpPr>
              <p:spPr bwMode="auto">
                <a:xfrm>
                  <a:off x="1434" y="1280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5" name="Rectangle 390"/>
                <p:cNvSpPr>
                  <a:spLocks noChangeArrowheads="1"/>
                </p:cNvSpPr>
                <p:nvPr/>
              </p:nvSpPr>
              <p:spPr bwMode="auto">
                <a:xfrm>
                  <a:off x="1442" y="1280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6" name="Rectangle 391"/>
                <p:cNvSpPr>
                  <a:spLocks noChangeArrowheads="1"/>
                </p:cNvSpPr>
                <p:nvPr/>
              </p:nvSpPr>
              <p:spPr bwMode="auto">
                <a:xfrm>
                  <a:off x="1447" y="128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7" name="Rectangle 392"/>
                <p:cNvSpPr>
                  <a:spLocks noChangeArrowheads="1"/>
                </p:cNvSpPr>
                <p:nvPr/>
              </p:nvSpPr>
              <p:spPr bwMode="auto">
                <a:xfrm>
                  <a:off x="1455" y="1280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8" name="Rectangle 393"/>
                <p:cNvSpPr>
                  <a:spLocks noChangeArrowheads="1"/>
                </p:cNvSpPr>
                <p:nvPr/>
              </p:nvSpPr>
              <p:spPr bwMode="auto">
                <a:xfrm>
                  <a:off x="1462" y="128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59" name="Rectangle 394"/>
                <p:cNvSpPr>
                  <a:spLocks noChangeArrowheads="1"/>
                </p:cNvSpPr>
                <p:nvPr/>
              </p:nvSpPr>
              <p:spPr bwMode="auto">
                <a:xfrm>
                  <a:off x="1467" y="128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0" name="Rectangle 395"/>
                <p:cNvSpPr>
                  <a:spLocks noChangeArrowheads="1"/>
                </p:cNvSpPr>
                <p:nvPr/>
              </p:nvSpPr>
              <p:spPr bwMode="auto">
                <a:xfrm>
                  <a:off x="1476" y="1280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1" name="Freeform 396"/>
                <p:cNvSpPr>
                  <a:spLocks/>
                </p:cNvSpPr>
                <p:nvPr/>
              </p:nvSpPr>
              <p:spPr bwMode="auto">
                <a:xfrm>
                  <a:off x="1482" y="1280"/>
                  <a:ext cx="14" cy="13"/>
                </a:xfrm>
                <a:custGeom>
                  <a:avLst/>
                  <a:gdLst>
                    <a:gd name="T0" fmla="*/ 0 w 14"/>
                    <a:gd name="T1" fmla="*/ 5 h 13"/>
                    <a:gd name="T2" fmla="*/ 9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9 w 14"/>
                    <a:gd name="T9" fmla="*/ 13 h 13"/>
                    <a:gd name="T10" fmla="*/ 14 w 14"/>
                    <a:gd name="T11" fmla="*/ 5 h 13"/>
                    <a:gd name="T12" fmla="*/ 9 w 14"/>
                    <a:gd name="T13" fmla="*/ 13 h 13"/>
                    <a:gd name="T14" fmla="*/ 14 w 14"/>
                    <a:gd name="T15" fmla="*/ 13 h 13"/>
                    <a:gd name="T16" fmla="*/ 14 w 14"/>
                    <a:gd name="T17" fmla="*/ 5 h 13"/>
                    <a:gd name="T18" fmla="*/ 0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5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14" y="5"/>
                      </a:lnTo>
                      <a:lnTo>
                        <a:pt x="9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2" name="Rectangle 397"/>
                <p:cNvSpPr>
                  <a:spLocks noChangeArrowheads="1"/>
                </p:cNvSpPr>
                <p:nvPr/>
              </p:nvSpPr>
              <p:spPr bwMode="auto">
                <a:xfrm>
                  <a:off x="1482" y="1280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3" name="Freeform 398"/>
                <p:cNvSpPr>
                  <a:spLocks/>
                </p:cNvSpPr>
                <p:nvPr/>
              </p:nvSpPr>
              <p:spPr bwMode="auto">
                <a:xfrm>
                  <a:off x="1482" y="1265"/>
                  <a:ext cx="14" cy="15"/>
                </a:xfrm>
                <a:custGeom>
                  <a:avLst/>
                  <a:gdLst>
                    <a:gd name="T0" fmla="*/ 9 w 14"/>
                    <a:gd name="T1" fmla="*/ 0 h 15"/>
                    <a:gd name="T2" fmla="*/ 0 w 14"/>
                    <a:gd name="T3" fmla="*/ 7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7 h 15"/>
                    <a:gd name="T10" fmla="*/ 9 w 14"/>
                    <a:gd name="T11" fmla="*/ 15 h 15"/>
                    <a:gd name="T12" fmla="*/ 9 w 14"/>
                    <a:gd name="T13" fmla="*/ 0 h 15"/>
                    <a:gd name="T14" fmla="*/ 0 w 14"/>
                    <a:gd name="T15" fmla="*/ 0 h 15"/>
                    <a:gd name="T16" fmla="*/ 0 w 14"/>
                    <a:gd name="T17" fmla="*/ 7 h 15"/>
                    <a:gd name="T18" fmla="*/ 9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9" y="0"/>
                      </a:move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7"/>
                      </a:lnTo>
                      <a:lnTo>
                        <a:pt x="9" y="1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4" name="Freeform 399"/>
                <p:cNvSpPr>
                  <a:spLocks/>
                </p:cNvSpPr>
                <p:nvPr/>
              </p:nvSpPr>
              <p:spPr bwMode="auto">
                <a:xfrm>
                  <a:off x="1488" y="1265"/>
                  <a:ext cx="16" cy="15"/>
                </a:xfrm>
                <a:custGeom>
                  <a:avLst/>
                  <a:gdLst>
                    <a:gd name="T0" fmla="*/ 0 w 16"/>
                    <a:gd name="T1" fmla="*/ 7 h 15"/>
                    <a:gd name="T2" fmla="*/ 8 w 16"/>
                    <a:gd name="T3" fmla="*/ 0 h 15"/>
                    <a:gd name="T4" fmla="*/ 3 w 16"/>
                    <a:gd name="T5" fmla="*/ 0 h 15"/>
                    <a:gd name="T6" fmla="*/ 3 w 16"/>
                    <a:gd name="T7" fmla="*/ 15 h 15"/>
                    <a:gd name="T8" fmla="*/ 8 w 16"/>
                    <a:gd name="T9" fmla="*/ 15 h 15"/>
                    <a:gd name="T10" fmla="*/ 16 w 16"/>
                    <a:gd name="T11" fmla="*/ 7 h 15"/>
                    <a:gd name="T12" fmla="*/ 8 w 16"/>
                    <a:gd name="T13" fmla="*/ 15 h 15"/>
                    <a:gd name="T14" fmla="*/ 16 w 16"/>
                    <a:gd name="T15" fmla="*/ 15 h 15"/>
                    <a:gd name="T16" fmla="*/ 16 w 16"/>
                    <a:gd name="T17" fmla="*/ 7 h 15"/>
                    <a:gd name="T18" fmla="*/ 0 w 16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7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8" y="15"/>
                      </a:lnTo>
                      <a:lnTo>
                        <a:pt x="16" y="7"/>
                      </a:lnTo>
                      <a:lnTo>
                        <a:pt x="8" y="15"/>
                      </a:lnTo>
                      <a:lnTo>
                        <a:pt x="16" y="15"/>
                      </a:lnTo>
                      <a:lnTo>
                        <a:pt x="16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5" name="Rectangle 400"/>
                <p:cNvSpPr>
                  <a:spLocks noChangeArrowheads="1"/>
                </p:cNvSpPr>
                <p:nvPr/>
              </p:nvSpPr>
              <p:spPr bwMode="auto">
                <a:xfrm>
                  <a:off x="1488" y="1266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6" name="Freeform 401"/>
                <p:cNvSpPr>
                  <a:spLocks/>
                </p:cNvSpPr>
                <p:nvPr/>
              </p:nvSpPr>
              <p:spPr bwMode="auto">
                <a:xfrm>
                  <a:off x="1488" y="1249"/>
                  <a:ext cx="16" cy="16"/>
                </a:xfrm>
                <a:custGeom>
                  <a:avLst/>
                  <a:gdLst>
                    <a:gd name="T0" fmla="*/ 8 w 16"/>
                    <a:gd name="T1" fmla="*/ 0 h 16"/>
                    <a:gd name="T2" fmla="*/ 0 w 16"/>
                    <a:gd name="T3" fmla="*/ 8 h 16"/>
                    <a:gd name="T4" fmla="*/ 0 w 16"/>
                    <a:gd name="T5" fmla="*/ 16 h 16"/>
                    <a:gd name="T6" fmla="*/ 16 w 16"/>
                    <a:gd name="T7" fmla="*/ 16 h 16"/>
                    <a:gd name="T8" fmla="*/ 16 w 16"/>
                    <a:gd name="T9" fmla="*/ 8 h 16"/>
                    <a:gd name="T10" fmla="*/ 8 w 16"/>
                    <a:gd name="T11" fmla="*/ 16 h 16"/>
                    <a:gd name="T12" fmla="*/ 8 w 16"/>
                    <a:gd name="T13" fmla="*/ 0 h 16"/>
                    <a:gd name="T14" fmla="*/ 0 w 16"/>
                    <a:gd name="T15" fmla="*/ 0 h 16"/>
                    <a:gd name="T16" fmla="*/ 0 w 16"/>
                    <a:gd name="T17" fmla="*/ 8 h 16"/>
                    <a:gd name="T18" fmla="*/ 8 w 16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8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7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96" y="1249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8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01" y="1249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69" name="Freeform 404"/>
                <p:cNvSpPr>
                  <a:spLocks/>
                </p:cNvSpPr>
                <p:nvPr/>
              </p:nvSpPr>
              <p:spPr bwMode="auto">
                <a:xfrm>
                  <a:off x="1510" y="1249"/>
                  <a:ext cx="14" cy="16"/>
                </a:xfrm>
                <a:custGeom>
                  <a:avLst/>
                  <a:gdLst>
                    <a:gd name="T0" fmla="*/ 0 w 14"/>
                    <a:gd name="T1" fmla="*/ 8 h 16"/>
                    <a:gd name="T2" fmla="*/ 9 w 14"/>
                    <a:gd name="T3" fmla="*/ 0 h 16"/>
                    <a:gd name="T4" fmla="*/ 0 w 14"/>
                    <a:gd name="T5" fmla="*/ 0 h 16"/>
                    <a:gd name="T6" fmla="*/ 0 w 14"/>
                    <a:gd name="T7" fmla="*/ 16 h 16"/>
                    <a:gd name="T8" fmla="*/ 9 w 14"/>
                    <a:gd name="T9" fmla="*/ 16 h 16"/>
                    <a:gd name="T10" fmla="*/ 14 w 14"/>
                    <a:gd name="T11" fmla="*/ 8 h 16"/>
                    <a:gd name="T12" fmla="*/ 9 w 14"/>
                    <a:gd name="T13" fmla="*/ 16 h 16"/>
                    <a:gd name="T14" fmla="*/ 14 w 14"/>
                    <a:gd name="T15" fmla="*/ 16 h 16"/>
                    <a:gd name="T16" fmla="*/ 14 w 14"/>
                    <a:gd name="T17" fmla="*/ 8 h 16"/>
                    <a:gd name="T18" fmla="*/ 0 w 14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0" y="8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4" y="8"/>
                      </a:lnTo>
                      <a:lnTo>
                        <a:pt x="9" y="16"/>
                      </a:lnTo>
                      <a:lnTo>
                        <a:pt x="14" y="16"/>
                      </a:lnTo>
                      <a:lnTo>
                        <a:pt x="14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0" name="Rectangle 405"/>
                <p:cNvSpPr>
                  <a:spLocks noChangeArrowheads="1"/>
                </p:cNvSpPr>
                <p:nvPr/>
              </p:nvSpPr>
              <p:spPr bwMode="auto">
                <a:xfrm>
                  <a:off x="1510" y="1251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1" name="Freeform 406"/>
                <p:cNvSpPr>
                  <a:spLocks/>
                </p:cNvSpPr>
                <p:nvPr/>
              </p:nvSpPr>
              <p:spPr bwMode="auto">
                <a:xfrm>
                  <a:off x="1510" y="1238"/>
                  <a:ext cx="14" cy="13"/>
                </a:xfrm>
                <a:custGeom>
                  <a:avLst/>
                  <a:gdLst>
                    <a:gd name="T0" fmla="*/ 9 w 14"/>
                    <a:gd name="T1" fmla="*/ 0 h 13"/>
                    <a:gd name="T2" fmla="*/ 0 w 14"/>
                    <a:gd name="T3" fmla="*/ 5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5 h 13"/>
                    <a:gd name="T10" fmla="*/ 9 w 14"/>
                    <a:gd name="T11" fmla="*/ 13 h 13"/>
                    <a:gd name="T12" fmla="*/ 9 w 14"/>
                    <a:gd name="T13" fmla="*/ 0 h 13"/>
                    <a:gd name="T14" fmla="*/ 0 w 14"/>
                    <a:gd name="T15" fmla="*/ 0 h 13"/>
                    <a:gd name="T16" fmla="*/ 0 w 14"/>
                    <a:gd name="T17" fmla="*/ 5 h 13"/>
                    <a:gd name="T18" fmla="*/ 9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9" y="13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2" name="Freeform 407"/>
                <p:cNvSpPr>
                  <a:spLocks/>
                </p:cNvSpPr>
                <p:nvPr/>
              </p:nvSpPr>
              <p:spPr bwMode="auto">
                <a:xfrm>
                  <a:off x="1519" y="1238"/>
                  <a:ext cx="14" cy="13"/>
                </a:xfrm>
                <a:custGeom>
                  <a:avLst/>
                  <a:gdLst>
                    <a:gd name="T0" fmla="*/ 0 w 14"/>
                    <a:gd name="T1" fmla="*/ 5 h 13"/>
                    <a:gd name="T2" fmla="*/ 5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5 w 14"/>
                    <a:gd name="T9" fmla="*/ 13 h 13"/>
                    <a:gd name="T10" fmla="*/ 14 w 14"/>
                    <a:gd name="T11" fmla="*/ 5 h 13"/>
                    <a:gd name="T12" fmla="*/ 5 w 14"/>
                    <a:gd name="T13" fmla="*/ 13 h 13"/>
                    <a:gd name="T14" fmla="*/ 14 w 14"/>
                    <a:gd name="T15" fmla="*/ 13 h 13"/>
                    <a:gd name="T16" fmla="*/ 14 w 14"/>
                    <a:gd name="T17" fmla="*/ 5 h 13"/>
                    <a:gd name="T18" fmla="*/ 0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14" y="5"/>
                      </a:lnTo>
                      <a:lnTo>
                        <a:pt x="5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3" name="Rectangle 408"/>
                <p:cNvSpPr>
                  <a:spLocks noChangeArrowheads="1"/>
                </p:cNvSpPr>
                <p:nvPr/>
              </p:nvSpPr>
              <p:spPr bwMode="auto">
                <a:xfrm>
                  <a:off x="1519" y="1238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4" name="Rectangle 409"/>
                <p:cNvSpPr>
                  <a:spLocks noChangeArrowheads="1"/>
                </p:cNvSpPr>
                <p:nvPr/>
              </p:nvSpPr>
              <p:spPr bwMode="auto">
                <a:xfrm>
                  <a:off x="1519" y="1228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5" name="Freeform 410"/>
                <p:cNvSpPr>
                  <a:spLocks/>
                </p:cNvSpPr>
                <p:nvPr/>
              </p:nvSpPr>
              <p:spPr bwMode="auto">
                <a:xfrm>
                  <a:off x="1519" y="1215"/>
                  <a:ext cx="14" cy="16"/>
                </a:xfrm>
                <a:custGeom>
                  <a:avLst/>
                  <a:gdLst>
                    <a:gd name="T0" fmla="*/ 5 w 14"/>
                    <a:gd name="T1" fmla="*/ 0 h 16"/>
                    <a:gd name="T2" fmla="*/ 0 w 14"/>
                    <a:gd name="T3" fmla="*/ 8 h 16"/>
                    <a:gd name="T4" fmla="*/ 0 w 14"/>
                    <a:gd name="T5" fmla="*/ 13 h 16"/>
                    <a:gd name="T6" fmla="*/ 14 w 14"/>
                    <a:gd name="T7" fmla="*/ 13 h 16"/>
                    <a:gd name="T8" fmla="*/ 14 w 14"/>
                    <a:gd name="T9" fmla="*/ 8 h 16"/>
                    <a:gd name="T10" fmla="*/ 5 w 14"/>
                    <a:gd name="T11" fmla="*/ 16 h 16"/>
                    <a:gd name="T12" fmla="*/ 5 w 14"/>
                    <a:gd name="T13" fmla="*/ 0 h 16"/>
                    <a:gd name="T14" fmla="*/ 0 w 14"/>
                    <a:gd name="T15" fmla="*/ 0 h 16"/>
                    <a:gd name="T16" fmla="*/ 0 w 14"/>
                    <a:gd name="T17" fmla="*/ 8 h 16"/>
                    <a:gd name="T18" fmla="*/ 5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5" y="0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8"/>
                      </a:lnTo>
                      <a:lnTo>
                        <a:pt x="5" y="1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6" name="Freeform 411"/>
                <p:cNvSpPr>
                  <a:spLocks/>
                </p:cNvSpPr>
                <p:nvPr/>
              </p:nvSpPr>
              <p:spPr bwMode="auto">
                <a:xfrm>
                  <a:off x="1522" y="1215"/>
                  <a:ext cx="16" cy="16"/>
                </a:xfrm>
                <a:custGeom>
                  <a:avLst/>
                  <a:gdLst>
                    <a:gd name="T0" fmla="*/ 0 w 16"/>
                    <a:gd name="T1" fmla="*/ 8 h 16"/>
                    <a:gd name="T2" fmla="*/ 11 w 16"/>
                    <a:gd name="T3" fmla="*/ 0 h 16"/>
                    <a:gd name="T4" fmla="*/ 2 w 16"/>
                    <a:gd name="T5" fmla="*/ 0 h 16"/>
                    <a:gd name="T6" fmla="*/ 2 w 16"/>
                    <a:gd name="T7" fmla="*/ 16 h 16"/>
                    <a:gd name="T8" fmla="*/ 11 w 16"/>
                    <a:gd name="T9" fmla="*/ 16 h 16"/>
                    <a:gd name="T10" fmla="*/ 16 w 16"/>
                    <a:gd name="T11" fmla="*/ 8 h 16"/>
                    <a:gd name="T12" fmla="*/ 11 w 16"/>
                    <a:gd name="T13" fmla="*/ 16 h 16"/>
                    <a:gd name="T14" fmla="*/ 16 w 16"/>
                    <a:gd name="T15" fmla="*/ 16 h 16"/>
                    <a:gd name="T16" fmla="*/ 16 w 16"/>
                    <a:gd name="T17" fmla="*/ 8 h 16"/>
                    <a:gd name="T18" fmla="*/ 0 w 16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0" y="8"/>
                      </a:moveTo>
                      <a:lnTo>
                        <a:pt x="11" y="0"/>
                      </a:lnTo>
                      <a:lnTo>
                        <a:pt x="2" y="0"/>
                      </a:lnTo>
                      <a:lnTo>
                        <a:pt x="2" y="16"/>
                      </a:lnTo>
                      <a:lnTo>
                        <a:pt x="11" y="16"/>
                      </a:lnTo>
                      <a:lnTo>
                        <a:pt x="16" y="8"/>
                      </a:lnTo>
                      <a:lnTo>
                        <a:pt x="11" y="16"/>
                      </a:lnTo>
                      <a:lnTo>
                        <a:pt x="16" y="16"/>
                      </a:lnTo>
                      <a:lnTo>
                        <a:pt x="16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7" name="Freeform 412"/>
                <p:cNvSpPr>
                  <a:spLocks/>
                </p:cNvSpPr>
                <p:nvPr/>
              </p:nvSpPr>
              <p:spPr bwMode="auto">
                <a:xfrm>
                  <a:off x="1522" y="1209"/>
                  <a:ext cx="16" cy="14"/>
                </a:xfrm>
                <a:custGeom>
                  <a:avLst/>
                  <a:gdLst>
                    <a:gd name="T0" fmla="*/ 11 w 16"/>
                    <a:gd name="T1" fmla="*/ 0 h 14"/>
                    <a:gd name="T2" fmla="*/ 0 w 16"/>
                    <a:gd name="T3" fmla="*/ 8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8 h 14"/>
                    <a:gd name="T10" fmla="*/ 11 w 16"/>
                    <a:gd name="T11" fmla="*/ 14 h 14"/>
                    <a:gd name="T12" fmla="*/ 11 w 16"/>
                    <a:gd name="T13" fmla="*/ 0 h 14"/>
                    <a:gd name="T14" fmla="*/ 0 w 16"/>
                    <a:gd name="T15" fmla="*/ 0 h 14"/>
                    <a:gd name="T16" fmla="*/ 0 w 16"/>
                    <a:gd name="T17" fmla="*/ 8 h 14"/>
                    <a:gd name="T18" fmla="*/ 11 w 16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1" y="0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11" y="14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8" name="Rectangle 413"/>
                <p:cNvSpPr>
                  <a:spLocks noChangeArrowheads="1"/>
                </p:cNvSpPr>
                <p:nvPr/>
              </p:nvSpPr>
              <p:spPr bwMode="auto">
                <a:xfrm>
                  <a:off x="1533" y="1209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79" name="Freeform 414"/>
                <p:cNvSpPr>
                  <a:spLocks/>
                </p:cNvSpPr>
                <p:nvPr/>
              </p:nvSpPr>
              <p:spPr bwMode="auto">
                <a:xfrm>
                  <a:off x="1538" y="1209"/>
                  <a:ext cx="15" cy="14"/>
                </a:xfrm>
                <a:custGeom>
                  <a:avLst/>
                  <a:gdLst>
                    <a:gd name="T0" fmla="*/ 0 w 15"/>
                    <a:gd name="T1" fmla="*/ 8 h 14"/>
                    <a:gd name="T2" fmla="*/ 5 w 15"/>
                    <a:gd name="T3" fmla="*/ 0 h 14"/>
                    <a:gd name="T4" fmla="*/ 0 w 15"/>
                    <a:gd name="T5" fmla="*/ 0 h 14"/>
                    <a:gd name="T6" fmla="*/ 0 w 15"/>
                    <a:gd name="T7" fmla="*/ 14 h 14"/>
                    <a:gd name="T8" fmla="*/ 5 w 15"/>
                    <a:gd name="T9" fmla="*/ 14 h 14"/>
                    <a:gd name="T10" fmla="*/ 15 w 15"/>
                    <a:gd name="T11" fmla="*/ 8 h 14"/>
                    <a:gd name="T12" fmla="*/ 5 w 15"/>
                    <a:gd name="T13" fmla="*/ 14 h 14"/>
                    <a:gd name="T14" fmla="*/ 15 w 15"/>
                    <a:gd name="T15" fmla="*/ 14 h 14"/>
                    <a:gd name="T16" fmla="*/ 15 w 15"/>
                    <a:gd name="T17" fmla="*/ 8 h 14"/>
                    <a:gd name="T18" fmla="*/ 0 w 15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15" y="8"/>
                      </a:lnTo>
                      <a:lnTo>
                        <a:pt x="5" y="14"/>
                      </a:lnTo>
                      <a:lnTo>
                        <a:pt x="15" y="14"/>
                      </a:lnTo>
                      <a:lnTo>
                        <a:pt x="15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0" name="Rectangle 415"/>
                <p:cNvSpPr>
                  <a:spLocks noChangeArrowheads="1"/>
                </p:cNvSpPr>
                <p:nvPr/>
              </p:nvSpPr>
              <p:spPr bwMode="auto">
                <a:xfrm>
                  <a:off x="1538" y="1209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1" name="Rectangle 416"/>
                <p:cNvSpPr>
                  <a:spLocks noChangeArrowheads="1"/>
                </p:cNvSpPr>
                <p:nvPr/>
              </p:nvSpPr>
              <p:spPr bwMode="auto">
                <a:xfrm>
                  <a:off x="1538" y="1204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2" name="Freeform 417"/>
                <p:cNvSpPr>
                  <a:spLocks/>
                </p:cNvSpPr>
                <p:nvPr/>
              </p:nvSpPr>
              <p:spPr bwMode="auto">
                <a:xfrm>
                  <a:off x="1538" y="1189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0 w 15"/>
                    <a:gd name="T3" fmla="*/ 5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5 h 15"/>
                    <a:gd name="T10" fmla="*/ 5 w 15"/>
                    <a:gd name="T11" fmla="*/ 15 h 15"/>
                    <a:gd name="T12" fmla="*/ 5 w 15"/>
                    <a:gd name="T13" fmla="*/ 0 h 15"/>
                    <a:gd name="T14" fmla="*/ 0 w 15"/>
                    <a:gd name="T15" fmla="*/ 0 h 15"/>
                    <a:gd name="T16" fmla="*/ 0 w 15"/>
                    <a:gd name="T17" fmla="*/ 5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3" name="Freeform 418"/>
                <p:cNvSpPr>
                  <a:spLocks/>
                </p:cNvSpPr>
                <p:nvPr/>
              </p:nvSpPr>
              <p:spPr bwMode="auto">
                <a:xfrm>
                  <a:off x="1543" y="1189"/>
                  <a:ext cx="18" cy="15"/>
                </a:xfrm>
                <a:custGeom>
                  <a:avLst/>
                  <a:gdLst>
                    <a:gd name="T0" fmla="*/ 0 w 18"/>
                    <a:gd name="T1" fmla="*/ 5 h 15"/>
                    <a:gd name="T2" fmla="*/ 10 w 18"/>
                    <a:gd name="T3" fmla="*/ 0 h 15"/>
                    <a:gd name="T4" fmla="*/ 0 w 18"/>
                    <a:gd name="T5" fmla="*/ 0 h 15"/>
                    <a:gd name="T6" fmla="*/ 0 w 18"/>
                    <a:gd name="T7" fmla="*/ 15 h 15"/>
                    <a:gd name="T8" fmla="*/ 10 w 18"/>
                    <a:gd name="T9" fmla="*/ 15 h 15"/>
                    <a:gd name="T10" fmla="*/ 18 w 18"/>
                    <a:gd name="T11" fmla="*/ 5 h 15"/>
                    <a:gd name="T12" fmla="*/ 10 w 18"/>
                    <a:gd name="T13" fmla="*/ 15 h 15"/>
                    <a:gd name="T14" fmla="*/ 18 w 18"/>
                    <a:gd name="T15" fmla="*/ 15 h 15"/>
                    <a:gd name="T16" fmla="*/ 18 w 18"/>
                    <a:gd name="T17" fmla="*/ 5 h 15"/>
                    <a:gd name="T18" fmla="*/ 0 w 18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0" y="5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18" y="5"/>
                      </a:lnTo>
                      <a:lnTo>
                        <a:pt x="10" y="15"/>
                      </a:lnTo>
                      <a:lnTo>
                        <a:pt x="18" y="15"/>
                      </a:lnTo>
                      <a:lnTo>
                        <a:pt x="18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4" name="Rectangle 419"/>
                <p:cNvSpPr>
                  <a:spLocks noChangeArrowheads="1"/>
                </p:cNvSpPr>
                <p:nvPr/>
              </p:nvSpPr>
              <p:spPr bwMode="auto">
                <a:xfrm>
                  <a:off x="1543" y="1189"/>
                  <a:ext cx="19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5" name="Freeform 420"/>
                <p:cNvSpPr>
                  <a:spLocks/>
                </p:cNvSpPr>
                <p:nvPr/>
              </p:nvSpPr>
              <p:spPr bwMode="auto">
                <a:xfrm>
                  <a:off x="1543" y="1175"/>
                  <a:ext cx="18" cy="14"/>
                </a:xfrm>
                <a:custGeom>
                  <a:avLst/>
                  <a:gdLst>
                    <a:gd name="T0" fmla="*/ 10 w 18"/>
                    <a:gd name="T1" fmla="*/ 0 h 14"/>
                    <a:gd name="T2" fmla="*/ 0 w 18"/>
                    <a:gd name="T3" fmla="*/ 6 h 14"/>
                    <a:gd name="T4" fmla="*/ 0 w 18"/>
                    <a:gd name="T5" fmla="*/ 14 h 14"/>
                    <a:gd name="T6" fmla="*/ 18 w 18"/>
                    <a:gd name="T7" fmla="*/ 14 h 14"/>
                    <a:gd name="T8" fmla="*/ 18 w 18"/>
                    <a:gd name="T9" fmla="*/ 6 h 14"/>
                    <a:gd name="T10" fmla="*/ 10 w 18"/>
                    <a:gd name="T11" fmla="*/ 14 h 14"/>
                    <a:gd name="T12" fmla="*/ 10 w 18"/>
                    <a:gd name="T13" fmla="*/ 0 h 14"/>
                    <a:gd name="T14" fmla="*/ 0 w 18"/>
                    <a:gd name="T15" fmla="*/ 0 h 14"/>
                    <a:gd name="T16" fmla="*/ 0 w 18"/>
                    <a:gd name="T17" fmla="*/ 6 h 14"/>
                    <a:gd name="T18" fmla="*/ 10 w 18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0" y="0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8" y="14"/>
                      </a:lnTo>
                      <a:lnTo>
                        <a:pt x="18" y="6"/>
                      </a:lnTo>
                      <a:lnTo>
                        <a:pt x="10" y="14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6" name="Freeform 421"/>
                <p:cNvSpPr>
                  <a:spLocks/>
                </p:cNvSpPr>
                <p:nvPr/>
              </p:nvSpPr>
              <p:spPr bwMode="auto">
                <a:xfrm>
                  <a:off x="1553" y="1175"/>
                  <a:ext cx="14" cy="14"/>
                </a:xfrm>
                <a:custGeom>
                  <a:avLst/>
                  <a:gdLst>
                    <a:gd name="T0" fmla="*/ 0 w 14"/>
                    <a:gd name="T1" fmla="*/ 6 h 14"/>
                    <a:gd name="T2" fmla="*/ 5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5 w 14"/>
                    <a:gd name="T9" fmla="*/ 14 h 14"/>
                    <a:gd name="T10" fmla="*/ 14 w 14"/>
                    <a:gd name="T11" fmla="*/ 6 h 14"/>
                    <a:gd name="T12" fmla="*/ 5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6 h 14"/>
                    <a:gd name="T18" fmla="*/ 0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6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14" y="6"/>
                      </a:lnTo>
                      <a:lnTo>
                        <a:pt x="5" y="14"/>
                      </a:lnTo>
                      <a:lnTo>
                        <a:pt x="14" y="14"/>
                      </a:lnTo>
                      <a:lnTo>
                        <a:pt x="14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7" name="Rectangle 422"/>
                <p:cNvSpPr>
                  <a:spLocks noChangeArrowheads="1"/>
                </p:cNvSpPr>
                <p:nvPr/>
              </p:nvSpPr>
              <p:spPr bwMode="auto">
                <a:xfrm>
                  <a:off x="1553" y="117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8" name="Freeform 423"/>
                <p:cNvSpPr>
                  <a:spLocks/>
                </p:cNvSpPr>
                <p:nvPr/>
              </p:nvSpPr>
              <p:spPr bwMode="auto">
                <a:xfrm>
                  <a:off x="1553" y="1158"/>
                  <a:ext cx="14" cy="17"/>
                </a:xfrm>
                <a:custGeom>
                  <a:avLst/>
                  <a:gdLst>
                    <a:gd name="T0" fmla="*/ 5 w 14"/>
                    <a:gd name="T1" fmla="*/ 0 h 17"/>
                    <a:gd name="T2" fmla="*/ 0 w 14"/>
                    <a:gd name="T3" fmla="*/ 12 h 17"/>
                    <a:gd name="T4" fmla="*/ 0 w 14"/>
                    <a:gd name="T5" fmla="*/ 17 h 17"/>
                    <a:gd name="T6" fmla="*/ 14 w 14"/>
                    <a:gd name="T7" fmla="*/ 17 h 17"/>
                    <a:gd name="T8" fmla="*/ 14 w 14"/>
                    <a:gd name="T9" fmla="*/ 12 h 17"/>
                    <a:gd name="T10" fmla="*/ 5 w 14"/>
                    <a:gd name="T11" fmla="*/ 17 h 17"/>
                    <a:gd name="T12" fmla="*/ 5 w 14"/>
                    <a:gd name="T13" fmla="*/ 0 h 17"/>
                    <a:gd name="T14" fmla="*/ 0 w 14"/>
                    <a:gd name="T15" fmla="*/ 0 h 17"/>
                    <a:gd name="T16" fmla="*/ 0 w 14"/>
                    <a:gd name="T17" fmla="*/ 12 h 17"/>
                    <a:gd name="T18" fmla="*/ 5 w 14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5" y="0"/>
                      </a:move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14" y="17"/>
                      </a:lnTo>
                      <a:lnTo>
                        <a:pt x="14" y="12"/>
                      </a:lnTo>
                      <a:lnTo>
                        <a:pt x="5" y="1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89" name="Freeform 424"/>
                <p:cNvSpPr>
                  <a:spLocks/>
                </p:cNvSpPr>
                <p:nvPr/>
              </p:nvSpPr>
              <p:spPr bwMode="auto">
                <a:xfrm>
                  <a:off x="1558" y="1158"/>
                  <a:ext cx="14" cy="17"/>
                </a:xfrm>
                <a:custGeom>
                  <a:avLst/>
                  <a:gdLst>
                    <a:gd name="T0" fmla="*/ 0 w 14"/>
                    <a:gd name="T1" fmla="*/ 12 h 17"/>
                    <a:gd name="T2" fmla="*/ 9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9 w 14"/>
                    <a:gd name="T9" fmla="*/ 17 h 17"/>
                    <a:gd name="T10" fmla="*/ 14 w 14"/>
                    <a:gd name="T11" fmla="*/ 12 h 17"/>
                    <a:gd name="T12" fmla="*/ 9 w 14"/>
                    <a:gd name="T13" fmla="*/ 17 h 17"/>
                    <a:gd name="T14" fmla="*/ 14 w 14"/>
                    <a:gd name="T15" fmla="*/ 17 h 17"/>
                    <a:gd name="T16" fmla="*/ 14 w 14"/>
                    <a:gd name="T17" fmla="*/ 12 h 17"/>
                    <a:gd name="T18" fmla="*/ 0 w 14"/>
                    <a:gd name="T19" fmla="*/ 12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12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14" y="12"/>
                      </a:lnTo>
                      <a:lnTo>
                        <a:pt x="9" y="17"/>
                      </a:lnTo>
                      <a:lnTo>
                        <a:pt x="14" y="17"/>
                      </a:lnTo>
                      <a:lnTo>
                        <a:pt x="14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0" name="Freeform 425"/>
                <p:cNvSpPr>
                  <a:spLocks/>
                </p:cNvSpPr>
                <p:nvPr/>
              </p:nvSpPr>
              <p:spPr bwMode="auto">
                <a:xfrm>
                  <a:off x="1558" y="1155"/>
                  <a:ext cx="14" cy="15"/>
                </a:xfrm>
                <a:custGeom>
                  <a:avLst/>
                  <a:gdLst>
                    <a:gd name="T0" fmla="*/ 9 w 14"/>
                    <a:gd name="T1" fmla="*/ 0 h 15"/>
                    <a:gd name="T2" fmla="*/ 0 w 14"/>
                    <a:gd name="T3" fmla="*/ 5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5 h 15"/>
                    <a:gd name="T10" fmla="*/ 9 w 14"/>
                    <a:gd name="T11" fmla="*/ 15 h 15"/>
                    <a:gd name="T12" fmla="*/ 9 w 14"/>
                    <a:gd name="T13" fmla="*/ 0 h 15"/>
                    <a:gd name="T14" fmla="*/ 0 w 14"/>
                    <a:gd name="T15" fmla="*/ 0 h 15"/>
                    <a:gd name="T16" fmla="*/ 0 w 14"/>
                    <a:gd name="T17" fmla="*/ 5 h 15"/>
                    <a:gd name="T18" fmla="*/ 9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5"/>
                      </a:lnTo>
                      <a:lnTo>
                        <a:pt x="9" y="1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1" name="Freeform 426"/>
                <p:cNvSpPr>
                  <a:spLocks/>
                </p:cNvSpPr>
                <p:nvPr/>
              </p:nvSpPr>
              <p:spPr bwMode="auto">
                <a:xfrm>
                  <a:off x="1567" y="1155"/>
                  <a:ext cx="13" cy="15"/>
                </a:xfrm>
                <a:custGeom>
                  <a:avLst/>
                  <a:gdLst>
                    <a:gd name="T0" fmla="*/ 0 w 13"/>
                    <a:gd name="T1" fmla="*/ 5 h 15"/>
                    <a:gd name="T2" fmla="*/ 5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5 w 13"/>
                    <a:gd name="T9" fmla="*/ 15 h 15"/>
                    <a:gd name="T10" fmla="*/ 13 w 13"/>
                    <a:gd name="T11" fmla="*/ 5 h 15"/>
                    <a:gd name="T12" fmla="*/ 5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5 h 15"/>
                    <a:gd name="T18" fmla="*/ 0 w 13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13" y="5"/>
                      </a:lnTo>
                      <a:lnTo>
                        <a:pt x="5" y="15"/>
                      </a:lnTo>
                      <a:lnTo>
                        <a:pt x="13" y="15"/>
                      </a:lnTo>
                      <a:lnTo>
                        <a:pt x="13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2" name="Rectangle 427"/>
                <p:cNvSpPr>
                  <a:spLocks noChangeArrowheads="1"/>
                </p:cNvSpPr>
                <p:nvPr/>
              </p:nvSpPr>
              <p:spPr bwMode="auto">
                <a:xfrm>
                  <a:off x="1567" y="1155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3" name="Rectangle 428"/>
                <p:cNvSpPr>
                  <a:spLocks noChangeArrowheads="1"/>
                </p:cNvSpPr>
                <p:nvPr/>
              </p:nvSpPr>
              <p:spPr bwMode="auto">
                <a:xfrm>
                  <a:off x="1567" y="1147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4" name="Rectangle 429"/>
                <p:cNvSpPr>
                  <a:spLocks noChangeArrowheads="1"/>
                </p:cNvSpPr>
                <p:nvPr/>
              </p:nvSpPr>
              <p:spPr bwMode="auto">
                <a:xfrm>
                  <a:off x="1567" y="1139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5" name="Freeform 430"/>
                <p:cNvSpPr>
                  <a:spLocks/>
                </p:cNvSpPr>
                <p:nvPr/>
              </p:nvSpPr>
              <p:spPr bwMode="auto">
                <a:xfrm>
                  <a:off x="1567" y="1124"/>
                  <a:ext cx="13" cy="17"/>
                </a:xfrm>
                <a:custGeom>
                  <a:avLst/>
                  <a:gdLst>
                    <a:gd name="T0" fmla="*/ 5 w 13"/>
                    <a:gd name="T1" fmla="*/ 0 h 17"/>
                    <a:gd name="T2" fmla="*/ 0 w 13"/>
                    <a:gd name="T3" fmla="*/ 9 h 17"/>
                    <a:gd name="T4" fmla="*/ 0 w 13"/>
                    <a:gd name="T5" fmla="*/ 15 h 17"/>
                    <a:gd name="T6" fmla="*/ 13 w 13"/>
                    <a:gd name="T7" fmla="*/ 15 h 17"/>
                    <a:gd name="T8" fmla="*/ 13 w 13"/>
                    <a:gd name="T9" fmla="*/ 9 h 17"/>
                    <a:gd name="T10" fmla="*/ 5 w 13"/>
                    <a:gd name="T11" fmla="*/ 17 h 17"/>
                    <a:gd name="T12" fmla="*/ 5 w 13"/>
                    <a:gd name="T13" fmla="*/ 0 h 17"/>
                    <a:gd name="T14" fmla="*/ 0 w 13"/>
                    <a:gd name="T15" fmla="*/ 0 h 17"/>
                    <a:gd name="T16" fmla="*/ 0 w 13"/>
                    <a:gd name="T17" fmla="*/ 9 h 17"/>
                    <a:gd name="T18" fmla="*/ 5 w 13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5" y="0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5" y="1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6" name="Freeform 431"/>
                <p:cNvSpPr>
                  <a:spLocks/>
                </p:cNvSpPr>
                <p:nvPr/>
              </p:nvSpPr>
              <p:spPr bwMode="auto">
                <a:xfrm>
                  <a:off x="1572" y="1124"/>
                  <a:ext cx="15" cy="17"/>
                </a:xfrm>
                <a:custGeom>
                  <a:avLst/>
                  <a:gdLst>
                    <a:gd name="T0" fmla="*/ 0 w 15"/>
                    <a:gd name="T1" fmla="*/ 9 h 17"/>
                    <a:gd name="T2" fmla="*/ 8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8 w 15"/>
                    <a:gd name="T9" fmla="*/ 17 h 17"/>
                    <a:gd name="T10" fmla="*/ 15 w 15"/>
                    <a:gd name="T11" fmla="*/ 9 h 17"/>
                    <a:gd name="T12" fmla="*/ 8 w 15"/>
                    <a:gd name="T13" fmla="*/ 17 h 17"/>
                    <a:gd name="T14" fmla="*/ 15 w 15"/>
                    <a:gd name="T15" fmla="*/ 17 h 17"/>
                    <a:gd name="T16" fmla="*/ 15 w 15"/>
                    <a:gd name="T17" fmla="*/ 9 h 17"/>
                    <a:gd name="T18" fmla="*/ 0 w 15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0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15" y="9"/>
                      </a:lnTo>
                      <a:lnTo>
                        <a:pt x="8" y="17"/>
                      </a:lnTo>
                      <a:lnTo>
                        <a:pt x="15" y="17"/>
                      </a:lnTo>
                      <a:lnTo>
                        <a:pt x="15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7" name="Rectangle 432"/>
                <p:cNvSpPr>
                  <a:spLocks noChangeArrowheads="1"/>
                </p:cNvSpPr>
                <p:nvPr/>
              </p:nvSpPr>
              <p:spPr bwMode="auto">
                <a:xfrm>
                  <a:off x="1572" y="1126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8" name="Rectangle 433"/>
                <p:cNvSpPr>
                  <a:spLocks noChangeArrowheads="1"/>
                </p:cNvSpPr>
                <p:nvPr/>
              </p:nvSpPr>
              <p:spPr bwMode="auto">
                <a:xfrm>
                  <a:off x="1572" y="1118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99" name="Rectangle 434"/>
                <p:cNvSpPr>
                  <a:spLocks noChangeArrowheads="1"/>
                </p:cNvSpPr>
                <p:nvPr/>
              </p:nvSpPr>
              <p:spPr bwMode="auto">
                <a:xfrm>
                  <a:off x="1572" y="1113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0" name="Freeform 435"/>
                <p:cNvSpPr>
                  <a:spLocks/>
                </p:cNvSpPr>
                <p:nvPr/>
              </p:nvSpPr>
              <p:spPr bwMode="auto">
                <a:xfrm>
                  <a:off x="1572" y="1099"/>
                  <a:ext cx="15" cy="14"/>
                </a:xfrm>
                <a:custGeom>
                  <a:avLst/>
                  <a:gdLst>
                    <a:gd name="T0" fmla="*/ 8 w 15"/>
                    <a:gd name="T1" fmla="*/ 0 h 14"/>
                    <a:gd name="T2" fmla="*/ 0 w 15"/>
                    <a:gd name="T3" fmla="*/ 6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6 h 14"/>
                    <a:gd name="T10" fmla="*/ 8 w 15"/>
                    <a:gd name="T11" fmla="*/ 14 h 14"/>
                    <a:gd name="T12" fmla="*/ 8 w 15"/>
                    <a:gd name="T13" fmla="*/ 0 h 14"/>
                    <a:gd name="T14" fmla="*/ 0 w 15"/>
                    <a:gd name="T15" fmla="*/ 0 h 14"/>
                    <a:gd name="T16" fmla="*/ 0 w 15"/>
                    <a:gd name="T17" fmla="*/ 6 h 14"/>
                    <a:gd name="T18" fmla="*/ 8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8" y="0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1" name="Freeform 436"/>
                <p:cNvSpPr>
                  <a:spLocks/>
                </p:cNvSpPr>
                <p:nvPr/>
              </p:nvSpPr>
              <p:spPr bwMode="auto">
                <a:xfrm>
                  <a:off x="1577" y="1099"/>
                  <a:ext cx="15" cy="14"/>
                </a:xfrm>
                <a:custGeom>
                  <a:avLst/>
                  <a:gdLst>
                    <a:gd name="T0" fmla="*/ 0 w 15"/>
                    <a:gd name="T1" fmla="*/ 6 h 14"/>
                    <a:gd name="T2" fmla="*/ 10 w 15"/>
                    <a:gd name="T3" fmla="*/ 0 h 14"/>
                    <a:gd name="T4" fmla="*/ 3 w 15"/>
                    <a:gd name="T5" fmla="*/ 0 h 14"/>
                    <a:gd name="T6" fmla="*/ 3 w 15"/>
                    <a:gd name="T7" fmla="*/ 14 h 14"/>
                    <a:gd name="T8" fmla="*/ 10 w 15"/>
                    <a:gd name="T9" fmla="*/ 14 h 14"/>
                    <a:gd name="T10" fmla="*/ 15 w 15"/>
                    <a:gd name="T11" fmla="*/ 6 h 14"/>
                    <a:gd name="T12" fmla="*/ 10 w 15"/>
                    <a:gd name="T13" fmla="*/ 14 h 14"/>
                    <a:gd name="T14" fmla="*/ 15 w 15"/>
                    <a:gd name="T15" fmla="*/ 14 h 14"/>
                    <a:gd name="T16" fmla="*/ 15 w 15"/>
                    <a:gd name="T17" fmla="*/ 6 h 14"/>
                    <a:gd name="T18" fmla="*/ 0 w 15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6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10" y="14"/>
                      </a:lnTo>
                      <a:lnTo>
                        <a:pt x="15" y="6"/>
                      </a:lnTo>
                      <a:lnTo>
                        <a:pt x="1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2" name="Rectangle 437"/>
                <p:cNvSpPr>
                  <a:spLocks noChangeArrowheads="1"/>
                </p:cNvSpPr>
                <p:nvPr/>
              </p:nvSpPr>
              <p:spPr bwMode="auto">
                <a:xfrm>
                  <a:off x="1577" y="1099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3" name="Freeform 438"/>
                <p:cNvSpPr>
                  <a:spLocks/>
                </p:cNvSpPr>
                <p:nvPr/>
              </p:nvSpPr>
              <p:spPr bwMode="auto">
                <a:xfrm>
                  <a:off x="1577" y="1084"/>
                  <a:ext cx="15" cy="15"/>
                </a:xfrm>
                <a:custGeom>
                  <a:avLst/>
                  <a:gdLst>
                    <a:gd name="T0" fmla="*/ 10 w 15"/>
                    <a:gd name="T1" fmla="*/ 0 h 15"/>
                    <a:gd name="T2" fmla="*/ 0 w 15"/>
                    <a:gd name="T3" fmla="*/ 9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9 h 15"/>
                    <a:gd name="T10" fmla="*/ 10 w 15"/>
                    <a:gd name="T11" fmla="*/ 15 h 15"/>
                    <a:gd name="T12" fmla="*/ 10 w 15"/>
                    <a:gd name="T13" fmla="*/ 0 h 15"/>
                    <a:gd name="T14" fmla="*/ 0 w 15"/>
                    <a:gd name="T15" fmla="*/ 0 h 15"/>
                    <a:gd name="T16" fmla="*/ 0 w 15"/>
                    <a:gd name="T17" fmla="*/ 9 h 15"/>
                    <a:gd name="T18" fmla="*/ 1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0" y="0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9"/>
                      </a:lnTo>
                      <a:lnTo>
                        <a:pt x="10" y="15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4" name="Freeform 439"/>
                <p:cNvSpPr>
                  <a:spLocks/>
                </p:cNvSpPr>
                <p:nvPr/>
              </p:nvSpPr>
              <p:spPr bwMode="auto">
                <a:xfrm>
                  <a:off x="1587" y="1084"/>
                  <a:ext cx="13" cy="15"/>
                </a:xfrm>
                <a:custGeom>
                  <a:avLst/>
                  <a:gdLst>
                    <a:gd name="T0" fmla="*/ 0 w 13"/>
                    <a:gd name="T1" fmla="*/ 9 h 15"/>
                    <a:gd name="T2" fmla="*/ 5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5 w 13"/>
                    <a:gd name="T9" fmla="*/ 15 h 15"/>
                    <a:gd name="T10" fmla="*/ 13 w 13"/>
                    <a:gd name="T11" fmla="*/ 9 h 15"/>
                    <a:gd name="T12" fmla="*/ 5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9 h 15"/>
                    <a:gd name="T18" fmla="*/ 0 w 13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9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13" y="9"/>
                      </a:lnTo>
                      <a:lnTo>
                        <a:pt x="5" y="15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5" name="Rectangle 440"/>
                <p:cNvSpPr>
                  <a:spLocks noChangeArrowheads="1"/>
                </p:cNvSpPr>
                <p:nvPr/>
              </p:nvSpPr>
              <p:spPr bwMode="auto">
                <a:xfrm>
                  <a:off x="1587" y="1084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6" name="Freeform 441"/>
                <p:cNvSpPr>
                  <a:spLocks/>
                </p:cNvSpPr>
                <p:nvPr/>
              </p:nvSpPr>
              <p:spPr bwMode="auto">
                <a:xfrm>
                  <a:off x="1587" y="1071"/>
                  <a:ext cx="13" cy="13"/>
                </a:xfrm>
                <a:custGeom>
                  <a:avLst/>
                  <a:gdLst>
                    <a:gd name="T0" fmla="*/ 5 w 13"/>
                    <a:gd name="T1" fmla="*/ 0 h 13"/>
                    <a:gd name="T2" fmla="*/ 0 w 13"/>
                    <a:gd name="T3" fmla="*/ 8 h 13"/>
                    <a:gd name="T4" fmla="*/ 0 w 13"/>
                    <a:gd name="T5" fmla="*/ 13 h 13"/>
                    <a:gd name="T6" fmla="*/ 13 w 13"/>
                    <a:gd name="T7" fmla="*/ 13 h 13"/>
                    <a:gd name="T8" fmla="*/ 13 w 13"/>
                    <a:gd name="T9" fmla="*/ 8 h 13"/>
                    <a:gd name="T10" fmla="*/ 5 w 13"/>
                    <a:gd name="T11" fmla="*/ 13 h 13"/>
                    <a:gd name="T12" fmla="*/ 5 w 13"/>
                    <a:gd name="T13" fmla="*/ 0 h 13"/>
                    <a:gd name="T14" fmla="*/ 0 w 13"/>
                    <a:gd name="T15" fmla="*/ 0 h 13"/>
                    <a:gd name="T16" fmla="*/ 0 w 13"/>
                    <a:gd name="T17" fmla="*/ 8 h 13"/>
                    <a:gd name="T18" fmla="*/ 5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5" y="0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3" y="13"/>
                      </a:lnTo>
                      <a:lnTo>
                        <a:pt x="13" y="8"/>
                      </a:lnTo>
                      <a:lnTo>
                        <a:pt x="5" y="13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7" name="Freeform 442"/>
                <p:cNvSpPr>
                  <a:spLocks/>
                </p:cNvSpPr>
                <p:nvPr/>
              </p:nvSpPr>
              <p:spPr bwMode="auto">
                <a:xfrm>
                  <a:off x="1592" y="1071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8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8 w 14"/>
                    <a:gd name="T9" fmla="*/ 13 h 13"/>
                    <a:gd name="T10" fmla="*/ 14 w 14"/>
                    <a:gd name="T11" fmla="*/ 8 h 13"/>
                    <a:gd name="T12" fmla="*/ 8 w 14"/>
                    <a:gd name="T13" fmla="*/ 13 h 13"/>
                    <a:gd name="T14" fmla="*/ 14 w 14"/>
                    <a:gd name="T15" fmla="*/ 13 h 13"/>
                    <a:gd name="T16" fmla="*/ 14 w 14"/>
                    <a:gd name="T17" fmla="*/ 8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14" y="8"/>
                      </a:lnTo>
                      <a:lnTo>
                        <a:pt x="8" y="13"/>
                      </a:lnTo>
                      <a:lnTo>
                        <a:pt x="14" y="13"/>
                      </a:lnTo>
                      <a:lnTo>
                        <a:pt x="14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8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92" y="1071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09" name="Rectangle 444"/>
                <p:cNvSpPr>
                  <a:spLocks noChangeArrowheads="1"/>
                </p:cNvSpPr>
                <p:nvPr/>
              </p:nvSpPr>
              <p:spPr bwMode="auto">
                <a:xfrm>
                  <a:off x="1592" y="106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0" name="Rectangle 445"/>
                <p:cNvSpPr>
                  <a:spLocks noChangeArrowheads="1"/>
                </p:cNvSpPr>
                <p:nvPr/>
              </p:nvSpPr>
              <p:spPr bwMode="auto">
                <a:xfrm>
                  <a:off x="1592" y="1056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1" name="Freeform 446"/>
                <p:cNvSpPr>
                  <a:spLocks/>
                </p:cNvSpPr>
                <p:nvPr/>
              </p:nvSpPr>
              <p:spPr bwMode="auto">
                <a:xfrm>
                  <a:off x="1592" y="1042"/>
                  <a:ext cx="14" cy="17"/>
                </a:xfrm>
                <a:custGeom>
                  <a:avLst/>
                  <a:gdLst>
                    <a:gd name="T0" fmla="*/ 8 w 14"/>
                    <a:gd name="T1" fmla="*/ 0 h 17"/>
                    <a:gd name="T2" fmla="*/ 0 w 14"/>
                    <a:gd name="T3" fmla="*/ 9 h 17"/>
                    <a:gd name="T4" fmla="*/ 0 w 14"/>
                    <a:gd name="T5" fmla="*/ 14 h 17"/>
                    <a:gd name="T6" fmla="*/ 14 w 14"/>
                    <a:gd name="T7" fmla="*/ 14 h 17"/>
                    <a:gd name="T8" fmla="*/ 14 w 14"/>
                    <a:gd name="T9" fmla="*/ 9 h 17"/>
                    <a:gd name="T10" fmla="*/ 8 w 14"/>
                    <a:gd name="T11" fmla="*/ 17 h 17"/>
                    <a:gd name="T12" fmla="*/ 8 w 14"/>
                    <a:gd name="T13" fmla="*/ 0 h 17"/>
                    <a:gd name="T14" fmla="*/ 0 w 14"/>
                    <a:gd name="T15" fmla="*/ 0 h 17"/>
                    <a:gd name="T16" fmla="*/ 0 w 14"/>
                    <a:gd name="T17" fmla="*/ 9 h 17"/>
                    <a:gd name="T18" fmla="*/ 8 w 14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9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2" name="Freeform 447"/>
                <p:cNvSpPr>
                  <a:spLocks/>
                </p:cNvSpPr>
                <p:nvPr/>
              </p:nvSpPr>
              <p:spPr bwMode="auto">
                <a:xfrm>
                  <a:off x="1600" y="1042"/>
                  <a:ext cx="14" cy="17"/>
                </a:xfrm>
                <a:custGeom>
                  <a:avLst/>
                  <a:gdLst>
                    <a:gd name="T0" fmla="*/ 0 w 14"/>
                    <a:gd name="T1" fmla="*/ 9 h 17"/>
                    <a:gd name="T2" fmla="*/ 6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6 w 14"/>
                    <a:gd name="T9" fmla="*/ 17 h 17"/>
                    <a:gd name="T10" fmla="*/ 14 w 14"/>
                    <a:gd name="T11" fmla="*/ 9 h 17"/>
                    <a:gd name="T12" fmla="*/ 6 w 14"/>
                    <a:gd name="T13" fmla="*/ 17 h 17"/>
                    <a:gd name="T14" fmla="*/ 14 w 14"/>
                    <a:gd name="T15" fmla="*/ 17 h 17"/>
                    <a:gd name="T16" fmla="*/ 14 w 14"/>
                    <a:gd name="T17" fmla="*/ 9 h 17"/>
                    <a:gd name="T18" fmla="*/ 0 w 14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14" y="9"/>
                      </a:lnTo>
                      <a:lnTo>
                        <a:pt x="6" y="17"/>
                      </a:lnTo>
                      <a:lnTo>
                        <a:pt x="14" y="17"/>
                      </a:lnTo>
                      <a:lnTo>
                        <a:pt x="14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3" name="Rectangle 448"/>
                <p:cNvSpPr>
                  <a:spLocks noChangeArrowheads="1"/>
                </p:cNvSpPr>
                <p:nvPr/>
              </p:nvSpPr>
              <p:spPr bwMode="auto">
                <a:xfrm>
                  <a:off x="1600" y="1045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4" name="Freeform 449"/>
                <p:cNvSpPr>
                  <a:spLocks/>
                </p:cNvSpPr>
                <p:nvPr/>
              </p:nvSpPr>
              <p:spPr bwMode="auto">
                <a:xfrm>
                  <a:off x="1600" y="1027"/>
                  <a:ext cx="14" cy="18"/>
                </a:xfrm>
                <a:custGeom>
                  <a:avLst/>
                  <a:gdLst>
                    <a:gd name="T0" fmla="*/ 6 w 14"/>
                    <a:gd name="T1" fmla="*/ 0 h 18"/>
                    <a:gd name="T2" fmla="*/ 0 w 14"/>
                    <a:gd name="T3" fmla="*/ 10 h 18"/>
                    <a:gd name="T4" fmla="*/ 0 w 14"/>
                    <a:gd name="T5" fmla="*/ 18 h 18"/>
                    <a:gd name="T6" fmla="*/ 14 w 14"/>
                    <a:gd name="T7" fmla="*/ 18 h 18"/>
                    <a:gd name="T8" fmla="*/ 14 w 14"/>
                    <a:gd name="T9" fmla="*/ 10 h 18"/>
                    <a:gd name="T10" fmla="*/ 6 w 14"/>
                    <a:gd name="T11" fmla="*/ 18 h 18"/>
                    <a:gd name="T12" fmla="*/ 6 w 14"/>
                    <a:gd name="T13" fmla="*/ 0 h 18"/>
                    <a:gd name="T14" fmla="*/ 0 w 14"/>
                    <a:gd name="T15" fmla="*/ 0 h 18"/>
                    <a:gd name="T16" fmla="*/ 0 w 14"/>
                    <a:gd name="T17" fmla="*/ 10 h 18"/>
                    <a:gd name="T18" fmla="*/ 6 w 14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14" y="18"/>
                      </a:lnTo>
                      <a:lnTo>
                        <a:pt x="14" y="10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5" name="Freeform 450"/>
                <p:cNvSpPr>
                  <a:spLocks/>
                </p:cNvSpPr>
                <p:nvPr/>
              </p:nvSpPr>
              <p:spPr bwMode="auto">
                <a:xfrm>
                  <a:off x="1606" y="1027"/>
                  <a:ext cx="18" cy="18"/>
                </a:xfrm>
                <a:custGeom>
                  <a:avLst/>
                  <a:gdLst>
                    <a:gd name="T0" fmla="*/ 0 w 18"/>
                    <a:gd name="T1" fmla="*/ 10 h 18"/>
                    <a:gd name="T2" fmla="*/ 8 w 18"/>
                    <a:gd name="T3" fmla="*/ 0 h 18"/>
                    <a:gd name="T4" fmla="*/ 0 w 18"/>
                    <a:gd name="T5" fmla="*/ 0 h 18"/>
                    <a:gd name="T6" fmla="*/ 0 w 18"/>
                    <a:gd name="T7" fmla="*/ 18 h 18"/>
                    <a:gd name="T8" fmla="*/ 8 w 18"/>
                    <a:gd name="T9" fmla="*/ 18 h 18"/>
                    <a:gd name="T10" fmla="*/ 18 w 18"/>
                    <a:gd name="T11" fmla="*/ 10 h 18"/>
                    <a:gd name="T12" fmla="*/ 8 w 18"/>
                    <a:gd name="T13" fmla="*/ 18 h 18"/>
                    <a:gd name="T14" fmla="*/ 18 w 18"/>
                    <a:gd name="T15" fmla="*/ 18 h 18"/>
                    <a:gd name="T16" fmla="*/ 18 w 18"/>
                    <a:gd name="T17" fmla="*/ 10 h 18"/>
                    <a:gd name="T18" fmla="*/ 0 w 18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0" y="10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18" y="10"/>
                      </a:lnTo>
                      <a:lnTo>
                        <a:pt x="8" y="18"/>
                      </a:lnTo>
                      <a:lnTo>
                        <a:pt x="18" y="18"/>
                      </a:lnTo>
                      <a:lnTo>
                        <a:pt x="1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6" name="Rectangle 451"/>
                <p:cNvSpPr>
                  <a:spLocks noChangeArrowheads="1"/>
                </p:cNvSpPr>
                <p:nvPr/>
              </p:nvSpPr>
              <p:spPr bwMode="auto">
                <a:xfrm>
                  <a:off x="1606" y="1029"/>
                  <a:ext cx="19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7" name="Freeform 452"/>
                <p:cNvSpPr>
                  <a:spLocks/>
                </p:cNvSpPr>
                <p:nvPr/>
              </p:nvSpPr>
              <p:spPr bwMode="auto">
                <a:xfrm>
                  <a:off x="1606" y="1014"/>
                  <a:ext cx="18" cy="13"/>
                </a:xfrm>
                <a:custGeom>
                  <a:avLst/>
                  <a:gdLst>
                    <a:gd name="T0" fmla="*/ 8 w 18"/>
                    <a:gd name="T1" fmla="*/ 0 h 13"/>
                    <a:gd name="T2" fmla="*/ 0 w 18"/>
                    <a:gd name="T3" fmla="*/ 8 h 13"/>
                    <a:gd name="T4" fmla="*/ 0 w 18"/>
                    <a:gd name="T5" fmla="*/ 13 h 13"/>
                    <a:gd name="T6" fmla="*/ 18 w 18"/>
                    <a:gd name="T7" fmla="*/ 13 h 13"/>
                    <a:gd name="T8" fmla="*/ 18 w 18"/>
                    <a:gd name="T9" fmla="*/ 8 h 13"/>
                    <a:gd name="T10" fmla="*/ 8 w 18"/>
                    <a:gd name="T11" fmla="*/ 13 h 13"/>
                    <a:gd name="T12" fmla="*/ 8 w 18"/>
                    <a:gd name="T13" fmla="*/ 0 h 13"/>
                    <a:gd name="T14" fmla="*/ 0 w 18"/>
                    <a:gd name="T15" fmla="*/ 0 h 13"/>
                    <a:gd name="T16" fmla="*/ 0 w 18"/>
                    <a:gd name="T17" fmla="*/ 8 h 13"/>
                    <a:gd name="T18" fmla="*/ 8 w 18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8" y="13"/>
                      </a:lnTo>
                      <a:lnTo>
                        <a:pt x="18" y="8"/>
                      </a:lnTo>
                      <a:lnTo>
                        <a:pt x="8" y="13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8" name="Rectangle 453"/>
                <p:cNvSpPr>
                  <a:spLocks noChangeArrowheads="1"/>
                </p:cNvSpPr>
                <p:nvPr/>
              </p:nvSpPr>
              <p:spPr bwMode="auto">
                <a:xfrm>
                  <a:off x="1615" y="101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19" name="Freeform 454"/>
                <p:cNvSpPr>
                  <a:spLocks/>
                </p:cNvSpPr>
                <p:nvPr/>
              </p:nvSpPr>
              <p:spPr bwMode="auto">
                <a:xfrm>
                  <a:off x="1621" y="1014"/>
                  <a:ext cx="16" cy="13"/>
                </a:xfrm>
                <a:custGeom>
                  <a:avLst/>
                  <a:gdLst>
                    <a:gd name="T0" fmla="*/ 0 w 16"/>
                    <a:gd name="T1" fmla="*/ 8 h 13"/>
                    <a:gd name="T2" fmla="*/ 5 w 16"/>
                    <a:gd name="T3" fmla="*/ 0 h 13"/>
                    <a:gd name="T4" fmla="*/ 0 w 16"/>
                    <a:gd name="T5" fmla="*/ 0 h 13"/>
                    <a:gd name="T6" fmla="*/ 0 w 16"/>
                    <a:gd name="T7" fmla="*/ 13 h 13"/>
                    <a:gd name="T8" fmla="*/ 5 w 16"/>
                    <a:gd name="T9" fmla="*/ 13 h 13"/>
                    <a:gd name="T10" fmla="*/ 16 w 16"/>
                    <a:gd name="T11" fmla="*/ 8 h 13"/>
                    <a:gd name="T12" fmla="*/ 5 w 16"/>
                    <a:gd name="T13" fmla="*/ 13 h 13"/>
                    <a:gd name="T14" fmla="*/ 16 w 16"/>
                    <a:gd name="T15" fmla="*/ 13 h 13"/>
                    <a:gd name="T16" fmla="*/ 16 w 16"/>
                    <a:gd name="T17" fmla="*/ 8 h 13"/>
                    <a:gd name="T18" fmla="*/ 0 w 16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0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16" y="8"/>
                      </a:lnTo>
                      <a:lnTo>
                        <a:pt x="5" y="13"/>
                      </a:lnTo>
                      <a:lnTo>
                        <a:pt x="16" y="13"/>
                      </a:lnTo>
                      <a:lnTo>
                        <a:pt x="16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0" name="Rectangle 455"/>
                <p:cNvSpPr>
                  <a:spLocks noChangeArrowheads="1"/>
                </p:cNvSpPr>
                <p:nvPr/>
              </p:nvSpPr>
              <p:spPr bwMode="auto">
                <a:xfrm>
                  <a:off x="1621" y="1014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1" name="Freeform 456"/>
                <p:cNvSpPr>
                  <a:spLocks/>
                </p:cNvSpPr>
                <p:nvPr/>
              </p:nvSpPr>
              <p:spPr bwMode="auto">
                <a:xfrm>
                  <a:off x="1621" y="1000"/>
                  <a:ext cx="16" cy="17"/>
                </a:xfrm>
                <a:custGeom>
                  <a:avLst/>
                  <a:gdLst>
                    <a:gd name="T0" fmla="*/ 5 w 16"/>
                    <a:gd name="T1" fmla="*/ 0 h 17"/>
                    <a:gd name="T2" fmla="*/ 0 w 16"/>
                    <a:gd name="T3" fmla="*/ 8 h 17"/>
                    <a:gd name="T4" fmla="*/ 0 w 16"/>
                    <a:gd name="T5" fmla="*/ 14 h 17"/>
                    <a:gd name="T6" fmla="*/ 16 w 16"/>
                    <a:gd name="T7" fmla="*/ 14 h 17"/>
                    <a:gd name="T8" fmla="*/ 16 w 16"/>
                    <a:gd name="T9" fmla="*/ 8 h 17"/>
                    <a:gd name="T10" fmla="*/ 5 w 16"/>
                    <a:gd name="T11" fmla="*/ 17 h 17"/>
                    <a:gd name="T12" fmla="*/ 5 w 16"/>
                    <a:gd name="T13" fmla="*/ 0 h 17"/>
                    <a:gd name="T14" fmla="*/ 0 w 16"/>
                    <a:gd name="T15" fmla="*/ 0 h 17"/>
                    <a:gd name="T16" fmla="*/ 0 w 16"/>
                    <a:gd name="T17" fmla="*/ 8 h 17"/>
                    <a:gd name="T18" fmla="*/ 5 w 16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5" y="0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5" y="1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2" name="Freeform 457"/>
                <p:cNvSpPr>
                  <a:spLocks/>
                </p:cNvSpPr>
                <p:nvPr/>
              </p:nvSpPr>
              <p:spPr bwMode="auto">
                <a:xfrm>
                  <a:off x="1626" y="1000"/>
                  <a:ext cx="17" cy="17"/>
                </a:xfrm>
                <a:custGeom>
                  <a:avLst/>
                  <a:gdLst>
                    <a:gd name="T0" fmla="*/ 0 w 17"/>
                    <a:gd name="T1" fmla="*/ 8 h 17"/>
                    <a:gd name="T2" fmla="*/ 8 w 17"/>
                    <a:gd name="T3" fmla="*/ 0 h 17"/>
                    <a:gd name="T4" fmla="*/ 0 w 17"/>
                    <a:gd name="T5" fmla="*/ 0 h 17"/>
                    <a:gd name="T6" fmla="*/ 0 w 17"/>
                    <a:gd name="T7" fmla="*/ 17 h 17"/>
                    <a:gd name="T8" fmla="*/ 8 w 17"/>
                    <a:gd name="T9" fmla="*/ 17 h 17"/>
                    <a:gd name="T10" fmla="*/ 17 w 17"/>
                    <a:gd name="T11" fmla="*/ 8 h 17"/>
                    <a:gd name="T12" fmla="*/ 8 w 17"/>
                    <a:gd name="T13" fmla="*/ 17 h 17"/>
                    <a:gd name="T14" fmla="*/ 17 w 17"/>
                    <a:gd name="T15" fmla="*/ 17 h 17"/>
                    <a:gd name="T16" fmla="*/ 17 w 17"/>
                    <a:gd name="T17" fmla="*/ 8 h 17"/>
                    <a:gd name="T18" fmla="*/ 0 w 17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17" y="8"/>
                      </a:lnTo>
                      <a:lnTo>
                        <a:pt x="8" y="17"/>
                      </a:lnTo>
                      <a:lnTo>
                        <a:pt x="17" y="17"/>
                      </a:lnTo>
                      <a:lnTo>
                        <a:pt x="17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3" name="Freeform 458"/>
                <p:cNvSpPr>
                  <a:spLocks/>
                </p:cNvSpPr>
                <p:nvPr/>
              </p:nvSpPr>
              <p:spPr bwMode="auto">
                <a:xfrm>
                  <a:off x="1626" y="994"/>
                  <a:ext cx="17" cy="14"/>
                </a:xfrm>
                <a:custGeom>
                  <a:avLst/>
                  <a:gdLst>
                    <a:gd name="T0" fmla="*/ 8 w 17"/>
                    <a:gd name="T1" fmla="*/ 0 h 14"/>
                    <a:gd name="T2" fmla="*/ 0 w 17"/>
                    <a:gd name="T3" fmla="*/ 9 h 14"/>
                    <a:gd name="T4" fmla="*/ 0 w 17"/>
                    <a:gd name="T5" fmla="*/ 14 h 14"/>
                    <a:gd name="T6" fmla="*/ 17 w 17"/>
                    <a:gd name="T7" fmla="*/ 14 h 14"/>
                    <a:gd name="T8" fmla="*/ 17 w 17"/>
                    <a:gd name="T9" fmla="*/ 9 h 14"/>
                    <a:gd name="T10" fmla="*/ 8 w 17"/>
                    <a:gd name="T11" fmla="*/ 14 h 14"/>
                    <a:gd name="T12" fmla="*/ 8 w 17"/>
                    <a:gd name="T13" fmla="*/ 0 h 14"/>
                    <a:gd name="T14" fmla="*/ 0 w 17"/>
                    <a:gd name="T15" fmla="*/ 0 h 14"/>
                    <a:gd name="T16" fmla="*/ 0 w 17"/>
                    <a:gd name="T17" fmla="*/ 9 h 14"/>
                    <a:gd name="T18" fmla="*/ 8 w 17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7" y="14"/>
                      </a:lnTo>
                      <a:lnTo>
                        <a:pt x="17" y="9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4" name="Freeform 459"/>
                <p:cNvSpPr>
                  <a:spLocks/>
                </p:cNvSpPr>
                <p:nvPr/>
              </p:nvSpPr>
              <p:spPr bwMode="auto">
                <a:xfrm>
                  <a:off x="1634" y="994"/>
                  <a:ext cx="14" cy="14"/>
                </a:xfrm>
                <a:custGeom>
                  <a:avLst/>
                  <a:gdLst>
                    <a:gd name="T0" fmla="*/ 0 w 14"/>
                    <a:gd name="T1" fmla="*/ 9 h 14"/>
                    <a:gd name="T2" fmla="*/ 9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9 w 14"/>
                    <a:gd name="T9" fmla="*/ 14 h 14"/>
                    <a:gd name="T10" fmla="*/ 14 w 14"/>
                    <a:gd name="T11" fmla="*/ 9 h 14"/>
                    <a:gd name="T12" fmla="*/ 9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9 h 14"/>
                    <a:gd name="T18" fmla="*/ 0 w 14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9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14" y="9"/>
                      </a:lnTo>
                      <a:lnTo>
                        <a:pt x="9" y="14"/>
                      </a:lnTo>
                      <a:lnTo>
                        <a:pt x="14" y="14"/>
                      </a:lnTo>
                      <a:lnTo>
                        <a:pt x="14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5" name="Freeform 460"/>
                <p:cNvSpPr>
                  <a:spLocks/>
                </p:cNvSpPr>
                <p:nvPr/>
              </p:nvSpPr>
              <p:spPr bwMode="auto">
                <a:xfrm>
                  <a:off x="1634" y="988"/>
                  <a:ext cx="14" cy="15"/>
                </a:xfrm>
                <a:custGeom>
                  <a:avLst/>
                  <a:gdLst>
                    <a:gd name="T0" fmla="*/ 9 w 14"/>
                    <a:gd name="T1" fmla="*/ 0 h 15"/>
                    <a:gd name="T2" fmla="*/ 0 w 14"/>
                    <a:gd name="T3" fmla="*/ 6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6 h 15"/>
                    <a:gd name="T10" fmla="*/ 9 w 14"/>
                    <a:gd name="T11" fmla="*/ 15 h 15"/>
                    <a:gd name="T12" fmla="*/ 9 w 14"/>
                    <a:gd name="T13" fmla="*/ 0 h 15"/>
                    <a:gd name="T14" fmla="*/ 0 w 14"/>
                    <a:gd name="T15" fmla="*/ 0 h 15"/>
                    <a:gd name="T16" fmla="*/ 0 w 14"/>
                    <a:gd name="T17" fmla="*/ 6 h 15"/>
                    <a:gd name="T18" fmla="*/ 9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9" y="0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6"/>
                      </a:lnTo>
                      <a:lnTo>
                        <a:pt x="9" y="1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6" name="Rectangle 461"/>
                <p:cNvSpPr>
                  <a:spLocks noChangeArrowheads="1"/>
                </p:cNvSpPr>
                <p:nvPr/>
              </p:nvSpPr>
              <p:spPr bwMode="auto">
                <a:xfrm>
                  <a:off x="1643" y="988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7" name="Freeform 462"/>
                <p:cNvSpPr>
                  <a:spLocks/>
                </p:cNvSpPr>
                <p:nvPr/>
              </p:nvSpPr>
              <p:spPr bwMode="auto">
                <a:xfrm>
                  <a:off x="1648" y="988"/>
                  <a:ext cx="15" cy="15"/>
                </a:xfrm>
                <a:custGeom>
                  <a:avLst/>
                  <a:gdLst>
                    <a:gd name="T0" fmla="*/ 0 w 15"/>
                    <a:gd name="T1" fmla="*/ 6 h 15"/>
                    <a:gd name="T2" fmla="*/ 9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9 w 15"/>
                    <a:gd name="T9" fmla="*/ 15 h 15"/>
                    <a:gd name="T10" fmla="*/ 15 w 15"/>
                    <a:gd name="T11" fmla="*/ 6 h 15"/>
                    <a:gd name="T12" fmla="*/ 9 w 15"/>
                    <a:gd name="T13" fmla="*/ 15 h 15"/>
                    <a:gd name="T14" fmla="*/ 15 w 15"/>
                    <a:gd name="T15" fmla="*/ 15 h 15"/>
                    <a:gd name="T16" fmla="*/ 15 w 15"/>
                    <a:gd name="T17" fmla="*/ 6 h 15"/>
                    <a:gd name="T18" fmla="*/ 0 w 15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0" y="6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15" y="6"/>
                      </a:lnTo>
                      <a:lnTo>
                        <a:pt x="9" y="15"/>
                      </a:lnTo>
                      <a:lnTo>
                        <a:pt x="15" y="15"/>
                      </a:lnTo>
                      <a:lnTo>
                        <a:pt x="15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8" name="Freeform 463"/>
                <p:cNvSpPr>
                  <a:spLocks/>
                </p:cNvSpPr>
                <p:nvPr/>
              </p:nvSpPr>
              <p:spPr bwMode="auto">
                <a:xfrm>
                  <a:off x="1648" y="980"/>
                  <a:ext cx="15" cy="14"/>
                </a:xfrm>
                <a:custGeom>
                  <a:avLst/>
                  <a:gdLst>
                    <a:gd name="T0" fmla="*/ 9 w 15"/>
                    <a:gd name="T1" fmla="*/ 0 h 14"/>
                    <a:gd name="T2" fmla="*/ 0 w 15"/>
                    <a:gd name="T3" fmla="*/ 8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8 h 14"/>
                    <a:gd name="T10" fmla="*/ 9 w 15"/>
                    <a:gd name="T11" fmla="*/ 14 h 14"/>
                    <a:gd name="T12" fmla="*/ 9 w 15"/>
                    <a:gd name="T13" fmla="*/ 0 h 14"/>
                    <a:gd name="T14" fmla="*/ 0 w 15"/>
                    <a:gd name="T15" fmla="*/ 0 h 14"/>
                    <a:gd name="T16" fmla="*/ 0 w 15"/>
                    <a:gd name="T17" fmla="*/ 8 h 14"/>
                    <a:gd name="T18" fmla="*/ 9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9" y="0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8"/>
                      </a:lnTo>
                      <a:lnTo>
                        <a:pt x="9" y="14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29" name="Freeform 464"/>
                <p:cNvSpPr>
                  <a:spLocks/>
                </p:cNvSpPr>
                <p:nvPr/>
              </p:nvSpPr>
              <p:spPr bwMode="auto">
                <a:xfrm>
                  <a:off x="1655" y="980"/>
                  <a:ext cx="16" cy="14"/>
                </a:xfrm>
                <a:custGeom>
                  <a:avLst/>
                  <a:gdLst>
                    <a:gd name="T0" fmla="*/ 0 w 16"/>
                    <a:gd name="T1" fmla="*/ 8 h 14"/>
                    <a:gd name="T2" fmla="*/ 8 w 16"/>
                    <a:gd name="T3" fmla="*/ 0 h 14"/>
                    <a:gd name="T4" fmla="*/ 2 w 16"/>
                    <a:gd name="T5" fmla="*/ 0 h 14"/>
                    <a:gd name="T6" fmla="*/ 2 w 16"/>
                    <a:gd name="T7" fmla="*/ 14 h 14"/>
                    <a:gd name="T8" fmla="*/ 8 w 16"/>
                    <a:gd name="T9" fmla="*/ 14 h 14"/>
                    <a:gd name="T10" fmla="*/ 16 w 16"/>
                    <a:gd name="T11" fmla="*/ 8 h 14"/>
                    <a:gd name="T12" fmla="*/ 8 w 16"/>
                    <a:gd name="T13" fmla="*/ 14 h 14"/>
                    <a:gd name="T14" fmla="*/ 16 w 16"/>
                    <a:gd name="T15" fmla="*/ 14 h 14"/>
                    <a:gd name="T16" fmla="*/ 16 w 16"/>
                    <a:gd name="T17" fmla="*/ 8 h 14"/>
                    <a:gd name="T18" fmla="*/ 0 w 16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2" y="14"/>
                      </a:lnTo>
                      <a:lnTo>
                        <a:pt x="8" y="14"/>
                      </a:lnTo>
                      <a:lnTo>
                        <a:pt x="16" y="8"/>
                      </a:lnTo>
                      <a:lnTo>
                        <a:pt x="8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0" name="Freeform 465"/>
                <p:cNvSpPr>
                  <a:spLocks/>
                </p:cNvSpPr>
                <p:nvPr/>
              </p:nvSpPr>
              <p:spPr bwMode="auto">
                <a:xfrm>
                  <a:off x="1655" y="975"/>
                  <a:ext cx="16" cy="13"/>
                </a:xfrm>
                <a:custGeom>
                  <a:avLst/>
                  <a:gdLst>
                    <a:gd name="T0" fmla="*/ 8 w 16"/>
                    <a:gd name="T1" fmla="*/ 0 h 13"/>
                    <a:gd name="T2" fmla="*/ 0 w 16"/>
                    <a:gd name="T3" fmla="*/ 5 h 13"/>
                    <a:gd name="T4" fmla="*/ 0 w 16"/>
                    <a:gd name="T5" fmla="*/ 13 h 13"/>
                    <a:gd name="T6" fmla="*/ 16 w 16"/>
                    <a:gd name="T7" fmla="*/ 13 h 13"/>
                    <a:gd name="T8" fmla="*/ 16 w 16"/>
                    <a:gd name="T9" fmla="*/ 5 h 13"/>
                    <a:gd name="T10" fmla="*/ 8 w 16"/>
                    <a:gd name="T11" fmla="*/ 13 h 13"/>
                    <a:gd name="T12" fmla="*/ 8 w 16"/>
                    <a:gd name="T13" fmla="*/ 0 h 13"/>
                    <a:gd name="T14" fmla="*/ 0 w 16"/>
                    <a:gd name="T15" fmla="*/ 0 h 13"/>
                    <a:gd name="T16" fmla="*/ 0 w 16"/>
                    <a:gd name="T17" fmla="*/ 5 h 13"/>
                    <a:gd name="T18" fmla="*/ 8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6" y="13"/>
                      </a:lnTo>
                      <a:lnTo>
                        <a:pt x="16" y="5"/>
                      </a:lnTo>
                      <a:lnTo>
                        <a:pt x="8" y="13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1" name="Rectangle 466"/>
                <p:cNvSpPr>
                  <a:spLocks noChangeArrowheads="1"/>
                </p:cNvSpPr>
                <p:nvPr/>
              </p:nvSpPr>
              <p:spPr bwMode="auto">
                <a:xfrm>
                  <a:off x="1663" y="975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2" name="Rectangle 467"/>
                <p:cNvSpPr>
                  <a:spLocks noChangeArrowheads="1"/>
                </p:cNvSpPr>
                <p:nvPr/>
              </p:nvSpPr>
              <p:spPr bwMode="auto">
                <a:xfrm>
                  <a:off x="1668" y="975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3" name="Freeform 468"/>
                <p:cNvSpPr>
                  <a:spLocks/>
                </p:cNvSpPr>
                <p:nvPr/>
              </p:nvSpPr>
              <p:spPr bwMode="auto">
                <a:xfrm>
                  <a:off x="1676" y="975"/>
                  <a:ext cx="15" cy="13"/>
                </a:xfrm>
                <a:custGeom>
                  <a:avLst/>
                  <a:gdLst>
                    <a:gd name="T0" fmla="*/ 0 w 15"/>
                    <a:gd name="T1" fmla="*/ 5 h 13"/>
                    <a:gd name="T2" fmla="*/ 6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6 w 15"/>
                    <a:gd name="T9" fmla="*/ 13 h 13"/>
                    <a:gd name="T10" fmla="*/ 15 w 15"/>
                    <a:gd name="T11" fmla="*/ 5 h 13"/>
                    <a:gd name="T12" fmla="*/ 6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5 h 13"/>
                    <a:gd name="T18" fmla="*/ 0 w 15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0" y="5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15" y="5"/>
                      </a:lnTo>
                      <a:lnTo>
                        <a:pt x="6" y="13"/>
                      </a:lnTo>
                      <a:lnTo>
                        <a:pt x="15" y="13"/>
                      </a:lnTo>
                      <a:lnTo>
                        <a:pt x="15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4" name="Freeform 469"/>
                <p:cNvSpPr>
                  <a:spLocks/>
                </p:cNvSpPr>
                <p:nvPr/>
              </p:nvSpPr>
              <p:spPr bwMode="auto">
                <a:xfrm>
                  <a:off x="1676" y="966"/>
                  <a:ext cx="15" cy="17"/>
                </a:xfrm>
                <a:custGeom>
                  <a:avLst/>
                  <a:gdLst>
                    <a:gd name="T0" fmla="*/ 6 w 15"/>
                    <a:gd name="T1" fmla="*/ 0 h 17"/>
                    <a:gd name="T2" fmla="*/ 0 w 15"/>
                    <a:gd name="T3" fmla="*/ 9 h 17"/>
                    <a:gd name="T4" fmla="*/ 0 w 15"/>
                    <a:gd name="T5" fmla="*/ 14 h 17"/>
                    <a:gd name="T6" fmla="*/ 15 w 15"/>
                    <a:gd name="T7" fmla="*/ 14 h 17"/>
                    <a:gd name="T8" fmla="*/ 15 w 15"/>
                    <a:gd name="T9" fmla="*/ 9 h 17"/>
                    <a:gd name="T10" fmla="*/ 6 w 15"/>
                    <a:gd name="T11" fmla="*/ 17 h 17"/>
                    <a:gd name="T12" fmla="*/ 6 w 15"/>
                    <a:gd name="T13" fmla="*/ 0 h 17"/>
                    <a:gd name="T14" fmla="*/ 0 w 15"/>
                    <a:gd name="T15" fmla="*/ 0 h 17"/>
                    <a:gd name="T16" fmla="*/ 0 w 15"/>
                    <a:gd name="T17" fmla="*/ 9 h 17"/>
                    <a:gd name="T18" fmla="*/ 6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6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9"/>
                      </a:lnTo>
                      <a:lnTo>
                        <a:pt x="6" y="1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5" name="Freeform 470"/>
                <p:cNvSpPr>
                  <a:spLocks/>
                </p:cNvSpPr>
                <p:nvPr/>
              </p:nvSpPr>
              <p:spPr bwMode="auto">
                <a:xfrm>
                  <a:off x="1682" y="966"/>
                  <a:ext cx="15" cy="17"/>
                </a:xfrm>
                <a:custGeom>
                  <a:avLst/>
                  <a:gdLst>
                    <a:gd name="T0" fmla="*/ 0 w 15"/>
                    <a:gd name="T1" fmla="*/ 9 h 17"/>
                    <a:gd name="T2" fmla="*/ 9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9 w 15"/>
                    <a:gd name="T9" fmla="*/ 17 h 17"/>
                    <a:gd name="T10" fmla="*/ 15 w 15"/>
                    <a:gd name="T11" fmla="*/ 9 h 17"/>
                    <a:gd name="T12" fmla="*/ 9 w 15"/>
                    <a:gd name="T13" fmla="*/ 17 h 17"/>
                    <a:gd name="T14" fmla="*/ 15 w 15"/>
                    <a:gd name="T15" fmla="*/ 17 h 17"/>
                    <a:gd name="T16" fmla="*/ 15 w 15"/>
                    <a:gd name="T17" fmla="*/ 9 h 17"/>
                    <a:gd name="T18" fmla="*/ 0 w 15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0" y="9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15" y="9"/>
                      </a:lnTo>
                      <a:lnTo>
                        <a:pt x="9" y="17"/>
                      </a:lnTo>
                      <a:lnTo>
                        <a:pt x="15" y="17"/>
                      </a:lnTo>
                      <a:lnTo>
                        <a:pt x="15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6" name="Freeform 471"/>
                <p:cNvSpPr>
                  <a:spLocks/>
                </p:cNvSpPr>
                <p:nvPr/>
              </p:nvSpPr>
              <p:spPr bwMode="auto">
                <a:xfrm>
                  <a:off x="1682" y="960"/>
                  <a:ext cx="15" cy="15"/>
                </a:xfrm>
                <a:custGeom>
                  <a:avLst/>
                  <a:gdLst>
                    <a:gd name="T0" fmla="*/ 9 w 15"/>
                    <a:gd name="T1" fmla="*/ 0 h 15"/>
                    <a:gd name="T2" fmla="*/ 0 w 15"/>
                    <a:gd name="T3" fmla="*/ 9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9 h 15"/>
                    <a:gd name="T10" fmla="*/ 9 w 15"/>
                    <a:gd name="T11" fmla="*/ 15 h 15"/>
                    <a:gd name="T12" fmla="*/ 9 w 15"/>
                    <a:gd name="T13" fmla="*/ 0 h 15"/>
                    <a:gd name="T14" fmla="*/ 0 w 15"/>
                    <a:gd name="T15" fmla="*/ 0 h 15"/>
                    <a:gd name="T16" fmla="*/ 0 w 15"/>
                    <a:gd name="T17" fmla="*/ 9 h 15"/>
                    <a:gd name="T18" fmla="*/ 9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9"/>
                      </a:lnTo>
                      <a:lnTo>
                        <a:pt x="9" y="1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7" name="Rectangle 472"/>
                <p:cNvSpPr>
                  <a:spLocks noChangeArrowheads="1"/>
                </p:cNvSpPr>
                <p:nvPr/>
              </p:nvSpPr>
              <p:spPr bwMode="auto">
                <a:xfrm>
                  <a:off x="1691" y="96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8" name="Rectangle 473"/>
                <p:cNvSpPr>
                  <a:spLocks noChangeArrowheads="1"/>
                </p:cNvSpPr>
                <p:nvPr/>
              </p:nvSpPr>
              <p:spPr bwMode="auto">
                <a:xfrm>
                  <a:off x="1697" y="961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39" name="Rectangle 474"/>
                <p:cNvSpPr>
                  <a:spLocks noChangeArrowheads="1"/>
                </p:cNvSpPr>
                <p:nvPr/>
              </p:nvSpPr>
              <p:spPr bwMode="auto">
                <a:xfrm>
                  <a:off x="1705" y="96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0" name="Freeform 475"/>
                <p:cNvSpPr>
                  <a:spLocks/>
                </p:cNvSpPr>
                <p:nvPr/>
              </p:nvSpPr>
              <p:spPr bwMode="auto">
                <a:xfrm>
                  <a:off x="1710" y="960"/>
                  <a:ext cx="15" cy="15"/>
                </a:xfrm>
                <a:custGeom>
                  <a:avLst/>
                  <a:gdLst>
                    <a:gd name="T0" fmla="*/ 0 w 15"/>
                    <a:gd name="T1" fmla="*/ 9 h 15"/>
                    <a:gd name="T2" fmla="*/ 6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6 w 15"/>
                    <a:gd name="T9" fmla="*/ 15 h 15"/>
                    <a:gd name="T10" fmla="*/ 15 w 15"/>
                    <a:gd name="T11" fmla="*/ 9 h 15"/>
                    <a:gd name="T12" fmla="*/ 6 w 15"/>
                    <a:gd name="T13" fmla="*/ 15 h 15"/>
                    <a:gd name="T14" fmla="*/ 15 w 15"/>
                    <a:gd name="T15" fmla="*/ 15 h 15"/>
                    <a:gd name="T16" fmla="*/ 15 w 15"/>
                    <a:gd name="T17" fmla="*/ 9 h 15"/>
                    <a:gd name="T18" fmla="*/ 0 w 15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0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15" y="9"/>
                      </a:lnTo>
                      <a:lnTo>
                        <a:pt x="6" y="15"/>
                      </a:lnTo>
                      <a:lnTo>
                        <a:pt x="15" y="15"/>
                      </a:lnTo>
                      <a:lnTo>
                        <a:pt x="15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1" name="Freeform 476"/>
                <p:cNvSpPr>
                  <a:spLocks/>
                </p:cNvSpPr>
                <p:nvPr/>
              </p:nvSpPr>
              <p:spPr bwMode="auto">
                <a:xfrm>
                  <a:off x="1710" y="954"/>
                  <a:ext cx="15" cy="15"/>
                </a:xfrm>
                <a:custGeom>
                  <a:avLst/>
                  <a:gdLst>
                    <a:gd name="T0" fmla="*/ 6 w 15"/>
                    <a:gd name="T1" fmla="*/ 0 h 15"/>
                    <a:gd name="T2" fmla="*/ 0 w 15"/>
                    <a:gd name="T3" fmla="*/ 6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6 h 15"/>
                    <a:gd name="T10" fmla="*/ 6 w 15"/>
                    <a:gd name="T11" fmla="*/ 15 h 15"/>
                    <a:gd name="T12" fmla="*/ 6 w 15"/>
                    <a:gd name="T13" fmla="*/ 0 h 15"/>
                    <a:gd name="T14" fmla="*/ 0 w 15"/>
                    <a:gd name="T15" fmla="*/ 0 h 15"/>
                    <a:gd name="T16" fmla="*/ 0 w 15"/>
                    <a:gd name="T17" fmla="*/ 6 h 15"/>
                    <a:gd name="T18" fmla="*/ 6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6"/>
                      </a:lnTo>
                      <a:lnTo>
                        <a:pt x="6" y="15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2" name="Rectangle 477"/>
                <p:cNvSpPr>
                  <a:spLocks noChangeArrowheads="1"/>
                </p:cNvSpPr>
                <p:nvPr/>
              </p:nvSpPr>
              <p:spPr bwMode="auto">
                <a:xfrm>
                  <a:off x="1717" y="954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3" name="Rectangle 478"/>
                <p:cNvSpPr>
                  <a:spLocks noChangeArrowheads="1"/>
                </p:cNvSpPr>
                <p:nvPr/>
              </p:nvSpPr>
              <p:spPr bwMode="auto">
                <a:xfrm>
                  <a:off x="1725" y="95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4" name="Freeform 479"/>
                <p:cNvSpPr>
                  <a:spLocks/>
                </p:cNvSpPr>
                <p:nvPr/>
              </p:nvSpPr>
              <p:spPr bwMode="auto">
                <a:xfrm>
                  <a:off x="1731" y="954"/>
                  <a:ext cx="16" cy="15"/>
                </a:xfrm>
                <a:custGeom>
                  <a:avLst/>
                  <a:gdLst>
                    <a:gd name="T0" fmla="*/ 0 w 16"/>
                    <a:gd name="T1" fmla="*/ 6 h 15"/>
                    <a:gd name="T2" fmla="*/ 8 w 16"/>
                    <a:gd name="T3" fmla="*/ 0 h 15"/>
                    <a:gd name="T4" fmla="*/ 0 w 16"/>
                    <a:gd name="T5" fmla="*/ 0 h 15"/>
                    <a:gd name="T6" fmla="*/ 0 w 16"/>
                    <a:gd name="T7" fmla="*/ 15 h 15"/>
                    <a:gd name="T8" fmla="*/ 8 w 16"/>
                    <a:gd name="T9" fmla="*/ 15 h 15"/>
                    <a:gd name="T10" fmla="*/ 16 w 16"/>
                    <a:gd name="T11" fmla="*/ 6 h 15"/>
                    <a:gd name="T12" fmla="*/ 8 w 16"/>
                    <a:gd name="T13" fmla="*/ 15 h 15"/>
                    <a:gd name="T14" fmla="*/ 16 w 16"/>
                    <a:gd name="T15" fmla="*/ 15 h 15"/>
                    <a:gd name="T16" fmla="*/ 16 w 16"/>
                    <a:gd name="T17" fmla="*/ 6 h 15"/>
                    <a:gd name="T18" fmla="*/ 0 w 16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16" y="6"/>
                      </a:lnTo>
                      <a:lnTo>
                        <a:pt x="8" y="15"/>
                      </a:lnTo>
                      <a:lnTo>
                        <a:pt x="16" y="15"/>
                      </a:lnTo>
                      <a:lnTo>
                        <a:pt x="16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5" name="Freeform 480"/>
                <p:cNvSpPr>
                  <a:spLocks/>
                </p:cNvSpPr>
                <p:nvPr/>
              </p:nvSpPr>
              <p:spPr bwMode="auto">
                <a:xfrm>
                  <a:off x="1731" y="946"/>
                  <a:ext cx="16" cy="14"/>
                </a:xfrm>
                <a:custGeom>
                  <a:avLst/>
                  <a:gdLst>
                    <a:gd name="T0" fmla="*/ 8 w 16"/>
                    <a:gd name="T1" fmla="*/ 0 h 14"/>
                    <a:gd name="T2" fmla="*/ 0 w 16"/>
                    <a:gd name="T3" fmla="*/ 8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8 h 14"/>
                    <a:gd name="T10" fmla="*/ 8 w 16"/>
                    <a:gd name="T11" fmla="*/ 14 h 14"/>
                    <a:gd name="T12" fmla="*/ 8 w 16"/>
                    <a:gd name="T13" fmla="*/ 0 h 14"/>
                    <a:gd name="T14" fmla="*/ 0 w 16"/>
                    <a:gd name="T15" fmla="*/ 0 h 14"/>
                    <a:gd name="T16" fmla="*/ 0 w 16"/>
                    <a:gd name="T17" fmla="*/ 8 h 14"/>
                    <a:gd name="T18" fmla="*/ 8 w 16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6" name="Rectangle 481"/>
                <p:cNvSpPr>
                  <a:spLocks noChangeArrowheads="1"/>
                </p:cNvSpPr>
                <p:nvPr/>
              </p:nvSpPr>
              <p:spPr bwMode="auto">
                <a:xfrm>
                  <a:off x="1739" y="946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7" name="Rectangle 482"/>
                <p:cNvSpPr>
                  <a:spLocks noChangeArrowheads="1"/>
                </p:cNvSpPr>
                <p:nvPr/>
              </p:nvSpPr>
              <p:spPr bwMode="auto">
                <a:xfrm>
                  <a:off x="1747" y="946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8" name="Rectangle 483"/>
                <p:cNvSpPr>
                  <a:spLocks noChangeArrowheads="1"/>
                </p:cNvSpPr>
                <p:nvPr/>
              </p:nvSpPr>
              <p:spPr bwMode="auto">
                <a:xfrm>
                  <a:off x="1754" y="946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49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59" y="946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0" name="Freeform 485"/>
                <p:cNvSpPr>
                  <a:spLocks/>
                </p:cNvSpPr>
                <p:nvPr/>
              </p:nvSpPr>
              <p:spPr bwMode="auto">
                <a:xfrm>
                  <a:off x="1767" y="946"/>
                  <a:ext cx="14" cy="14"/>
                </a:xfrm>
                <a:custGeom>
                  <a:avLst/>
                  <a:gdLst>
                    <a:gd name="T0" fmla="*/ 0 w 14"/>
                    <a:gd name="T1" fmla="*/ 8 h 14"/>
                    <a:gd name="T2" fmla="*/ 6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6 w 14"/>
                    <a:gd name="T9" fmla="*/ 14 h 14"/>
                    <a:gd name="T10" fmla="*/ 14 w 14"/>
                    <a:gd name="T11" fmla="*/ 8 h 14"/>
                    <a:gd name="T12" fmla="*/ 6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8 h 14"/>
                    <a:gd name="T18" fmla="*/ 0 w 14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14" y="8"/>
                      </a:lnTo>
                      <a:lnTo>
                        <a:pt x="6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1" name="Freeform 486"/>
                <p:cNvSpPr>
                  <a:spLocks/>
                </p:cNvSpPr>
                <p:nvPr/>
              </p:nvSpPr>
              <p:spPr bwMode="auto">
                <a:xfrm>
                  <a:off x="1767" y="941"/>
                  <a:ext cx="14" cy="13"/>
                </a:xfrm>
                <a:custGeom>
                  <a:avLst/>
                  <a:gdLst>
                    <a:gd name="T0" fmla="*/ 6 w 14"/>
                    <a:gd name="T1" fmla="*/ 0 h 13"/>
                    <a:gd name="T2" fmla="*/ 0 w 14"/>
                    <a:gd name="T3" fmla="*/ 5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5 h 13"/>
                    <a:gd name="T10" fmla="*/ 6 w 14"/>
                    <a:gd name="T11" fmla="*/ 13 h 13"/>
                    <a:gd name="T12" fmla="*/ 6 w 14"/>
                    <a:gd name="T13" fmla="*/ 0 h 13"/>
                    <a:gd name="T14" fmla="*/ 0 w 14"/>
                    <a:gd name="T15" fmla="*/ 0 h 13"/>
                    <a:gd name="T16" fmla="*/ 0 w 14"/>
                    <a:gd name="T17" fmla="*/ 5 h 13"/>
                    <a:gd name="T18" fmla="*/ 6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6" y="0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6" y="13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2" name="Freeform 487"/>
                <p:cNvSpPr>
                  <a:spLocks/>
                </p:cNvSpPr>
                <p:nvPr/>
              </p:nvSpPr>
              <p:spPr bwMode="auto">
                <a:xfrm>
                  <a:off x="1773" y="941"/>
                  <a:ext cx="15" cy="13"/>
                </a:xfrm>
                <a:custGeom>
                  <a:avLst/>
                  <a:gdLst>
                    <a:gd name="T0" fmla="*/ 0 w 15"/>
                    <a:gd name="T1" fmla="*/ 5 h 13"/>
                    <a:gd name="T2" fmla="*/ 8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8 w 15"/>
                    <a:gd name="T9" fmla="*/ 13 h 13"/>
                    <a:gd name="T10" fmla="*/ 15 w 15"/>
                    <a:gd name="T11" fmla="*/ 5 h 13"/>
                    <a:gd name="T12" fmla="*/ 8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5 h 13"/>
                    <a:gd name="T18" fmla="*/ 0 w 15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0" y="5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15" y="5"/>
                      </a:lnTo>
                      <a:lnTo>
                        <a:pt x="8" y="13"/>
                      </a:lnTo>
                      <a:lnTo>
                        <a:pt x="15" y="13"/>
                      </a:lnTo>
                      <a:lnTo>
                        <a:pt x="15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3" name="Freeform 488"/>
                <p:cNvSpPr>
                  <a:spLocks/>
                </p:cNvSpPr>
                <p:nvPr/>
              </p:nvSpPr>
              <p:spPr bwMode="auto">
                <a:xfrm>
                  <a:off x="1773" y="932"/>
                  <a:ext cx="15" cy="14"/>
                </a:xfrm>
                <a:custGeom>
                  <a:avLst/>
                  <a:gdLst>
                    <a:gd name="T0" fmla="*/ 8 w 15"/>
                    <a:gd name="T1" fmla="*/ 0 h 14"/>
                    <a:gd name="T2" fmla="*/ 0 w 15"/>
                    <a:gd name="T3" fmla="*/ 9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9 h 14"/>
                    <a:gd name="T10" fmla="*/ 8 w 15"/>
                    <a:gd name="T11" fmla="*/ 14 h 14"/>
                    <a:gd name="T12" fmla="*/ 8 w 15"/>
                    <a:gd name="T13" fmla="*/ 0 h 14"/>
                    <a:gd name="T14" fmla="*/ 0 w 15"/>
                    <a:gd name="T15" fmla="*/ 0 h 14"/>
                    <a:gd name="T16" fmla="*/ 0 w 15"/>
                    <a:gd name="T17" fmla="*/ 9 h 14"/>
                    <a:gd name="T18" fmla="*/ 8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9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4" name="Rectangle 489"/>
                <p:cNvSpPr>
                  <a:spLocks noChangeArrowheads="1"/>
                </p:cNvSpPr>
                <p:nvPr/>
              </p:nvSpPr>
              <p:spPr bwMode="auto">
                <a:xfrm>
                  <a:off x="1781" y="932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5" name="Freeform 490"/>
                <p:cNvSpPr>
                  <a:spLocks/>
                </p:cNvSpPr>
                <p:nvPr/>
              </p:nvSpPr>
              <p:spPr bwMode="auto">
                <a:xfrm>
                  <a:off x="1788" y="932"/>
                  <a:ext cx="13" cy="14"/>
                </a:xfrm>
                <a:custGeom>
                  <a:avLst/>
                  <a:gdLst>
                    <a:gd name="T0" fmla="*/ 13 w 13"/>
                    <a:gd name="T1" fmla="*/ 9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0 w 13"/>
                    <a:gd name="T11" fmla="*/ 9 h 14"/>
                    <a:gd name="T12" fmla="*/ 13 w 13"/>
                    <a:gd name="T13" fmla="*/ 9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13 w 13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9"/>
                      </a:ln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6" name="Freeform 491"/>
                <p:cNvSpPr>
                  <a:spLocks/>
                </p:cNvSpPr>
                <p:nvPr/>
              </p:nvSpPr>
              <p:spPr bwMode="auto">
                <a:xfrm>
                  <a:off x="1788" y="941"/>
                  <a:ext cx="13" cy="13"/>
                </a:xfrm>
                <a:custGeom>
                  <a:avLst/>
                  <a:gdLst>
                    <a:gd name="T0" fmla="*/ 8 w 13"/>
                    <a:gd name="T1" fmla="*/ 13 h 13"/>
                    <a:gd name="T2" fmla="*/ 13 w 13"/>
                    <a:gd name="T3" fmla="*/ 5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5 h 13"/>
                    <a:gd name="T10" fmla="*/ 8 w 13"/>
                    <a:gd name="T11" fmla="*/ 0 h 13"/>
                    <a:gd name="T12" fmla="*/ 8 w 13"/>
                    <a:gd name="T13" fmla="*/ 13 h 13"/>
                    <a:gd name="T14" fmla="*/ 13 w 13"/>
                    <a:gd name="T15" fmla="*/ 13 h 13"/>
                    <a:gd name="T16" fmla="*/ 13 w 13"/>
                    <a:gd name="T17" fmla="*/ 5 h 13"/>
                    <a:gd name="T18" fmla="*/ 8 w 13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13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lnTo>
                        <a:pt x="8" y="13"/>
                      </a:lnTo>
                      <a:lnTo>
                        <a:pt x="13" y="13"/>
                      </a:lnTo>
                      <a:lnTo>
                        <a:pt x="13" y="5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7" name="Freeform 492"/>
                <p:cNvSpPr>
                  <a:spLocks/>
                </p:cNvSpPr>
                <p:nvPr/>
              </p:nvSpPr>
              <p:spPr bwMode="auto">
                <a:xfrm>
                  <a:off x="1778" y="941"/>
                  <a:ext cx="18" cy="13"/>
                </a:xfrm>
                <a:custGeom>
                  <a:avLst/>
                  <a:gdLst>
                    <a:gd name="T0" fmla="*/ 18 w 18"/>
                    <a:gd name="T1" fmla="*/ 5 h 13"/>
                    <a:gd name="T2" fmla="*/ 10 w 18"/>
                    <a:gd name="T3" fmla="*/ 13 h 13"/>
                    <a:gd name="T4" fmla="*/ 18 w 18"/>
                    <a:gd name="T5" fmla="*/ 13 h 13"/>
                    <a:gd name="T6" fmla="*/ 18 w 18"/>
                    <a:gd name="T7" fmla="*/ 0 h 13"/>
                    <a:gd name="T8" fmla="*/ 10 w 18"/>
                    <a:gd name="T9" fmla="*/ 0 h 13"/>
                    <a:gd name="T10" fmla="*/ 0 w 18"/>
                    <a:gd name="T11" fmla="*/ 5 h 13"/>
                    <a:gd name="T12" fmla="*/ 10 w 18"/>
                    <a:gd name="T13" fmla="*/ 0 h 13"/>
                    <a:gd name="T14" fmla="*/ 0 w 18"/>
                    <a:gd name="T15" fmla="*/ 0 h 13"/>
                    <a:gd name="T16" fmla="*/ 0 w 18"/>
                    <a:gd name="T17" fmla="*/ 5 h 13"/>
                    <a:gd name="T18" fmla="*/ 18 w 18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5"/>
                      </a:moveTo>
                      <a:lnTo>
                        <a:pt x="10" y="13"/>
                      </a:lnTo>
                      <a:lnTo>
                        <a:pt x="18" y="13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0" y="5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8" name="Freeform 493"/>
                <p:cNvSpPr>
                  <a:spLocks/>
                </p:cNvSpPr>
                <p:nvPr/>
              </p:nvSpPr>
              <p:spPr bwMode="auto">
                <a:xfrm>
                  <a:off x="1778" y="946"/>
                  <a:ext cx="18" cy="14"/>
                </a:xfrm>
                <a:custGeom>
                  <a:avLst/>
                  <a:gdLst>
                    <a:gd name="T0" fmla="*/ 10 w 18"/>
                    <a:gd name="T1" fmla="*/ 14 h 14"/>
                    <a:gd name="T2" fmla="*/ 18 w 18"/>
                    <a:gd name="T3" fmla="*/ 8 h 14"/>
                    <a:gd name="T4" fmla="*/ 18 w 18"/>
                    <a:gd name="T5" fmla="*/ 0 h 14"/>
                    <a:gd name="T6" fmla="*/ 0 w 18"/>
                    <a:gd name="T7" fmla="*/ 0 h 14"/>
                    <a:gd name="T8" fmla="*/ 0 w 18"/>
                    <a:gd name="T9" fmla="*/ 8 h 14"/>
                    <a:gd name="T10" fmla="*/ 10 w 18"/>
                    <a:gd name="T11" fmla="*/ 0 h 14"/>
                    <a:gd name="T12" fmla="*/ 10 w 18"/>
                    <a:gd name="T13" fmla="*/ 14 h 14"/>
                    <a:gd name="T14" fmla="*/ 18 w 18"/>
                    <a:gd name="T15" fmla="*/ 14 h 14"/>
                    <a:gd name="T16" fmla="*/ 18 w 18"/>
                    <a:gd name="T17" fmla="*/ 8 h 14"/>
                    <a:gd name="T18" fmla="*/ 10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0" y="14"/>
                      </a:move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10" y="14"/>
                      </a:lnTo>
                      <a:lnTo>
                        <a:pt x="18" y="14"/>
                      </a:lnTo>
                      <a:lnTo>
                        <a:pt x="18" y="8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59" name="Freeform 494"/>
                <p:cNvSpPr>
                  <a:spLocks/>
                </p:cNvSpPr>
                <p:nvPr/>
              </p:nvSpPr>
              <p:spPr bwMode="auto">
                <a:xfrm>
                  <a:off x="1773" y="946"/>
                  <a:ext cx="15" cy="14"/>
                </a:xfrm>
                <a:custGeom>
                  <a:avLst/>
                  <a:gdLst>
                    <a:gd name="T0" fmla="*/ 15 w 15"/>
                    <a:gd name="T1" fmla="*/ 8 h 14"/>
                    <a:gd name="T2" fmla="*/ 8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8 w 15"/>
                    <a:gd name="T9" fmla="*/ 0 h 14"/>
                    <a:gd name="T10" fmla="*/ 0 w 15"/>
                    <a:gd name="T11" fmla="*/ 8 h 14"/>
                    <a:gd name="T12" fmla="*/ 8 w 15"/>
                    <a:gd name="T13" fmla="*/ 0 h 14"/>
                    <a:gd name="T14" fmla="*/ 0 w 15"/>
                    <a:gd name="T15" fmla="*/ 0 h 14"/>
                    <a:gd name="T16" fmla="*/ 0 w 15"/>
                    <a:gd name="T17" fmla="*/ 8 h 14"/>
                    <a:gd name="T18" fmla="*/ 15 w 15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8"/>
                      </a:moveTo>
                      <a:lnTo>
                        <a:pt x="8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0" name="Freeform 495"/>
                <p:cNvSpPr>
                  <a:spLocks/>
                </p:cNvSpPr>
                <p:nvPr/>
              </p:nvSpPr>
              <p:spPr bwMode="auto">
                <a:xfrm>
                  <a:off x="1773" y="954"/>
                  <a:ext cx="15" cy="15"/>
                </a:xfrm>
                <a:custGeom>
                  <a:avLst/>
                  <a:gdLst>
                    <a:gd name="T0" fmla="*/ 8 w 15"/>
                    <a:gd name="T1" fmla="*/ 15 h 15"/>
                    <a:gd name="T2" fmla="*/ 15 w 15"/>
                    <a:gd name="T3" fmla="*/ 6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6 h 15"/>
                    <a:gd name="T10" fmla="*/ 8 w 15"/>
                    <a:gd name="T11" fmla="*/ 0 h 15"/>
                    <a:gd name="T12" fmla="*/ 8 w 15"/>
                    <a:gd name="T13" fmla="*/ 15 h 15"/>
                    <a:gd name="T14" fmla="*/ 15 w 15"/>
                    <a:gd name="T15" fmla="*/ 15 h 15"/>
                    <a:gd name="T16" fmla="*/ 15 w 15"/>
                    <a:gd name="T17" fmla="*/ 6 h 15"/>
                    <a:gd name="T18" fmla="*/ 8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15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lnTo>
                        <a:pt x="8" y="15"/>
                      </a:lnTo>
                      <a:lnTo>
                        <a:pt x="15" y="15"/>
                      </a:lnTo>
                      <a:lnTo>
                        <a:pt x="15" y="6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1" name="Freeform 496"/>
                <p:cNvSpPr>
                  <a:spLocks/>
                </p:cNvSpPr>
                <p:nvPr/>
              </p:nvSpPr>
              <p:spPr bwMode="auto">
                <a:xfrm>
                  <a:off x="1767" y="954"/>
                  <a:ext cx="14" cy="15"/>
                </a:xfrm>
                <a:custGeom>
                  <a:avLst/>
                  <a:gdLst>
                    <a:gd name="T0" fmla="*/ 14 w 14"/>
                    <a:gd name="T1" fmla="*/ 6 h 15"/>
                    <a:gd name="T2" fmla="*/ 6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6 w 14"/>
                    <a:gd name="T9" fmla="*/ 0 h 15"/>
                    <a:gd name="T10" fmla="*/ 0 w 14"/>
                    <a:gd name="T11" fmla="*/ 6 h 15"/>
                    <a:gd name="T12" fmla="*/ 6 w 14"/>
                    <a:gd name="T13" fmla="*/ 0 h 15"/>
                    <a:gd name="T14" fmla="*/ 0 w 14"/>
                    <a:gd name="T15" fmla="*/ 0 h 15"/>
                    <a:gd name="T16" fmla="*/ 0 w 14"/>
                    <a:gd name="T17" fmla="*/ 6 h 15"/>
                    <a:gd name="T18" fmla="*/ 14 w 14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6"/>
                      </a:move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2" name="Rectangle 497"/>
                <p:cNvSpPr>
                  <a:spLocks noChangeArrowheads="1"/>
                </p:cNvSpPr>
                <p:nvPr/>
              </p:nvSpPr>
              <p:spPr bwMode="auto">
                <a:xfrm>
                  <a:off x="1767" y="961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3" name="Freeform 498"/>
                <p:cNvSpPr>
                  <a:spLocks/>
                </p:cNvSpPr>
                <p:nvPr/>
              </p:nvSpPr>
              <p:spPr bwMode="auto">
                <a:xfrm>
                  <a:off x="1767" y="966"/>
                  <a:ext cx="14" cy="17"/>
                </a:xfrm>
                <a:custGeom>
                  <a:avLst/>
                  <a:gdLst>
                    <a:gd name="T0" fmla="*/ 6 w 14"/>
                    <a:gd name="T1" fmla="*/ 17 h 17"/>
                    <a:gd name="T2" fmla="*/ 14 w 14"/>
                    <a:gd name="T3" fmla="*/ 9 h 17"/>
                    <a:gd name="T4" fmla="*/ 14 w 14"/>
                    <a:gd name="T5" fmla="*/ 3 h 17"/>
                    <a:gd name="T6" fmla="*/ 0 w 14"/>
                    <a:gd name="T7" fmla="*/ 3 h 17"/>
                    <a:gd name="T8" fmla="*/ 0 w 14"/>
                    <a:gd name="T9" fmla="*/ 9 h 17"/>
                    <a:gd name="T10" fmla="*/ 6 w 14"/>
                    <a:gd name="T11" fmla="*/ 0 h 17"/>
                    <a:gd name="T12" fmla="*/ 6 w 14"/>
                    <a:gd name="T13" fmla="*/ 17 h 17"/>
                    <a:gd name="T14" fmla="*/ 14 w 14"/>
                    <a:gd name="T15" fmla="*/ 17 h 17"/>
                    <a:gd name="T16" fmla="*/ 14 w 14"/>
                    <a:gd name="T17" fmla="*/ 9 h 17"/>
                    <a:gd name="T18" fmla="*/ 6 w 14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6" y="17"/>
                      </a:moveTo>
                      <a:lnTo>
                        <a:pt x="14" y="9"/>
                      </a:lnTo>
                      <a:lnTo>
                        <a:pt x="14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6" y="0"/>
                      </a:lnTo>
                      <a:lnTo>
                        <a:pt x="6" y="17"/>
                      </a:lnTo>
                      <a:lnTo>
                        <a:pt x="14" y="17"/>
                      </a:lnTo>
                      <a:lnTo>
                        <a:pt x="14" y="9"/>
                      </a:lnTo>
                      <a:lnTo>
                        <a:pt x="6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4" name="Rectangle 499"/>
                <p:cNvSpPr>
                  <a:spLocks noChangeArrowheads="1"/>
                </p:cNvSpPr>
                <p:nvPr/>
              </p:nvSpPr>
              <p:spPr bwMode="auto">
                <a:xfrm>
                  <a:off x="1767" y="966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5" name="Freeform 500"/>
                <p:cNvSpPr>
                  <a:spLocks/>
                </p:cNvSpPr>
                <p:nvPr/>
              </p:nvSpPr>
              <p:spPr bwMode="auto">
                <a:xfrm>
                  <a:off x="1754" y="966"/>
                  <a:ext cx="13" cy="17"/>
                </a:xfrm>
                <a:custGeom>
                  <a:avLst/>
                  <a:gdLst>
                    <a:gd name="T0" fmla="*/ 13 w 13"/>
                    <a:gd name="T1" fmla="*/ 9 h 17"/>
                    <a:gd name="T2" fmla="*/ 5 w 13"/>
                    <a:gd name="T3" fmla="*/ 17 h 17"/>
                    <a:gd name="T4" fmla="*/ 13 w 13"/>
                    <a:gd name="T5" fmla="*/ 17 h 17"/>
                    <a:gd name="T6" fmla="*/ 13 w 13"/>
                    <a:gd name="T7" fmla="*/ 0 h 17"/>
                    <a:gd name="T8" fmla="*/ 5 w 13"/>
                    <a:gd name="T9" fmla="*/ 0 h 17"/>
                    <a:gd name="T10" fmla="*/ 0 w 13"/>
                    <a:gd name="T11" fmla="*/ 9 h 17"/>
                    <a:gd name="T12" fmla="*/ 5 w 13"/>
                    <a:gd name="T13" fmla="*/ 0 h 17"/>
                    <a:gd name="T14" fmla="*/ 0 w 13"/>
                    <a:gd name="T15" fmla="*/ 0 h 17"/>
                    <a:gd name="T16" fmla="*/ 0 w 13"/>
                    <a:gd name="T17" fmla="*/ 9 h 17"/>
                    <a:gd name="T18" fmla="*/ 13 w 13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13" y="9"/>
                      </a:moveTo>
                      <a:lnTo>
                        <a:pt x="5" y="17"/>
                      </a:lnTo>
                      <a:lnTo>
                        <a:pt x="13" y="17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6" name="Freeform 501"/>
                <p:cNvSpPr>
                  <a:spLocks/>
                </p:cNvSpPr>
                <p:nvPr/>
              </p:nvSpPr>
              <p:spPr bwMode="auto">
                <a:xfrm>
                  <a:off x="1754" y="975"/>
                  <a:ext cx="13" cy="13"/>
                </a:xfrm>
                <a:custGeom>
                  <a:avLst/>
                  <a:gdLst>
                    <a:gd name="T0" fmla="*/ 5 w 13"/>
                    <a:gd name="T1" fmla="*/ 13 h 13"/>
                    <a:gd name="T2" fmla="*/ 13 w 13"/>
                    <a:gd name="T3" fmla="*/ 5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5 h 13"/>
                    <a:gd name="T10" fmla="*/ 5 w 13"/>
                    <a:gd name="T11" fmla="*/ 0 h 13"/>
                    <a:gd name="T12" fmla="*/ 5 w 13"/>
                    <a:gd name="T13" fmla="*/ 13 h 13"/>
                    <a:gd name="T14" fmla="*/ 13 w 13"/>
                    <a:gd name="T15" fmla="*/ 13 h 13"/>
                    <a:gd name="T16" fmla="*/ 13 w 13"/>
                    <a:gd name="T17" fmla="*/ 5 h 13"/>
                    <a:gd name="T18" fmla="*/ 5 w 13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5" y="13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3"/>
                      </a:lnTo>
                      <a:lnTo>
                        <a:pt x="13" y="13"/>
                      </a:lnTo>
                      <a:lnTo>
                        <a:pt x="13" y="5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7" name="Freeform 502"/>
                <p:cNvSpPr>
                  <a:spLocks/>
                </p:cNvSpPr>
                <p:nvPr/>
              </p:nvSpPr>
              <p:spPr bwMode="auto">
                <a:xfrm>
                  <a:off x="1744" y="975"/>
                  <a:ext cx="18" cy="13"/>
                </a:xfrm>
                <a:custGeom>
                  <a:avLst/>
                  <a:gdLst>
                    <a:gd name="T0" fmla="*/ 18 w 18"/>
                    <a:gd name="T1" fmla="*/ 5 h 13"/>
                    <a:gd name="T2" fmla="*/ 10 w 18"/>
                    <a:gd name="T3" fmla="*/ 13 h 13"/>
                    <a:gd name="T4" fmla="*/ 15 w 18"/>
                    <a:gd name="T5" fmla="*/ 13 h 13"/>
                    <a:gd name="T6" fmla="*/ 15 w 18"/>
                    <a:gd name="T7" fmla="*/ 0 h 13"/>
                    <a:gd name="T8" fmla="*/ 10 w 18"/>
                    <a:gd name="T9" fmla="*/ 0 h 13"/>
                    <a:gd name="T10" fmla="*/ 0 w 18"/>
                    <a:gd name="T11" fmla="*/ 5 h 13"/>
                    <a:gd name="T12" fmla="*/ 10 w 18"/>
                    <a:gd name="T13" fmla="*/ 0 h 13"/>
                    <a:gd name="T14" fmla="*/ 0 w 18"/>
                    <a:gd name="T15" fmla="*/ 0 h 13"/>
                    <a:gd name="T16" fmla="*/ 0 w 18"/>
                    <a:gd name="T17" fmla="*/ 5 h 13"/>
                    <a:gd name="T18" fmla="*/ 18 w 18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5"/>
                      </a:moveTo>
                      <a:lnTo>
                        <a:pt x="10" y="13"/>
                      </a:lnTo>
                      <a:lnTo>
                        <a:pt x="15" y="13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0" y="5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8" name="Freeform 503"/>
                <p:cNvSpPr>
                  <a:spLocks/>
                </p:cNvSpPr>
                <p:nvPr/>
              </p:nvSpPr>
              <p:spPr bwMode="auto">
                <a:xfrm>
                  <a:off x="1744" y="980"/>
                  <a:ext cx="18" cy="14"/>
                </a:xfrm>
                <a:custGeom>
                  <a:avLst/>
                  <a:gdLst>
                    <a:gd name="T0" fmla="*/ 10 w 18"/>
                    <a:gd name="T1" fmla="*/ 14 h 14"/>
                    <a:gd name="T2" fmla="*/ 18 w 18"/>
                    <a:gd name="T3" fmla="*/ 8 h 14"/>
                    <a:gd name="T4" fmla="*/ 18 w 18"/>
                    <a:gd name="T5" fmla="*/ 0 h 14"/>
                    <a:gd name="T6" fmla="*/ 0 w 18"/>
                    <a:gd name="T7" fmla="*/ 0 h 14"/>
                    <a:gd name="T8" fmla="*/ 0 w 18"/>
                    <a:gd name="T9" fmla="*/ 8 h 14"/>
                    <a:gd name="T10" fmla="*/ 10 w 18"/>
                    <a:gd name="T11" fmla="*/ 0 h 14"/>
                    <a:gd name="T12" fmla="*/ 10 w 18"/>
                    <a:gd name="T13" fmla="*/ 14 h 14"/>
                    <a:gd name="T14" fmla="*/ 18 w 18"/>
                    <a:gd name="T15" fmla="*/ 14 h 14"/>
                    <a:gd name="T16" fmla="*/ 18 w 18"/>
                    <a:gd name="T17" fmla="*/ 8 h 14"/>
                    <a:gd name="T18" fmla="*/ 10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0" y="14"/>
                      </a:move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10" y="14"/>
                      </a:lnTo>
                      <a:lnTo>
                        <a:pt x="18" y="14"/>
                      </a:lnTo>
                      <a:lnTo>
                        <a:pt x="18" y="8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69" name="Freeform 504"/>
                <p:cNvSpPr>
                  <a:spLocks/>
                </p:cNvSpPr>
                <p:nvPr/>
              </p:nvSpPr>
              <p:spPr bwMode="auto">
                <a:xfrm>
                  <a:off x="1736" y="980"/>
                  <a:ext cx="18" cy="14"/>
                </a:xfrm>
                <a:custGeom>
                  <a:avLst/>
                  <a:gdLst>
                    <a:gd name="T0" fmla="*/ 18 w 18"/>
                    <a:gd name="T1" fmla="*/ 8 h 14"/>
                    <a:gd name="T2" fmla="*/ 11 w 18"/>
                    <a:gd name="T3" fmla="*/ 14 h 14"/>
                    <a:gd name="T4" fmla="*/ 18 w 18"/>
                    <a:gd name="T5" fmla="*/ 14 h 14"/>
                    <a:gd name="T6" fmla="*/ 18 w 18"/>
                    <a:gd name="T7" fmla="*/ 0 h 14"/>
                    <a:gd name="T8" fmla="*/ 11 w 18"/>
                    <a:gd name="T9" fmla="*/ 0 h 14"/>
                    <a:gd name="T10" fmla="*/ 0 w 18"/>
                    <a:gd name="T11" fmla="*/ 8 h 14"/>
                    <a:gd name="T12" fmla="*/ 11 w 18"/>
                    <a:gd name="T13" fmla="*/ 0 h 14"/>
                    <a:gd name="T14" fmla="*/ 0 w 18"/>
                    <a:gd name="T15" fmla="*/ 0 h 14"/>
                    <a:gd name="T16" fmla="*/ 0 w 18"/>
                    <a:gd name="T17" fmla="*/ 8 h 14"/>
                    <a:gd name="T18" fmla="*/ 18 w 18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8" y="8"/>
                      </a:moveTo>
                      <a:lnTo>
                        <a:pt x="11" y="14"/>
                      </a:lnTo>
                      <a:lnTo>
                        <a:pt x="18" y="14"/>
                      </a:lnTo>
                      <a:lnTo>
                        <a:pt x="18" y="0"/>
                      </a:lnTo>
                      <a:lnTo>
                        <a:pt x="11" y="0"/>
                      </a:lnTo>
                      <a:lnTo>
                        <a:pt x="0" y="8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0" name="Freeform 505"/>
                <p:cNvSpPr>
                  <a:spLocks/>
                </p:cNvSpPr>
                <p:nvPr/>
              </p:nvSpPr>
              <p:spPr bwMode="auto">
                <a:xfrm>
                  <a:off x="1736" y="988"/>
                  <a:ext cx="18" cy="15"/>
                </a:xfrm>
                <a:custGeom>
                  <a:avLst/>
                  <a:gdLst>
                    <a:gd name="T0" fmla="*/ 11 w 18"/>
                    <a:gd name="T1" fmla="*/ 15 h 15"/>
                    <a:gd name="T2" fmla="*/ 18 w 18"/>
                    <a:gd name="T3" fmla="*/ 6 h 15"/>
                    <a:gd name="T4" fmla="*/ 18 w 18"/>
                    <a:gd name="T5" fmla="*/ 0 h 15"/>
                    <a:gd name="T6" fmla="*/ 0 w 18"/>
                    <a:gd name="T7" fmla="*/ 0 h 15"/>
                    <a:gd name="T8" fmla="*/ 0 w 18"/>
                    <a:gd name="T9" fmla="*/ 6 h 15"/>
                    <a:gd name="T10" fmla="*/ 11 w 18"/>
                    <a:gd name="T11" fmla="*/ 0 h 15"/>
                    <a:gd name="T12" fmla="*/ 11 w 18"/>
                    <a:gd name="T13" fmla="*/ 15 h 15"/>
                    <a:gd name="T14" fmla="*/ 18 w 18"/>
                    <a:gd name="T15" fmla="*/ 15 h 15"/>
                    <a:gd name="T16" fmla="*/ 18 w 18"/>
                    <a:gd name="T17" fmla="*/ 6 h 15"/>
                    <a:gd name="T18" fmla="*/ 11 w 18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11" y="15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1" y="0"/>
                      </a:lnTo>
                      <a:lnTo>
                        <a:pt x="11" y="15"/>
                      </a:lnTo>
                      <a:lnTo>
                        <a:pt x="18" y="15"/>
                      </a:lnTo>
                      <a:lnTo>
                        <a:pt x="18" y="6"/>
                      </a:lnTo>
                      <a:lnTo>
                        <a:pt x="11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1" name="Freeform 506"/>
                <p:cNvSpPr>
                  <a:spLocks/>
                </p:cNvSpPr>
                <p:nvPr/>
              </p:nvSpPr>
              <p:spPr bwMode="auto">
                <a:xfrm>
                  <a:off x="1733" y="988"/>
                  <a:ext cx="14" cy="15"/>
                </a:xfrm>
                <a:custGeom>
                  <a:avLst/>
                  <a:gdLst>
                    <a:gd name="T0" fmla="*/ 11 w 14"/>
                    <a:gd name="T1" fmla="*/ 12 h 15"/>
                    <a:gd name="T2" fmla="*/ 6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6 w 14"/>
                    <a:gd name="T9" fmla="*/ 0 h 15"/>
                    <a:gd name="T10" fmla="*/ 0 w 14"/>
                    <a:gd name="T11" fmla="*/ 0 h 15"/>
                    <a:gd name="T12" fmla="*/ 11 w 14"/>
                    <a:gd name="T13" fmla="*/ 12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5"/>
                    <a:gd name="T23" fmla="*/ 14 w 14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5">
                      <a:moveTo>
                        <a:pt x="11" y="12"/>
                      </a:move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2" name="Freeform 507"/>
                <p:cNvSpPr>
                  <a:spLocks/>
                </p:cNvSpPr>
                <p:nvPr/>
              </p:nvSpPr>
              <p:spPr bwMode="auto">
                <a:xfrm>
                  <a:off x="1728" y="988"/>
                  <a:ext cx="16" cy="20"/>
                </a:xfrm>
                <a:custGeom>
                  <a:avLst/>
                  <a:gdLst>
                    <a:gd name="T0" fmla="*/ 3 w 16"/>
                    <a:gd name="T1" fmla="*/ 20 h 20"/>
                    <a:gd name="T2" fmla="*/ 8 w 16"/>
                    <a:gd name="T3" fmla="*/ 20 h 20"/>
                    <a:gd name="T4" fmla="*/ 16 w 16"/>
                    <a:gd name="T5" fmla="*/ 12 h 20"/>
                    <a:gd name="T6" fmla="*/ 5 w 16"/>
                    <a:gd name="T7" fmla="*/ 0 h 20"/>
                    <a:gd name="T8" fmla="*/ 0 w 16"/>
                    <a:gd name="T9" fmla="*/ 10 h 20"/>
                    <a:gd name="T10" fmla="*/ 3 w 16"/>
                    <a:gd name="T11" fmla="*/ 6 h 20"/>
                    <a:gd name="T12" fmla="*/ 3 w 16"/>
                    <a:gd name="T13" fmla="*/ 20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0"/>
                    <a:gd name="T23" fmla="*/ 16 w 16"/>
                    <a:gd name="T24" fmla="*/ 20 h 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0">
                      <a:moveTo>
                        <a:pt x="3" y="20"/>
                      </a:moveTo>
                      <a:lnTo>
                        <a:pt x="8" y="20"/>
                      </a:lnTo>
                      <a:lnTo>
                        <a:pt x="16" y="12"/>
                      </a:lnTo>
                      <a:lnTo>
                        <a:pt x="5" y="0"/>
                      </a:lnTo>
                      <a:lnTo>
                        <a:pt x="0" y="10"/>
                      </a:lnTo>
                      <a:lnTo>
                        <a:pt x="3" y="6"/>
                      </a:lnTo>
                      <a:lnTo>
                        <a:pt x="3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3" name="Freeform 508"/>
                <p:cNvSpPr>
                  <a:spLocks/>
                </p:cNvSpPr>
                <p:nvPr/>
              </p:nvSpPr>
              <p:spPr bwMode="auto">
                <a:xfrm>
                  <a:off x="1716" y="994"/>
                  <a:ext cx="15" cy="14"/>
                </a:xfrm>
                <a:custGeom>
                  <a:avLst/>
                  <a:gdLst>
                    <a:gd name="T0" fmla="*/ 15 w 15"/>
                    <a:gd name="T1" fmla="*/ 9 h 14"/>
                    <a:gd name="T2" fmla="*/ 9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9 w 15"/>
                    <a:gd name="T9" fmla="*/ 0 h 14"/>
                    <a:gd name="T10" fmla="*/ 0 w 15"/>
                    <a:gd name="T11" fmla="*/ 9 h 14"/>
                    <a:gd name="T12" fmla="*/ 9 w 15"/>
                    <a:gd name="T13" fmla="*/ 0 h 14"/>
                    <a:gd name="T14" fmla="*/ 0 w 15"/>
                    <a:gd name="T15" fmla="*/ 0 h 14"/>
                    <a:gd name="T16" fmla="*/ 0 w 15"/>
                    <a:gd name="T17" fmla="*/ 9 h 14"/>
                    <a:gd name="T18" fmla="*/ 15 w 15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9"/>
                      </a:moveTo>
                      <a:lnTo>
                        <a:pt x="9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9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4" name="Freeform 509"/>
                <p:cNvSpPr>
                  <a:spLocks/>
                </p:cNvSpPr>
                <p:nvPr/>
              </p:nvSpPr>
              <p:spPr bwMode="auto">
                <a:xfrm>
                  <a:off x="1716" y="1000"/>
                  <a:ext cx="15" cy="17"/>
                </a:xfrm>
                <a:custGeom>
                  <a:avLst/>
                  <a:gdLst>
                    <a:gd name="T0" fmla="*/ 9 w 15"/>
                    <a:gd name="T1" fmla="*/ 17 h 17"/>
                    <a:gd name="T2" fmla="*/ 15 w 15"/>
                    <a:gd name="T3" fmla="*/ 8 h 17"/>
                    <a:gd name="T4" fmla="*/ 15 w 15"/>
                    <a:gd name="T5" fmla="*/ 3 h 17"/>
                    <a:gd name="T6" fmla="*/ 0 w 15"/>
                    <a:gd name="T7" fmla="*/ 3 h 17"/>
                    <a:gd name="T8" fmla="*/ 0 w 15"/>
                    <a:gd name="T9" fmla="*/ 8 h 17"/>
                    <a:gd name="T10" fmla="*/ 9 w 15"/>
                    <a:gd name="T11" fmla="*/ 0 h 17"/>
                    <a:gd name="T12" fmla="*/ 9 w 15"/>
                    <a:gd name="T13" fmla="*/ 17 h 17"/>
                    <a:gd name="T14" fmla="*/ 15 w 15"/>
                    <a:gd name="T15" fmla="*/ 17 h 17"/>
                    <a:gd name="T16" fmla="*/ 15 w 15"/>
                    <a:gd name="T17" fmla="*/ 8 h 17"/>
                    <a:gd name="T18" fmla="*/ 9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17"/>
                      </a:moveTo>
                      <a:lnTo>
                        <a:pt x="15" y="8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9" y="0"/>
                      </a:lnTo>
                      <a:lnTo>
                        <a:pt x="9" y="17"/>
                      </a:lnTo>
                      <a:lnTo>
                        <a:pt x="15" y="17"/>
                      </a:lnTo>
                      <a:lnTo>
                        <a:pt x="15" y="8"/>
                      </a:lnTo>
                      <a:lnTo>
                        <a:pt x="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5" name="Freeform 510"/>
                <p:cNvSpPr>
                  <a:spLocks/>
                </p:cNvSpPr>
                <p:nvPr/>
              </p:nvSpPr>
              <p:spPr bwMode="auto">
                <a:xfrm>
                  <a:off x="1710" y="1000"/>
                  <a:ext cx="15" cy="17"/>
                </a:xfrm>
                <a:custGeom>
                  <a:avLst/>
                  <a:gdLst>
                    <a:gd name="T0" fmla="*/ 15 w 15"/>
                    <a:gd name="T1" fmla="*/ 8 h 17"/>
                    <a:gd name="T2" fmla="*/ 6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6 w 15"/>
                    <a:gd name="T9" fmla="*/ 0 h 17"/>
                    <a:gd name="T10" fmla="*/ 0 w 15"/>
                    <a:gd name="T11" fmla="*/ 8 h 17"/>
                    <a:gd name="T12" fmla="*/ 6 w 15"/>
                    <a:gd name="T13" fmla="*/ 0 h 17"/>
                    <a:gd name="T14" fmla="*/ 0 w 15"/>
                    <a:gd name="T15" fmla="*/ 0 h 17"/>
                    <a:gd name="T16" fmla="*/ 0 w 15"/>
                    <a:gd name="T17" fmla="*/ 8 h 17"/>
                    <a:gd name="T18" fmla="*/ 15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5" y="8"/>
                      </a:moveTo>
                      <a:lnTo>
                        <a:pt x="6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6" name="Rectangle 511"/>
                <p:cNvSpPr>
                  <a:spLocks noChangeArrowheads="1"/>
                </p:cNvSpPr>
                <p:nvPr/>
              </p:nvSpPr>
              <p:spPr bwMode="auto">
                <a:xfrm>
                  <a:off x="1710" y="1008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7" name="Freeform 512"/>
                <p:cNvSpPr>
                  <a:spLocks/>
                </p:cNvSpPr>
                <p:nvPr/>
              </p:nvSpPr>
              <p:spPr bwMode="auto">
                <a:xfrm>
                  <a:off x="1710" y="1014"/>
                  <a:ext cx="15" cy="13"/>
                </a:xfrm>
                <a:custGeom>
                  <a:avLst/>
                  <a:gdLst>
                    <a:gd name="T0" fmla="*/ 6 w 15"/>
                    <a:gd name="T1" fmla="*/ 13 h 13"/>
                    <a:gd name="T2" fmla="*/ 15 w 15"/>
                    <a:gd name="T3" fmla="*/ 8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8 h 13"/>
                    <a:gd name="T10" fmla="*/ 6 w 15"/>
                    <a:gd name="T11" fmla="*/ 0 h 13"/>
                    <a:gd name="T12" fmla="*/ 6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8 h 13"/>
                    <a:gd name="T18" fmla="*/ 6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6" y="13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0"/>
                      </a:lnTo>
                      <a:lnTo>
                        <a:pt x="6" y="13"/>
                      </a:lnTo>
                      <a:lnTo>
                        <a:pt x="15" y="13"/>
                      </a:lnTo>
                      <a:lnTo>
                        <a:pt x="15" y="8"/>
                      </a:lnTo>
                      <a:lnTo>
                        <a:pt x="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8" name="Freeform 513"/>
                <p:cNvSpPr>
                  <a:spLocks/>
                </p:cNvSpPr>
                <p:nvPr/>
              </p:nvSpPr>
              <p:spPr bwMode="auto">
                <a:xfrm>
                  <a:off x="1697" y="1014"/>
                  <a:ext cx="19" cy="13"/>
                </a:xfrm>
                <a:custGeom>
                  <a:avLst/>
                  <a:gdLst>
                    <a:gd name="T0" fmla="*/ 13 w 19"/>
                    <a:gd name="T1" fmla="*/ 8 h 13"/>
                    <a:gd name="T2" fmla="*/ 8 w 19"/>
                    <a:gd name="T3" fmla="*/ 13 h 13"/>
                    <a:gd name="T4" fmla="*/ 19 w 19"/>
                    <a:gd name="T5" fmla="*/ 13 h 13"/>
                    <a:gd name="T6" fmla="*/ 19 w 19"/>
                    <a:gd name="T7" fmla="*/ 0 h 13"/>
                    <a:gd name="T8" fmla="*/ 8 w 19"/>
                    <a:gd name="T9" fmla="*/ 0 h 13"/>
                    <a:gd name="T10" fmla="*/ 0 w 19"/>
                    <a:gd name="T11" fmla="*/ 8 h 13"/>
                    <a:gd name="T12" fmla="*/ 8 w 19"/>
                    <a:gd name="T13" fmla="*/ 0 h 13"/>
                    <a:gd name="T14" fmla="*/ 0 w 19"/>
                    <a:gd name="T15" fmla="*/ 0 h 13"/>
                    <a:gd name="T16" fmla="*/ 0 w 19"/>
                    <a:gd name="T17" fmla="*/ 8 h 13"/>
                    <a:gd name="T18" fmla="*/ 13 w 19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"/>
                    <a:gd name="T31" fmla="*/ 0 h 13"/>
                    <a:gd name="T32" fmla="*/ 19 w 19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" h="13">
                      <a:moveTo>
                        <a:pt x="13" y="8"/>
                      </a:moveTo>
                      <a:lnTo>
                        <a:pt x="8" y="13"/>
                      </a:lnTo>
                      <a:lnTo>
                        <a:pt x="19" y="13"/>
                      </a:lnTo>
                      <a:lnTo>
                        <a:pt x="19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79" name="Freeform 514"/>
                <p:cNvSpPr>
                  <a:spLocks/>
                </p:cNvSpPr>
                <p:nvPr/>
              </p:nvSpPr>
              <p:spPr bwMode="auto">
                <a:xfrm>
                  <a:off x="1697" y="1022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13 w 13"/>
                    <a:gd name="T3" fmla="*/ 5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5 h 15"/>
                    <a:gd name="T10" fmla="*/ 8 w 13"/>
                    <a:gd name="T11" fmla="*/ 0 h 15"/>
                    <a:gd name="T12" fmla="*/ 8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5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5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0" name="Freeform 515"/>
                <p:cNvSpPr>
                  <a:spLocks/>
                </p:cNvSpPr>
                <p:nvPr/>
              </p:nvSpPr>
              <p:spPr bwMode="auto">
                <a:xfrm>
                  <a:off x="1691" y="1022"/>
                  <a:ext cx="14" cy="15"/>
                </a:xfrm>
                <a:custGeom>
                  <a:avLst/>
                  <a:gdLst>
                    <a:gd name="T0" fmla="*/ 14 w 14"/>
                    <a:gd name="T1" fmla="*/ 5 h 15"/>
                    <a:gd name="T2" fmla="*/ 6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6 w 14"/>
                    <a:gd name="T9" fmla="*/ 0 h 15"/>
                    <a:gd name="T10" fmla="*/ 0 w 14"/>
                    <a:gd name="T11" fmla="*/ 5 h 15"/>
                    <a:gd name="T12" fmla="*/ 6 w 14"/>
                    <a:gd name="T13" fmla="*/ 0 h 15"/>
                    <a:gd name="T14" fmla="*/ 0 w 14"/>
                    <a:gd name="T15" fmla="*/ 0 h 15"/>
                    <a:gd name="T16" fmla="*/ 0 w 14"/>
                    <a:gd name="T17" fmla="*/ 5 h 15"/>
                    <a:gd name="T18" fmla="*/ 14 w 14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5"/>
                      </a:move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5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1" name="Freeform 516"/>
                <p:cNvSpPr>
                  <a:spLocks/>
                </p:cNvSpPr>
                <p:nvPr/>
              </p:nvSpPr>
              <p:spPr bwMode="auto">
                <a:xfrm>
                  <a:off x="1691" y="1027"/>
                  <a:ext cx="14" cy="18"/>
                </a:xfrm>
                <a:custGeom>
                  <a:avLst/>
                  <a:gdLst>
                    <a:gd name="T0" fmla="*/ 6 w 14"/>
                    <a:gd name="T1" fmla="*/ 18 h 18"/>
                    <a:gd name="T2" fmla="*/ 14 w 14"/>
                    <a:gd name="T3" fmla="*/ 10 h 18"/>
                    <a:gd name="T4" fmla="*/ 14 w 14"/>
                    <a:gd name="T5" fmla="*/ 0 h 18"/>
                    <a:gd name="T6" fmla="*/ 0 w 14"/>
                    <a:gd name="T7" fmla="*/ 0 h 18"/>
                    <a:gd name="T8" fmla="*/ 0 w 14"/>
                    <a:gd name="T9" fmla="*/ 10 h 18"/>
                    <a:gd name="T10" fmla="*/ 6 w 14"/>
                    <a:gd name="T11" fmla="*/ 0 h 18"/>
                    <a:gd name="T12" fmla="*/ 6 w 14"/>
                    <a:gd name="T13" fmla="*/ 18 h 18"/>
                    <a:gd name="T14" fmla="*/ 14 w 14"/>
                    <a:gd name="T15" fmla="*/ 18 h 18"/>
                    <a:gd name="T16" fmla="*/ 14 w 14"/>
                    <a:gd name="T17" fmla="*/ 10 h 18"/>
                    <a:gd name="T18" fmla="*/ 6 w 14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6" y="18"/>
                      </a:move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6" y="0"/>
                      </a:lnTo>
                      <a:lnTo>
                        <a:pt x="6" y="18"/>
                      </a:lnTo>
                      <a:lnTo>
                        <a:pt x="14" y="18"/>
                      </a:lnTo>
                      <a:lnTo>
                        <a:pt x="14" y="1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2" name="Freeform 517"/>
                <p:cNvSpPr>
                  <a:spLocks/>
                </p:cNvSpPr>
                <p:nvPr/>
              </p:nvSpPr>
              <p:spPr bwMode="auto">
                <a:xfrm>
                  <a:off x="1682" y="1027"/>
                  <a:ext cx="15" cy="18"/>
                </a:xfrm>
                <a:custGeom>
                  <a:avLst/>
                  <a:gdLst>
                    <a:gd name="T0" fmla="*/ 15 w 15"/>
                    <a:gd name="T1" fmla="*/ 10 h 18"/>
                    <a:gd name="T2" fmla="*/ 9 w 15"/>
                    <a:gd name="T3" fmla="*/ 18 h 18"/>
                    <a:gd name="T4" fmla="*/ 15 w 15"/>
                    <a:gd name="T5" fmla="*/ 18 h 18"/>
                    <a:gd name="T6" fmla="*/ 15 w 15"/>
                    <a:gd name="T7" fmla="*/ 0 h 18"/>
                    <a:gd name="T8" fmla="*/ 9 w 15"/>
                    <a:gd name="T9" fmla="*/ 0 h 18"/>
                    <a:gd name="T10" fmla="*/ 0 w 15"/>
                    <a:gd name="T11" fmla="*/ 10 h 18"/>
                    <a:gd name="T12" fmla="*/ 9 w 15"/>
                    <a:gd name="T13" fmla="*/ 0 h 18"/>
                    <a:gd name="T14" fmla="*/ 0 w 15"/>
                    <a:gd name="T15" fmla="*/ 0 h 18"/>
                    <a:gd name="T16" fmla="*/ 0 w 15"/>
                    <a:gd name="T17" fmla="*/ 10 h 18"/>
                    <a:gd name="T18" fmla="*/ 15 w 15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15" y="10"/>
                      </a:moveTo>
                      <a:lnTo>
                        <a:pt x="9" y="18"/>
                      </a:lnTo>
                      <a:lnTo>
                        <a:pt x="15" y="18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10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15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3" name="Rectangle 518"/>
                <p:cNvSpPr>
                  <a:spLocks noChangeArrowheads="1"/>
                </p:cNvSpPr>
                <p:nvPr/>
              </p:nvSpPr>
              <p:spPr bwMode="auto">
                <a:xfrm>
                  <a:off x="1683" y="1037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4" name="Freeform 519"/>
                <p:cNvSpPr>
                  <a:spLocks/>
                </p:cNvSpPr>
                <p:nvPr/>
              </p:nvSpPr>
              <p:spPr bwMode="auto">
                <a:xfrm>
                  <a:off x="1682" y="1042"/>
                  <a:ext cx="15" cy="17"/>
                </a:xfrm>
                <a:custGeom>
                  <a:avLst/>
                  <a:gdLst>
                    <a:gd name="T0" fmla="*/ 9 w 15"/>
                    <a:gd name="T1" fmla="*/ 17 h 17"/>
                    <a:gd name="T2" fmla="*/ 15 w 15"/>
                    <a:gd name="T3" fmla="*/ 9 h 17"/>
                    <a:gd name="T4" fmla="*/ 15 w 15"/>
                    <a:gd name="T5" fmla="*/ 3 h 17"/>
                    <a:gd name="T6" fmla="*/ 0 w 15"/>
                    <a:gd name="T7" fmla="*/ 3 h 17"/>
                    <a:gd name="T8" fmla="*/ 0 w 15"/>
                    <a:gd name="T9" fmla="*/ 9 h 17"/>
                    <a:gd name="T10" fmla="*/ 9 w 15"/>
                    <a:gd name="T11" fmla="*/ 0 h 17"/>
                    <a:gd name="T12" fmla="*/ 9 w 15"/>
                    <a:gd name="T13" fmla="*/ 17 h 17"/>
                    <a:gd name="T14" fmla="*/ 15 w 15"/>
                    <a:gd name="T15" fmla="*/ 17 h 17"/>
                    <a:gd name="T16" fmla="*/ 15 w 15"/>
                    <a:gd name="T17" fmla="*/ 9 h 17"/>
                    <a:gd name="T18" fmla="*/ 9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17"/>
                      </a:moveTo>
                      <a:lnTo>
                        <a:pt x="15" y="9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9" y="0"/>
                      </a:lnTo>
                      <a:lnTo>
                        <a:pt x="9" y="17"/>
                      </a:lnTo>
                      <a:lnTo>
                        <a:pt x="15" y="17"/>
                      </a:lnTo>
                      <a:lnTo>
                        <a:pt x="15" y="9"/>
                      </a:lnTo>
                      <a:lnTo>
                        <a:pt x="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5" name="Freeform 520"/>
                <p:cNvSpPr>
                  <a:spLocks/>
                </p:cNvSpPr>
                <p:nvPr/>
              </p:nvSpPr>
              <p:spPr bwMode="auto">
                <a:xfrm>
                  <a:off x="1676" y="1042"/>
                  <a:ext cx="15" cy="17"/>
                </a:xfrm>
                <a:custGeom>
                  <a:avLst/>
                  <a:gdLst>
                    <a:gd name="T0" fmla="*/ 13 w 15"/>
                    <a:gd name="T1" fmla="*/ 11 h 17"/>
                    <a:gd name="T2" fmla="*/ 6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6 w 15"/>
                    <a:gd name="T9" fmla="*/ 0 h 17"/>
                    <a:gd name="T10" fmla="*/ 0 w 15"/>
                    <a:gd name="T11" fmla="*/ 3 h 17"/>
                    <a:gd name="T12" fmla="*/ 6 w 15"/>
                    <a:gd name="T13" fmla="*/ 0 h 17"/>
                    <a:gd name="T14" fmla="*/ 3 w 15"/>
                    <a:gd name="T15" fmla="*/ 0 h 17"/>
                    <a:gd name="T16" fmla="*/ 0 w 15"/>
                    <a:gd name="T17" fmla="*/ 3 h 17"/>
                    <a:gd name="T18" fmla="*/ 13 w 15"/>
                    <a:gd name="T19" fmla="*/ 1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3" y="11"/>
                      </a:moveTo>
                      <a:lnTo>
                        <a:pt x="6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0" y="3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13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6" name="Freeform 521"/>
                <p:cNvSpPr>
                  <a:spLocks/>
                </p:cNvSpPr>
                <p:nvPr/>
              </p:nvSpPr>
              <p:spPr bwMode="auto">
                <a:xfrm>
                  <a:off x="1668" y="1045"/>
                  <a:ext cx="21" cy="16"/>
                </a:xfrm>
                <a:custGeom>
                  <a:avLst/>
                  <a:gdLst>
                    <a:gd name="T0" fmla="*/ 18 w 21"/>
                    <a:gd name="T1" fmla="*/ 11 h 16"/>
                    <a:gd name="T2" fmla="*/ 14 w 21"/>
                    <a:gd name="T3" fmla="*/ 16 h 16"/>
                    <a:gd name="T4" fmla="*/ 21 w 21"/>
                    <a:gd name="T5" fmla="*/ 8 h 16"/>
                    <a:gd name="T6" fmla="*/ 8 w 21"/>
                    <a:gd name="T7" fmla="*/ 0 h 16"/>
                    <a:gd name="T8" fmla="*/ 3 w 21"/>
                    <a:gd name="T9" fmla="*/ 8 h 16"/>
                    <a:gd name="T10" fmla="*/ 0 w 21"/>
                    <a:gd name="T11" fmla="*/ 11 h 16"/>
                    <a:gd name="T12" fmla="*/ 18 w 21"/>
                    <a:gd name="T13" fmla="*/ 11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"/>
                    <a:gd name="T22" fmla="*/ 0 h 16"/>
                    <a:gd name="T23" fmla="*/ 21 w 21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" h="16">
                      <a:moveTo>
                        <a:pt x="18" y="11"/>
                      </a:moveTo>
                      <a:lnTo>
                        <a:pt x="14" y="16"/>
                      </a:lnTo>
                      <a:lnTo>
                        <a:pt x="21" y="8"/>
                      </a:lnTo>
                      <a:lnTo>
                        <a:pt x="8" y="0"/>
                      </a:lnTo>
                      <a:lnTo>
                        <a:pt x="3" y="8"/>
                      </a:lnTo>
                      <a:lnTo>
                        <a:pt x="0" y="11"/>
                      </a:lnTo>
                      <a:lnTo>
                        <a:pt x="1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7" name="Rectangle 522"/>
                <p:cNvSpPr>
                  <a:spLocks noChangeArrowheads="1"/>
                </p:cNvSpPr>
                <p:nvPr/>
              </p:nvSpPr>
              <p:spPr bwMode="auto">
                <a:xfrm>
                  <a:off x="1668" y="1056"/>
                  <a:ext cx="19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8" name="Freeform 523"/>
                <p:cNvSpPr>
                  <a:spLocks/>
                </p:cNvSpPr>
                <p:nvPr/>
              </p:nvSpPr>
              <p:spPr bwMode="auto">
                <a:xfrm>
                  <a:off x="1668" y="1065"/>
                  <a:ext cx="18" cy="14"/>
                </a:xfrm>
                <a:custGeom>
                  <a:avLst/>
                  <a:gdLst>
                    <a:gd name="T0" fmla="*/ 8 w 18"/>
                    <a:gd name="T1" fmla="*/ 14 h 14"/>
                    <a:gd name="T2" fmla="*/ 18 w 18"/>
                    <a:gd name="T3" fmla="*/ 6 h 14"/>
                    <a:gd name="T4" fmla="*/ 18 w 18"/>
                    <a:gd name="T5" fmla="*/ 0 h 14"/>
                    <a:gd name="T6" fmla="*/ 0 w 18"/>
                    <a:gd name="T7" fmla="*/ 0 h 14"/>
                    <a:gd name="T8" fmla="*/ 0 w 18"/>
                    <a:gd name="T9" fmla="*/ 6 h 14"/>
                    <a:gd name="T10" fmla="*/ 8 w 18"/>
                    <a:gd name="T11" fmla="*/ 0 h 14"/>
                    <a:gd name="T12" fmla="*/ 8 w 18"/>
                    <a:gd name="T13" fmla="*/ 14 h 14"/>
                    <a:gd name="T14" fmla="*/ 18 w 18"/>
                    <a:gd name="T15" fmla="*/ 14 h 14"/>
                    <a:gd name="T16" fmla="*/ 18 w 18"/>
                    <a:gd name="T17" fmla="*/ 6 h 14"/>
                    <a:gd name="T18" fmla="*/ 8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8" y="14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lnTo>
                        <a:pt x="8" y="14"/>
                      </a:lnTo>
                      <a:lnTo>
                        <a:pt x="18" y="14"/>
                      </a:lnTo>
                      <a:lnTo>
                        <a:pt x="18" y="6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89" name="Freeform 524"/>
                <p:cNvSpPr>
                  <a:spLocks/>
                </p:cNvSpPr>
                <p:nvPr/>
              </p:nvSpPr>
              <p:spPr bwMode="auto">
                <a:xfrm>
                  <a:off x="1663" y="1065"/>
                  <a:ext cx="13" cy="14"/>
                </a:xfrm>
                <a:custGeom>
                  <a:avLst/>
                  <a:gdLst>
                    <a:gd name="T0" fmla="*/ 13 w 13"/>
                    <a:gd name="T1" fmla="*/ 6 h 14"/>
                    <a:gd name="T2" fmla="*/ 5 w 13"/>
                    <a:gd name="T3" fmla="*/ 14 h 14"/>
                    <a:gd name="T4" fmla="*/ 13 w 13"/>
                    <a:gd name="T5" fmla="*/ 14 h 14"/>
                    <a:gd name="T6" fmla="*/ 13 w 13"/>
                    <a:gd name="T7" fmla="*/ 0 h 14"/>
                    <a:gd name="T8" fmla="*/ 5 w 13"/>
                    <a:gd name="T9" fmla="*/ 0 h 14"/>
                    <a:gd name="T10" fmla="*/ 0 w 13"/>
                    <a:gd name="T11" fmla="*/ 6 h 14"/>
                    <a:gd name="T12" fmla="*/ 5 w 13"/>
                    <a:gd name="T13" fmla="*/ 0 h 14"/>
                    <a:gd name="T14" fmla="*/ 0 w 13"/>
                    <a:gd name="T15" fmla="*/ 0 h 14"/>
                    <a:gd name="T16" fmla="*/ 0 w 13"/>
                    <a:gd name="T17" fmla="*/ 6 h 14"/>
                    <a:gd name="T18" fmla="*/ 13 w 1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6"/>
                      </a:moveTo>
                      <a:lnTo>
                        <a:pt x="5" y="14"/>
                      </a:lnTo>
                      <a:lnTo>
                        <a:pt x="13" y="14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0" y="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0" name="Rectangle 525"/>
                <p:cNvSpPr>
                  <a:spLocks noChangeArrowheads="1"/>
                </p:cNvSpPr>
                <p:nvPr/>
              </p:nvSpPr>
              <p:spPr bwMode="auto">
                <a:xfrm>
                  <a:off x="1663" y="1071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1" name="Freeform 526"/>
                <p:cNvSpPr>
                  <a:spLocks/>
                </p:cNvSpPr>
                <p:nvPr/>
              </p:nvSpPr>
              <p:spPr bwMode="auto">
                <a:xfrm>
                  <a:off x="1663" y="1079"/>
                  <a:ext cx="13" cy="14"/>
                </a:xfrm>
                <a:custGeom>
                  <a:avLst/>
                  <a:gdLst>
                    <a:gd name="T0" fmla="*/ 5 w 13"/>
                    <a:gd name="T1" fmla="*/ 14 h 14"/>
                    <a:gd name="T2" fmla="*/ 13 w 13"/>
                    <a:gd name="T3" fmla="*/ 5 h 14"/>
                    <a:gd name="T4" fmla="*/ 13 w 13"/>
                    <a:gd name="T5" fmla="*/ 0 h 14"/>
                    <a:gd name="T6" fmla="*/ 0 w 13"/>
                    <a:gd name="T7" fmla="*/ 0 h 14"/>
                    <a:gd name="T8" fmla="*/ 0 w 13"/>
                    <a:gd name="T9" fmla="*/ 5 h 14"/>
                    <a:gd name="T10" fmla="*/ 5 w 13"/>
                    <a:gd name="T11" fmla="*/ 0 h 14"/>
                    <a:gd name="T12" fmla="*/ 5 w 13"/>
                    <a:gd name="T13" fmla="*/ 14 h 14"/>
                    <a:gd name="T14" fmla="*/ 13 w 13"/>
                    <a:gd name="T15" fmla="*/ 14 h 14"/>
                    <a:gd name="T16" fmla="*/ 13 w 13"/>
                    <a:gd name="T17" fmla="*/ 5 h 14"/>
                    <a:gd name="T18" fmla="*/ 5 w 13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5" y="14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4"/>
                      </a:lnTo>
                      <a:lnTo>
                        <a:pt x="13" y="14"/>
                      </a:lnTo>
                      <a:lnTo>
                        <a:pt x="13" y="5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2" name="Freeform 527"/>
                <p:cNvSpPr>
                  <a:spLocks/>
                </p:cNvSpPr>
                <p:nvPr/>
              </p:nvSpPr>
              <p:spPr bwMode="auto">
                <a:xfrm>
                  <a:off x="1655" y="1079"/>
                  <a:ext cx="16" cy="14"/>
                </a:xfrm>
                <a:custGeom>
                  <a:avLst/>
                  <a:gdLst>
                    <a:gd name="T0" fmla="*/ 16 w 16"/>
                    <a:gd name="T1" fmla="*/ 5 h 14"/>
                    <a:gd name="T2" fmla="*/ 8 w 16"/>
                    <a:gd name="T3" fmla="*/ 14 h 14"/>
                    <a:gd name="T4" fmla="*/ 13 w 16"/>
                    <a:gd name="T5" fmla="*/ 14 h 14"/>
                    <a:gd name="T6" fmla="*/ 13 w 16"/>
                    <a:gd name="T7" fmla="*/ 0 h 14"/>
                    <a:gd name="T8" fmla="*/ 8 w 16"/>
                    <a:gd name="T9" fmla="*/ 0 h 14"/>
                    <a:gd name="T10" fmla="*/ 0 w 16"/>
                    <a:gd name="T11" fmla="*/ 5 h 14"/>
                    <a:gd name="T12" fmla="*/ 8 w 16"/>
                    <a:gd name="T13" fmla="*/ 0 h 14"/>
                    <a:gd name="T14" fmla="*/ 0 w 16"/>
                    <a:gd name="T15" fmla="*/ 0 h 14"/>
                    <a:gd name="T16" fmla="*/ 0 w 16"/>
                    <a:gd name="T17" fmla="*/ 5 h 14"/>
                    <a:gd name="T18" fmla="*/ 16 w 16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6" y="5"/>
                      </a:moveTo>
                      <a:lnTo>
                        <a:pt x="8" y="14"/>
                      </a:lnTo>
                      <a:lnTo>
                        <a:pt x="13" y="14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3" name="Rectangle 528"/>
                <p:cNvSpPr>
                  <a:spLocks noChangeArrowheads="1"/>
                </p:cNvSpPr>
                <p:nvPr/>
              </p:nvSpPr>
              <p:spPr bwMode="auto">
                <a:xfrm>
                  <a:off x="1655" y="1084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4" name="Rectangle 529"/>
                <p:cNvSpPr>
                  <a:spLocks noChangeArrowheads="1"/>
                </p:cNvSpPr>
                <p:nvPr/>
              </p:nvSpPr>
              <p:spPr bwMode="auto">
                <a:xfrm>
                  <a:off x="1655" y="1093"/>
                  <a:ext cx="17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5" name="Rectangle 530"/>
                <p:cNvSpPr>
                  <a:spLocks noChangeArrowheads="1"/>
                </p:cNvSpPr>
                <p:nvPr/>
              </p:nvSpPr>
              <p:spPr bwMode="auto">
                <a:xfrm>
                  <a:off x="1655" y="1099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6" name="Rectangle 531"/>
                <p:cNvSpPr>
                  <a:spLocks noChangeArrowheads="1"/>
                </p:cNvSpPr>
                <p:nvPr/>
              </p:nvSpPr>
              <p:spPr bwMode="auto">
                <a:xfrm>
                  <a:off x="1655" y="1105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7" name="Rectangle 532"/>
                <p:cNvSpPr>
                  <a:spLocks noChangeArrowheads="1"/>
                </p:cNvSpPr>
                <p:nvPr/>
              </p:nvSpPr>
              <p:spPr bwMode="auto">
                <a:xfrm>
                  <a:off x="1655" y="1113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8" name="Rectangle 533"/>
                <p:cNvSpPr>
                  <a:spLocks noChangeArrowheads="1"/>
                </p:cNvSpPr>
                <p:nvPr/>
              </p:nvSpPr>
              <p:spPr bwMode="auto">
                <a:xfrm>
                  <a:off x="1655" y="1118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99" name="Rectangle 534"/>
                <p:cNvSpPr>
                  <a:spLocks noChangeArrowheads="1"/>
                </p:cNvSpPr>
                <p:nvPr/>
              </p:nvSpPr>
              <p:spPr bwMode="auto">
                <a:xfrm>
                  <a:off x="1655" y="1126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0" name="Rectangle 535"/>
                <p:cNvSpPr>
                  <a:spLocks noChangeArrowheads="1"/>
                </p:cNvSpPr>
                <p:nvPr/>
              </p:nvSpPr>
              <p:spPr bwMode="auto">
                <a:xfrm>
                  <a:off x="1655" y="1133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1" name="Rectangle 536"/>
                <p:cNvSpPr>
                  <a:spLocks noChangeArrowheads="1"/>
                </p:cNvSpPr>
                <p:nvPr/>
              </p:nvSpPr>
              <p:spPr bwMode="auto">
                <a:xfrm>
                  <a:off x="1655" y="1139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2" name="Freeform 537"/>
                <p:cNvSpPr>
                  <a:spLocks/>
                </p:cNvSpPr>
                <p:nvPr/>
              </p:nvSpPr>
              <p:spPr bwMode="auto">
                <a:xfrm>
                  <a:off x="1655" y="1147"/>
                  <a:ext cx="16" cy="13"/>
                </a:xfrm>
                <a:custGeom>
                  <a:avLst/>
                  <a:gdLst>
                    <a:gd name="T0" fmla="*/ 8 w 16"/>
                    <a:gd name="T1" fmla="*/ 13 h 13"/>
                    <a:gd name="T2" fmla="*/ 16 w 16"/>
                    <a:gd name="T3" fmla="*/ 8 h 13"/>
                    <a:gd name="T4" fmla="*/ 16 w 16"/>
                    <a:gd name="T5" fmla="*/ 0 h 13"/>
                    <a:gd name="T6" fmla="*/ 0 w 16"/>
                    <a:gd name="T7" fmla="*/ 0 h 13"/>
                    <a:gd name="T8" fmla="*/ 0 w 16"/>
                    <a:gd name="T9" fmla="*/ 8 h 13"/>
                    <a:gd name="T10" fmla="*/ 8 w 16"/>
                    <a:gd name="T11" fmla="*/ 0 h 13"/>
                    <a:gd name="T12" fmla="*/ 8 w 16"/>
                    <a:gd name="T13" fmla="*/ 13 h 13"/>
                    <a:gd name="T14" fmla="*/ 16 w 16"/>
                    <a:gd name="T15" fmla="*/ 13 h 13"/>
                    <a:gd name="T16" fmla="*/ 16 w 16"/>
                    <a:gd name="T17" fmla="*/ 8 h 13"/>
                    <a:gd name="T18" fmla="*/ 8 w 16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13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8" y="13"/>
                      </a:lnTo>
                      <a:lnTo>
                        <a:pt x="16" y="13"/>
                      </a:lnTo>
                      <a:lnTo>
                        <a:pt x="16" y="8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3" name="Rectangle 538"/>
                <p:cNvSpPr>
                  <a:spLocks noChangeArrowheads="1"/>
                </p:cNvSpPr>
                <p:nvPr/>
              </p:nvSpPr>
              <p:spPr bwMode="auto">
                <a:xfrm>
                  <a:off x="1657" y="114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4" name="Freeform 539"/>
                <p:cNvSpPr>
                  <a:spLocks/>
                </p:cNvSpPr>
                <p:nvPr/>
              </p:nvSpPr>
              <p:spPr bwMode="auto">
                <a:xfrm>
                  <a:off x="1643" y="1147"/>
                  <a:ext cx="14" cy="13"/>
                </a:xfrm>
                <a:custGeom>
                  <a:avLst/>
                  <a:gdLst>
                    <a:gd name="T0" fmla="*/ 14 w 14"/>
                    <a:gd name="T1" fmla="*/ 8 h 13"/>
                    <a:gd name="T2" fmla="*/ 5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5 w 14"/>
                    <a:gd name="T9" fmla="*/ 0 h 13"/>
                    <a:gd name="T10" fmla="*/ 0 w 14"/>
                    <a:gd name="T11" fmla="*/ 8 h 13"/>
                    <a:gd name="T12" fmla="*/ 5 w 14"/>
                    <a:gd name="T13" fmla="*/ 0 h 13"/>
                    <a:gd name="T14" fmla="*/ 0 w 14"/>
                    <a:gd name="T15" fmla="*/ 0 h 13"/>
                    <a:gd name="T16" fmla="*/ 0 w 14"/>
                    <a:gd name="T17" fmla="*/ 8 h 13"/>
                    <a:gd name="T18" fmla="*/ 14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8"/>
                      </a:moveTo>
                      <a:lnTo>
                        <a:pt x="5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5" name="Rectangle 540"/>
                <p:cNvSpPr>
                  <a:spLocks noChangeArrowheads="1"/>
                </p:cNvSpPr>
                <p:nvPr/>
              </p:nvSpPr>
              <p:spPr bwMode="auto">
                <a:xfrm>
                  <a:off x="1643" y="1155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6" name="Rectangle 541"/>
                <p:cNvSpPr>
                  <a:spLocks noChangeArrowheads="1"/>
                </p:cNvSpPr>
                <p:nvPr/>
              </p:nvSpPr>
              <p:spPr bwMode="auto">
                <a:xfrm>
                  <a:off x="1643" y="1160"/>
                  <a:ext cx="16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7" name="Rectangle 542"/>
                <p:cNvSpPr>
                  <a:spLocks noChangeArrowheads="1"/>
                </p:cNvSpPr>
                <p:nvPr/>
              </p:nvSpPr>
              <p:spPr bwMode="auto">
                <a:xfrm>
                  <a:off x="1643" y="1170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8" name="Rectangle 543"/>
                <p:cNvSpPr>
                  <a:spLocks noChangeArrowheads="1"/>
                </p:cNvSpPr>
                <p:nvPr/>
              </p:nvSpPr>
              <p:spPr bwMode="auto">
                <a:xfrm>
                  <a:off x="1643" y="1175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09" name="Rectangle 544"/>
                <p:cNvSpPr>
                  <a:spLocks noChangeArrowheads="1"/>
                </p:cNvSpPr>
                <p:nvPr/>
              </p:nvSpPr>
              <p:spPr bwMode="auto">
                <a:xfrm>
                  <a:off x="1643" y="1181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0" name="Rectangle 545"/>
                <p:cNvSpPr>
                  <a:spLocks noChangeArrowheads="1"/>
                </p:cNvSpPr>
                <p:nvPr/>
              </p:nvSpPr>
              <p:spPr bwMode="auto">
                <a:xfrm>
                  <a:off x="1643" y="1189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1" name="Rectangle 546"/>
                <p:cNvSpPr>
                  <a:spLocks noChangeArrowheads="1"/>
                </p:cNvSpPr>
                <p:nvPr/>
              </p:nvSpPr>
              <p:spPr bwMode="auto">
                <a:xfrm>
                  <a:off x="1643" y="1194"/>
                  <a:ext cx="16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2" name="Rectangle 547"/>
                <p:cNvSpPr>
                  <a:spLocks noChangeArrowheads="1"/>
                </p:cNvSpPr>
                <p:nvPr/>
              </p:nvSpPr>
              <p:spPr bwMode="auto">
                <a:xfrm>
                  <a:off x="1643" y="1204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3" name="Rectangle 548"/>
                <p:cNvSpPr>
                  <a:spLocks noChangeArrowheads="1"/>
                </p:cNvSpPr>
                <p:nvPr/>
              </p:nvSpPr>
              <p:spPr bwMode="auto">
                <a:xfrm>
                  <a:off x="1643" y="1209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4" name="Rectangle 549"/>
                <p:cNvSpPr>
                  <a:spLocks noChangeArrowheads="1"/>
                </p:cNvSpPr>
                <p:nvPr/>
              </p:nvSpPr>
              <p:spPr bwMode="auto">
                <a:xfrm>
                  <a:off x="1643" y="1217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5" name="Rectangle 550"/>
                <p:cNvSpPr>
                  <a:spLocks noChangeArrowheads="1"/>
                </p:cNvSpPr>
                <p:nvPr/>
              </p:nvSpPr>
              <p:spPr bwMode="auto">
                <a:xfrm>
                  <a:off x="1643" y="1223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6" name="Rectangle 551"/>
                <p:cNvSpPr>
                  <a:spLocks noChangeArrowheads="1"/>
                </p:cNvSpPr>
                <p:nvPr/>
              </p:nvSpPr>
              <p:spPr bwMode="auto">
                <a:xfrm>
                  <a:off x="1643" y="1228"/>
                  <a:ext cx="16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7" name="Freeform 552"/>
                <p:cNvSpPr>
                  <a:spLocks/>
                </p:cNvSpPr>
                <p:nvPr/>
              </p:nvSpPr>
              <p:spPr bwMode="auto">
                <a:xfrm>
                  <a:off x="1643" y="1238"/>
                  <a:ext cx="14" cy="13"/>
                </a:xfrm>
                <a:custGeom>
                  <a:avLst/>
                  <a:gdLst>
                    <a:gd name="T0" fmla="*/ 5 w 14"/>
                    <a:gd name="T1" fmla="*/ 13 h 13"/>
                    <a:gd name="T2" fmla="*/ 14 w 14"/>
                    <a:gd name="T3" fmla="*/ 5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5 h 13"/>
                    <a:gd name="T10" fmla="*/ 5 w 14"/>
                    <a:gd name="T11" fmla="*/ 0 h 13"/>
                    <a:gd name="T12" fmla="*/ 5 w 14"/>
                    <a:gd name="T13" fmla="*/ 13 h 13"/>
                    <a:gd name="T14" fmla="*/ 14 w 14"/>
                    <a:gd name="T15" fmla="*/ 13 h 13"/>
                    <a:gd name="T16" fmla="*/ 14 w 14"/>
                    <a:gd name="T17" fmla="*/ 5 h 13"/>
                    <a:gd name="T18" fmla="*/ 5 w 14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5" y="13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8" name="Freeform 553"/>
                <p:cNvSpPr>
                  <a:spLocks/>
                </p:cNvSpPr>
                <p:nvPr/>
              </p:nvSpPr>
              <p:spPr bwMode="auto">
                <a:xfrm>
                  <a:off x="1634" y="1238"/>
                  <a:ext cx="14" cy="13"/>
                </a:xfrm>
                <a:custGeom>
                  <a:avLst/>
                  <a:gdLst>
                    <a:gd name="T0" fmla="*/ 14 w 14"/>
                    <a:gd name="T1" fmla="*/ 5 h 13"/>
                    <a:gd name="T2" fmla="*/ 9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9 w 14"/>
                    <a:gd name="T9" fmla="*/ 0 h 13"/>
                    <a:gd name="T10" fmla="*/ 0 w 14"/>
                    <a:gd name="T11" fmla="*/ 5 h 13"/>
                    <a:gd name="T12" fmla="*/ 9 w 14"/>
                    <a:gd name="T13" fmla="*/ 0 h 13"/>
                    <a:gd name="T14" fmla="*/ 0 w 14"/>
                    <a:gd name="T15" fmla="*/ 0 h 13"/>
                    <a:gd name="T16" fmla="*/ 0 w 14"/>
                    <a:gd name="T17" fmla="*/ 5 h 13"/>
                    <a:gd name="T18" fmla="*/ 14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5"/>
                      </a:moveTo>
                      <a:lnTo>
                        <a:pt x="9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19" name="Rectangle 554"/>
                <p:cNvSpPr>
                  <a:spLocks noChangeArrowheads="1"/>
                </p:cNvSpPr>
                <p:nvPr/>
              </p:nvSpPr>
              <p:spPr bwMode="auto">
                <a:xfrm>
                  <a:off x="1634" y="1243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0" name="Rectangle 555"/>
                <p:cNvSpPr>
                  <a:spLocks noChangeArrowheads="1"/>
                </p:cNvSpPr>
                <p:nvPr/>
              </p:nvSpPr>
              <p:spPr bwMode="auto">
                <a:xfrm>
                  <a:off x="1634" y="1251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1" name="Rectangle 556"/>
                <p:cNvSpPr>
                  <a:spLocks noChangeArrowheads="1"/>
                </p:cNvSpPr>
                <p:nvPr/>
              </p:nvSpPr>
              <p:spPr bwMode="auto">
                <a:xfrm>
                  <a:off x="1634" y="1257"/>
                  <a:ext cx="17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2" name="Rectangle 557"/>
                <p:cNvSpPr>
                  <a:spLocks noChangeArrowheads="1"/>
                </p:cNvSpPr>
                <p:nvPr/>
              </p:nvSpPr>
              <p:spPr bwMode="auto">
                <a:xfrm>
                  <a:off x="1634" y="1266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3" name="Rectangle 558"/>
                <p:cNvSpPr>
                  <a:spLocks noChangeArrowheads="1"/>
                </p:cNvSpPr>
                <p:nvPr/>
              </p:nvSpPr>
              <p:spPr bwMode="auto">
                <a:xfrm>
                  <a:off x="1634" y="1272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4" name="Rectangle 559"/>
                <p:cNvSpPr>
                  <a:spLocks noChangeArrowheads="1"/>
                </p:cNvSpPr>
                <p:nvPr/>
              </p:nvSpPr>
              <p:spPr bwMode="auto">
                <a:xfrm>
                  <a:off x="1634" y="1280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5" name="Freeform 560"/>
                <p:cNvSpPr>
                  <a:spLocks/>
                </p:cNvSpPr>
                <p:nvPr/>
              </p:nvSpPr>
              <p:spPr bwMode="auto">
                <a:xfrm>
                  <a:off x="1634" y="1285"/>
                  <a:ext cx="14" cy="14"/>
                </a:xfrm>
                <a:custGeom>
                  <a:avLst/>
                  <a:gdLst>
                    <a:gd name="T0" fmla="*/ 9 w 14"/>
                    <a:gd name="T1" fmla="*/ 14 h 14"/>
                    <a:gd name="T2" fmla="*/ 14 w 14"/>
                    <a:gd name="T3" fmla="*/ 8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8 h 14"/>
                    <a:gd name="T10" fmla="*/ 9 w 14"/>
                    <a:gd name="T11" fmla="*/ 0 h 14"/>
                    <a:gd name="T12" fmla="*/ 9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8 h 14"/>
                    <a:gd name="T18" fmla="*/ 9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9" y="14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0"/>
                      </a:lnTo>
                      <a:lnTo>
                        <a:pt x="9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6" name="Freeform 561"/>
                <p:cNvSpPr>
                  <a:spLocks/>
                </p:cNvSpPr>
                <p:nvPr/>
              </p:nvSpPr>
              <p:spPr bwMode="auto">
                <a:xfrm>
                  <a:off x="1626" y="1285"/>
                  <a:ext cx="17" cy="14"/>
                </a:xfrm>
                <a:custGeom>
                  <a:avLst/>
                  <a:gdLst>
                    <a:gd name="T0" fmla="*/ 17 w 17"/>
                    <a:gd name="T1" fmla="*/ 8 h 14"/>
                    <a:gd name="T2" fmla="*/ 8 w 17"/>
                    <a:gd name="T3" fmla="*/ 14 h 14"/>
                    <a:gd name="T4" fmla="*/ 17 w 17"/>
                    <a:gd name="T5" fmla="*/ 14 h 14"/>
                    <a:gd name="T6" fmla="*/ 17 w 17"/>
                    <a:gd name="T7" fmla="*/ 0 h 14"/>
                    <a:gd name="T8" fmla="*/ 8 w 17"/>
                    <a:gd name="T9" fmla="*/ 0 h 14"/>
                    <a:gd name="T10" fmla="*/ 0 w 17"/>
                    <a:gd name="T11" fmla="*/ 8 h 14"/>
                    <a:gd name="T12" fmla="*/ 8 w 17"/>
                    <a:gd name="T13" fmla="*/ 0 h 14"/>
                    <a:gd name="T14" fmla="*/ 0 w 17"/>
                    <a:gd name="T15" fmla="*/ 0 h 14"/>
                    <a:gd name="T16" fmla="*/ 0 w 17"/>
                    <a:gd name="T17" fmla="*/ 8 h 14"/>
                    <a:gd name="T18" fmla="*/ 17 w 17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17" y="8"/>
                      </a:moveTo>
                      <a:lnTo>
                        <a:pt x="8" y="14"/>
                      </a:lnTo>
                      <a:lnTo>
                        <a:pt x="17" y="14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7" name="Rectangle 562"/>
                <p:cNvSpPr>
                  <a:spLocks noChangeArrowheads="1"/>
                </p:cNvSpPr>
                <p:nvPr/>
              </p:nvSpPr>
              <p:spPr bwMode="auto">
                <a:xfrm>
                  <a:off x="1626" y="1293"/>
                  <a:ext cx="18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8" name="Rectangle 563"/>
                <p:cNvSpPr>
                  <a:spLocks noChangeArrowheads="1"/>
                </p:cNvSpPr>
                <p:nvPr/>
              </p:nvSpPr>
              <p:spPr bwMode="auto">
                <a:xfrm>
                  <a:off x="1626" y="1300"/>
                  <a:ext cx="18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29" name="Rectangle 564"/>
                <p:cNvSpPr>
                  <a:spLocks noChangeArrowheads="1"/>
                </p:cNvSpPr>
                <p:nvPr/>
              </p:nvSpPr>
              <p:spPr bwMode="auto">
                <a:xfrm>
                  <a:off x="1626" y="1306"/>
                  <a:ext cx="18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0" name="Rectangle 565"/>
                <p:cNvSpPr>
                  <a:spLocks noChangeArrowheads="1"/>
                </p:cNvSpPr>
                <p:nvPr/>
              </p:nvSpPr>
              <p:spPr bwMode="auto">
                <a:xfrm>
                  <a:off x="1626" y="1314"/>
                  <a:ext cx="18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1" name="Rectangle 566"/>
                <p:cNvSpPr>
                  <a:spLocks noChangeArrowheads="1"/>
                </p:cNvSpPr>
                <p:nvPr/>
              </p:nvSpPr>
              <p:spPr bwMode="auto">
                <a:xfrm>
                  <a:off x="1626" y="1319"/>
                  <a:ext cx="18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2" name="Rectangle 567"/>
                <p:cNvSpPr>
                  <a:spLocks noChangeArrowheads="1"/>
                </p:cNvSpPr>
                <p:nvPr/>
              </p:nvSpPr>
              <p:spPr bwMode="auto">
                <a:xfrm>
                  <a:off x="1626" y="1327"/>
                  <a:ext cx="18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3" name="Rectangle 568"/>
                <p:cNvSpPr>
                  <a:spLocks noChangeArrowheads="1"/>
                </p:cNvSpPr>
                <p:nvPr/>
              </p:nvSpPr>
              <p:spPr bwMode="auto">
                <a:xfrm>
                  <a:off x="1626" y="1334"/>
                  <a:ext cx="18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4" name="Rectangle 569"/>
                <p:cNvSpPr>
                  <a:spLocks noChangeArrowheads="1"/>
                </p:cNvSpPr>
                <p:nvPr/>
              </p:nvSpPr>
              <p:spPr bwMode="auto">
                <a:xfrm>
                  <a:off x="1626" y="1342"/>
                  <a:ext cx="18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5" name="Rectangle 570"/>
                <p:cNvSpPr>
                  <a:spLocks noChangeArrowheads="1"/>
                </p:cNvSpPr>
                <p:nvPr/>
              </p:nvSpPr>
              <p:spPr bwMode="auto">
                <a:xfrm>
                  <a:off x="1626" y="1350"/>
                  <a:ext cx="18" cy="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6" name="Freeform 571"/>
                <p:cNvSpPr>
                  <a:spLocks/>
                </p:cNvSpPr>
                <p:nvPr/>
              </p:nvSpPr>
              <p:spPr bwMode="auto">
                <a:xfrm>
                  <a:off x="1626" y="1353"/>
                  <a:ext cx="17" cy="18"/>
                </a:xfrm>
                <a:custGeom>
                  <a:avLst/>
                  <a:gdLst>
                    <a:gd name="T0" fmla="*/ 8 w 17"/>
                    <a:gd name="T1" fmla="*/ 18 h 18"/>
                    <a:gd name="T2" fmla="*/ 17 w 17"/>
                    <a:gd name="T3" fmla="*/ 8 h 18"/>
                    <a:gd name="T4" fmla="*/ 17 w 17"/>
                    <a:gd name="T5" fmla="*/ 0 h 18"/>
                    <a:gd name="T6" fmla="*/ 0 w 17"/>
                    <a:gd name="T7" fmla="*/ 0 h 18"/>
                    <a:gd name="T8" fmla="*/ 0 w 17"/>
                    <a:gd name="T9" fmla="*/ 8 h 18"/>
                    <a:gd name="T10" fmla="*/ 8 w 17"/>
                    <a:gd name="T11" fmla="*/ 0 h 18"/>
                    <a:gd name="T12" fmla="*/ 8 w 17"/>
                    <a:gd name="T13" fmla="*/ 18 h 18"/>
                    <a:gd name="T14" fmla="*/ 17 w 17"/>
                    <a:gd name="T15" fmla="*/ 18 h 18"/>
                    <a:gd name="T16" fmla="*/ 17 w 17"/>
                    <a:gd name="T17" fmla="*/ 8 h 18"/>
                    <a:gd name="T18" fmla="*/ 8 w 17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8"/>
                    <a:gd name="T32" fmla="*/ 17 w 17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8">
                      <a:moveTo>
                        <a:pt x="8" y="18"/>
                      </a:move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8" y="18"/>
                      </a:lnTo>
                      <a:lnTo>
                        <a:pt x="17" y="18"/>
                      </a:lnTo>
                      <a:lnTo>
                        <a:pt x="17" y="8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7" name="Rectangle 572"/>
                <p:cNvSpPr>
                  <a:spLocks noChangeArrowheads="1"/>
                </p:cNvSpPr>
                <p:nvPr/>
              </p:nvSpPr>
              <p:spPr bwMode="auto">
                <a:xfrm>
                  <a:off x="1626" y="135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8" name="Freeform 573"/>
                <p:cNvSpPr>
                  <a:spLocks/>
                </p:cNvSpPr>
                <p:nvPr/>
              </p:nvSpPr>
              <p:spPr bwMode="auto">
                <a:xfrm>
                  <a:off x="1611" y="1353"/>
                  <a:ext cx="18" cy="18"/>
                </a:xfrm>
                <a:custGeom>
                  <a:avLst/>
                  <a:gdLst>
                    <a:gd name="T0" fmla="*/ 18 w 18"/>
                    <a:gd name="T1" fmla="*/ 8 h 18"/>
                    <a:gd name="T2" fmla="*/ 10 w 18"/>
                    <a:gd name="T3" fmla="*/ 18 h 18"/>
                    <a:gd name="T4" fmla="*/ 15 w 18"/>
                    <a:gd name="T5" fmla="*/ 18 h 18"/>
                    <a:gd name="T6" fmla="*/ 15 w 18"/>
                    <a:gd name="T7" fmla="*/ 0 h 18"/>
                    <a:gd name="T8" fmla="*/ 10 w 18"/>
                    <a:gd name="T9" fmla="*/ 0 h 18"/>
                    <a:gd name="T10" fmla="*/ 0 w 18"/>
                    <a:gd name="T11" fmla="*/ 8 h 18"/>
                    <a:gd name="T12" fmla="*/ 10 w 18"/>
                    <a:gd name="T13" fmla="*/ 0 h 18"/>
                    <a:gd name="T14" fmla="*/ 0 w 18"/>
                    <a:gd name="T15" fmla="*/ 0 h 18"/>
                    <a:gd name="T16" fmla="*/ 0 w 18"/>
                    <a:gd name="T17" fmla="*/ 8 h 18"/>
                    <a:gd name="T18" fmla="*/ 18 w 18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18" y="8"/>
                      </a:moveTo>
                      <a:lnTo>
                        <a:pt x="10" y="18"/>
                      </a:lnTo>
                      <a:lnTo>
                        <a:pt x="15" y="18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39" name="Rectangle 574"/>
                <p:cNvSpPr>
                  <a:spLocks noChangeArrowheads="1"/>
                </p:cNvSpPr>
                <p:nvPr/>
              </p:nvSpPr>
              <p:spPr bwMode="auto">
                <a:xfrm>
                  <a:off x="1611" y="1361"/>
                  <a:ext cx="19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0" name="Rectangle 575"/>
                <p:cNvSpPr>
                  <a:spLocks noChangeArrowheads="1"/>
                </p:cNvSpPr>
                <p:nvPr/>
              </p:nvSpPr>
              <p:spPr bwMode="auto">
                <a:xfrm>
                  <a:off x="1611" y="1371"/>
                  <a:ext cx="19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1" name="Rectangle 576"/>
                <p:cNvSpPr>
                  <a:spLocks noChangeArrowheads="1"/>
                </p:cNvSpPr>
                <p:nvPr/>
              </p:nvSpPr>
              <p:spPr bwMode="auto">
                <a:xfrm>
                  <a:off x="1611" y="1376"/>
                  <a:ext cx="19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2" name="Freeform 577"/>
                <p:cNvSpPr>
                  <a:spLocks/>
                </p:cNvSpPr>
                <p:nvPr/>
              </p:nvSpPr>
              <p:spPr bwMode="auto">
                <a:xfrm>
                  <a:off x="1611" y="1382"/>
                  <a:ext cx="18" cy="13"/>
                </a:xfrm>
                <a:custGeom>
                  <a:avLst/>
                  <a:gdLst>
                    <a:gd name="T0" fmla="*/ 10 w 18"/>
                    <a:gd name="T1" fmla="*/ 13 h 13"/>
                    <a:gd name="T2" fmla="*/ 18 w 18"/>
                    <a:gd name="T3" fmla="*/ 8 h 13"/>
                    <a:gd name="T4" fmla="*/ 18 w 18"/>
                    <a:gd name="T5" fmla="*/ 0 h 13"/>
                    <a:gd name="T6" fmla="*/ 0 w 18"/>
                    <a:gd name="T7" fmla="*/ 0 h 13"/>
                    <a:gd name="T8" fmla="*/ 0 w 18"/>
                    <a:gd name="T9" fmla="*/ 8 h 13"/>
                    <a:gd name="T10" fmla="*/ 10 w 18"/>
                    <a:gd name="T11" fmla="*/ 0 h 13"/>
                    <a:gd name="T12" fmla="*/ 10 w 18"/>
                    <a:gd name="T13" fmla="*/ 13 h 13"/>
                    <a:gd name="T14" fmla="*/ 18 w 18"/>
                    <a:gd name="T15" fmla="*/ 13 h 13"/>
                    <a:gd name="T16" fmla="*/ 18 w 18"/>
                    <a:gd name="T17" fmla="*/ 8 h 13"/>
                    <a:gd name="T18" fmla="*/ 10 w 18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0" y="13"/>
                      </a:move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10" y="13"/>
                      </a:lnTo>
                      <a:lnTo>
                        <a:pt x="18" y="13"/>
                      </a:lnTo>
                      <a:lnTo>
                        <a:pt x="18" y="8"/>
                      </a:lnTo>
                      <a:lnTo>
                        <a:pt x="1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3" name="Freeform 578"/>
                <p:cNvSpPr>
                  <a:spLocks/>
                </p:cNvSpPr>
                <p:nvPr/>
              </p:nvSpPr>
              <p:spPr bwMode="auto">
                <a:xfrm>
                  <a:off x="1606" y="1382"/>
                  <a:ext cx="18" cy="13"/>
                </a:xfrm>
                <a:custGeom>
                  <a:avLst/>
                  <a:gdLst>
                    <a:gd name="T0" fmla="*/ 18 w 18"/>
                    <a:gd name="T1" fmla="*/ 8 h 13"/>
                    <a:gd name="T2" fmla="*/ 8 w 18"/>
                    <a:gd name="T3" fmla="*/ 13 h 13"/>
                    <a:gd name="T4" fmla="*/ 15 w 18"/>
                    <a:gd name="T5" fmla="*/ 13 h 13"/>
                    <a:gd name="T6" fmla="*/ 15 w 18"/>
                    <a:gd name="T7" fmla="*/ 0 h 13"/>
                    <a:gd name="T8" fmla="*/ 8 w 18"/>
                    <a:gd name="T9" fmla="*/ 0 h 13"/>
                    <a:gd name="T10" fmla="*/ 0 w 18"/>
                    <a:gd name="T11" fmla="*/ 8 h 13"/>
                    <a:gd name="T12" fmla="*/ 8 w 18"/>
                    <a:gd name="T13" fmla="*/ 0 h 13"/>
                    <a:gd name="T14" fmla="*/ 0 w 18"/>
                    <a:gd name="T15" fmla="*/ 0 h 13"/>
                    <a:gd name="T16" fmla="*/ 0 w 18"/>
                    <a:gd name="T17" fmla="*/ 8 h 13"/>
                    <a:gd name="T18" fmla="*/ 18 w 18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8"/>
                      </a:moveTo>
                      <a:lnTo>
                        <a:pt x="8" y="13"/>
                      </a:lnTo>
                      <a:lnTo>
                        <a:pt x="15" y="13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4" name="Rectangle 579"/>
                <p:cNvSpPr>
                  <a:spLocks noChangeArrowheads="1"/>
                </p:cNvSpPr>
                <p:nvPr/>
              </p:nvSpPr>
              <p:spPr bwMode="auto">
                <a:xfrm>
                  <a:off x="1606" y="1390"/>
                  <a:ext cx="19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5" name="Freeform 580"/>
                <p:cNvSpPr>
                  <a:spLocks/>
                </p:cNvSpPr>
                <p:nvPr/>
              </p:nvSpPr>
              <p:spPr bwMode="auto">
                <a:xfrm>
                  <a:off x="1606" y="1395"/>
                  <a:ext cx="18" cy="15"/>
                </a:xfrm>
                <a:custGeom>
                  <a:avLst/>
                  <a:gdLst>
                    <a:gd name="T0" fmla="*/ 8 w 18"/>
                    <a:gd name="T1" fmla="*/ 15 h 15"/>
                    <a:gd name="T2" fmla="*/ 18 w 18"/>
                    <a:gd name="T3" fmla="*/ 10 h 15"/>
                    <a:gd name="T4" fmla="*/ 18 w 18"/>
                    <a:gd name="T5" fmla="*/ 0 h 15"/>
                    <a:gd name="T6" fmla="*/ 0 w 18"/>
                    <a:gd name="T7" fmla="*/ 0 h 15"/>
                    <a:gd name="T8" fmla="*/ 0 w 18"/>
                    <a:gd name="T9" fmla="*/ 10 h 15"/>
                    <a:gd name="T10" fmla="*/ 8 w 18"/>
                    <a:gd name="T11" fmla="*/ 0 h 15"/>
                    <a:gd name="T12" fmla="*/ 8 w 18"/>
                    <a:gd name="T13" fmla="*/ 15 h 15"/>
                    <a:gd name="T14" fmla="*/ 18 w 18"/>
                    <a:gd name="T15" fmla="*/ 15 h 15"/>
                    <a:gd name="T16" fmla="*/ 18 w 18"/>
                    <a:gd name="T17" fmla="*/ 10 h 15"/>
                    <a:gd name="T18" fmla="*/ 8 w 18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8" y="15"/>
                      </a:moveTo>
                      <a:lnTo>
                        <a:pt x="18" y="1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8" y="0"/>
                      </a:lnTo>
                      <a:lnTo>
                        <a:pt x="8" y="15"/>
                      </a:lnTo>
                      <a:lnTo>
                        <a:pt x="18" y="15"/>
                      </a:lnTo>
                      <a:lnTo>
                        <a:pt x="18" y="1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6" name="Freeform 581"/>
                <p:cNvSpPr>
                  <a:spLocks/>
                </p:cNvSpPr>
                <p:nvPr/>
              </p:nvSpPr>
              <p:spPr bwMode="auto">
                <a:xfrm>
                  <a:off x="1600" y="1395"/>
                  <a:ext cx="14" cy="15"/>
                </a:xfrm>
                <a:custGeom>
                  <a:avLst/>
                  <a:gdLst>
                    <a:gd name="T0" fmla="*/ 14 w 14"/>
                    <a:gd name="T1" fmla="*/ 10 h 15"/>
                    <a:gd name="T2" fmla="*/ 6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6 w 14"/>
                    <a:gd name="T9" fmla="*/ 0 h 15"/>
                    <a:gd name="T10" fmla="*/ 0 w 14"/>
                    <a:gd name="T11" fmla="*/ 10 h 15"/>
                    <a:gd name="T12" fmla="*/ 6 w 14"/>
                    <a:gd name="T13" fmla="*/ 0 h 15"/>
                    <a:gd name="T14" fmla="*/ 0 w 14"/>
                    <a:gd name="T15" fmla="*/ 0 h 15"/>
                    <a:gd name="T16" fmla="*/ 0 w 14"/>
                    <a:gd name="T17" fmla="*/ 10 h 15"/>
                    <a:gd name="T18" fmla="*/ 14 w 14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10"/>
                      </a:move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1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7" name="Rectangle 582"/>
                <p:cNvSpPr>
                  <a:spLocks noChangeArrowheads="1"/>
                </p:cNvSpPr>
                <p:nvPr/>
              </p:nvSpPr>
              <p:spPr bwMode="auto">
                <a:xfrm>
                  <a:off x="1600" y="1405"/>
                  <a:ext cx="17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8" name="Rectangle 583"/>
                <p:cNvSpPr>
                  <a:spLocks noChangeArrowheads="1"/>
                </p:cNvSpPr>
                <p:nvPr/>
              </p:nvSpPr>
              <p:spPr bwMode="auto">
                <a:xfrm>
                  <a:off x="1600" y="1410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49" name="Rectangle 584"/>
                <p:cNvSpPr>
                  <a:spLocks noChangeArrowheads="1"/>
                </p:cNvSpPr>
                <p:nvPr/>
              </p:nvSpPr>
              <p:spPr bwMode="auto">
                <a:xfrm>
                  <a:off x="1600" y="1418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0" name="Freeform 585"/>
                <p:cNvSpPr>
                  <a:spLocks/>
                </p:cNvSpPr>
                <p:nvPr/>
              </p:nvSpPr>
              <p:spPr bwMode="auto">
                <a:xfrm>
                  <a:off x="1600" y="1424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14 w 14"/>
                    <a:gd name="T3" fmla="*/ 5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5 h 15"/>
                    <a:gd name="T10" fmla="*/ 6 w 14"/>
                    <a:gd name="T11" fmla="*/ 0 h 15"/>
                    <a:gd name="T12" fmla="*/ 6 w 14"/>
                    <a:gd name="T13" fmla="*/ 15 h 15"/>
                    <a:gd name="T14" fmla="*/ 14 w 14"/>
                    <a:gd name="T15" fmla="*/ 15 h 15"/>
                    <a:gd name="T16" fmla="*/ 14 w 14"/>
                    <a:gd name="T17" fmla="*/ 5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0"/>
                      </a:ln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5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1" name="Rectangle 586"/>
                <p:cNvSpPr>
                  <a:spLocks noChangeArrowheads="1"/>
                </p:cNvSpPr>
                <p:nvPr/>
              </p:nvSpPr>
              <p:spPr bwMode="auto">
                <a:xfrm>
                  <a:off x="1600" y="142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2" name="Freeform 587"/>
                <p:cNvSpPr>
                  <a:spLocks/>
                </p:cNvSpPr>
                <p:nvPr/>
              </p:nvSpPr>
              <p:spPr bwMode="auto">
                <a:xfrm>
                  <a:off x="1587" y="1424"/>
                  <a:ext cx="13" cy="15"/>
                </a:xfrm>
                <a:custGeom>
                  <a:avLst/>
                  <a:gdLst>
                    <a:gd name="T0" fmla="*/ 13 w 13"/>
                    <a:gd name="T1" fmla="*/ 5 h 15"/>
                    <a:gd name="T2" fmla="*/ 5 w 13"/>
                    <a:gd name="T3" fmla="*/ 15 h 15"/>
                    <a:gd name="T4" fmla="*/ 13 w 13"/>
                    <a:gd name="T5" fmla="*/ 15 h 15"/>
                    <a:gd name="T6" fmla="*/ 13 w 13"/>
                    <a:gd name="T7" fmla="*/ 0 h 15"/>
                    <a:gd name="T8" fmla="*/ 5 w 13"/>
                    <a:gd name="T9" fmla="*/ 0 h 15"/>
                    <a:gd name="T10" fmla="*/ 0 w 13"/>
                    <a:gd name="T11" fmla="*/ 5 h 15"/>
                    <a:gd name="T12" fmla="*/ 5 w 13"/>
                    <a:gd name="T13" fmla="*/ 0 h 15"/>
                    <a:gd name="T14" fmla="*/ 0 w 13"/>
                    <a:gd name="T15" fmla="*/ 0 h 15"/>
                    <a:gd name="T16" fmla="*/ 0 w 13"/>
                    <a:gd name="T17" fmla="*/ 5 h 15"/>
                    <a:gd name="T18" fmla="*/ 13 w 13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13" y="5"/>
                      </a:moveTo>
                      <a:lnTo>
                        <a:pt x="5" y="15"/>
                      </a:lnTo>
                      <a:lnTo>
                        <a:pt x="13" y="15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3" name="Rectangle 588"/>
                <p:cNvSpPr>
                  <a:spLocks noChangeArrowheads="1"/>
                </p:cNvSpPr>
                <p:nvPr/>
              </p:nvSpPr>
              <p:spPr bwMode="auto">
                <a:xfrm>
                  <a:off x="1587" y="1429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4" name="Rectangle 589"/>
                <p:cNvSpPr>
                  <a:spLocks noChangeArrowheads="1"/>
                </p:cNvSpPr>
                <p:nvPr/>
              </p:nvSpPr>
              <p:spPr bwMode="auto">
                <a:xfrm>
                  <a:off x="1587" y="1439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5" name="Freeform 590"/>
                <p:cNvSpPr>
                  <a:spLocks/>
                </p:cNvSpPr>
                <p:nvPr/>
              </p:nvSpPr>
              <p:spPr bwMode="auto">
                <a:xfrm>
                  <a:off x="1587" y="1444"/>
                  <a:ext cx="13" cy="16"/>
                </a:xfrm>
                <a:custGeom>
                  <a:avLst/>
                  <a:gdLst>
                    <a:gd name="T0" fmla="*/ 5 w 13"/>
                    <a:gd name="T1" fmla="*/ 16 h 16"/>
                    <a:gd name="T2" fmla="*/ 13 w 13"/>
                    <a:gd name="T3" fmla="*/ 8 h 16"/>
                    <a:gd name="T4" fmla="*/ 13 w 13"/>
                    <a:gd name="T5" fmla="*/ 0 h 16"/>
                    <a:gd name="T6" fmla="*/ 0 w 13"/>
                    <a:gd name="T7" fmla="*/ 0 h 16"/>
                    <a:gd name="T8" fmla="*/ 0 w 13"/>
                    <a:gd name="T9" fmla="*/ 8 h 16"/>
                    <a:gd name="T10" fmla="*/ 5 w 13"/>
                    <a:gd name="T11" fmla="*/ 0 h 16"/>
                    <a:gd name="T12" fmla="*/ 5 w 13"/>
                    <a:gd name="T13" fmla="*/ 16 h 16"/>
                    <a:gd name="T14" fmla="*/ 13 w 13"/>
                    <a:gd name="T15" fmla="*/ 16 h 16"/>
                    <a:gd name="T16" fmla="*/ 13 w 13"/>
                    <a:gd name="T17" fmla="*/ 8 h 16"/>
                    <a:gd name="T18" fmla="*/ 5 w 13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5" y="16"/>
                      </a:move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5" y="16"/>
                      </a:lnTo>
                      <a:lnTo>
                        <a:pt x="13" y="16"/>
                      </a:lnTo>
                      <a:lnTo>
                        <a:pt x="13" y="8"/>
                      </a:lnTo>
                      <a:lnTo>
                        <a:pt x="5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6" name="Freeform 591"/>
                <p:cNvSpPr>
                  <a:spLocks/>
                </p:cNvSpPr>
                <p:nvPr/>
              </p:nvSpPr>
              <p:spPr bwMode="auto">
                <a:xfrm>
                  <a:off x="1577" y="1444"/>
                  <a:ext cx="15" cy="16"/>
                </a:xfrm>
                <a:custGeom>
                  <a:avLst/>
                  <a:gdLst>
                    <a:gd name="T0" fmla="*/ 15 w 15"/>
                    <a:gd name="T1" fmla="*/ 8 h 16"/>
                    <a:gd name="T2" fmla="*/ 10 w 15"/>
                    <a:gd name="T3" fmla="*/ 16 h 16"/>
                    <a:gd name="T4" fmla="*/ 15 w 15"/>
                    <a:gd name="T5" fmla="*/ 16 h 16"/>
                    <a:gd name="T6" fmla="*/ 15 w 15"/>
                    <a:gd name="T7" fmla="*/ 0 h 16"/>
                    <a:gd name="T8" fmla="*/ 10 w 15"/>
                    <a:gd name="T9" fmla="*/ 0 h 16"/>
                    <a:gd name="T10" fmla="*/ 0 w 15"/>
                    <a:gd name="T11" fmla="*/ 8 h 16"/>
                    <a:gd name="T12" fmla="*/ 10 w 15"/>
                    <a:gd name="T13" fmla="*/ 0 h 16"/>
                    <a:gd name="T14" fmla="*/ 0 w 15"/>
                    <a:gd name="T15" fmla="*/ 0 h 16"/>
                    <a:gd name="T16" fmla="*/ 0 w 15"/>
                    <a:gd name="T17" fmla="*/ 8 h 16"/>
                    <a:gd name="T18" fmla="*/ 15 w 15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15" y="8"/>
                      </a:moveTo>
                      <a:lnTo>
                        <a:pt x="10" y="16"/>
                      </a:lnTo>
                      <a:lnTo>
                        <a:pt x="15" y="16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7" name="Rectangle 592"/>
                <p:cNvSpPr>
                  <a:spLocks noChangeArrowheads="1"/>
                </p:cNvSpPr>
                <p:nvPr/>
              </p:nvSpPr>
              <p:spPr bwMode="auto">
                <a:xfrm>
                  <a:off x="1577" y="1452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8" name="Freeform 593"/>
                <p:cNvSpPr>
                  <a:spLocks/>
                </p:cNvSpPr>
                <p:nvPr/>
              </p:nvSpPr>
              <p:spPr bwMode="auto">
                <a:xfrm>
                  <a:off x="1577" y="1458"/>
                  <a:ext cx="15" cy="17"/>
                </a:xfrm>
                <a:custGeom>
                  <a:avLst/>
                  <a:gdLst>
                    <a:gd name="T0" fmla="*/ 10 w 15"/>
                    <a:gd name="T1" fmla="*/ 17 h 17"/>
                    <a:gd name="T2" fmla="*/ 15 w 15"/>
                    <a:gd name="T3" fmla="*/ 8 h 17"/>
                    <a:gd name="T4" fmla="*/ 15 w 15"/>
                    <a:gd name="T5" fmla="*/ 2 h 17"/>
                    <a:gd name="T6" fmla="*/ 0 w 15"/>
                    <a:gd name="T7" fmla="*/ 2 h 17"/>
                    <a:gd name="T8" fmla="*/ 0 w 15"/>
                    <a:gd name="T9" fmla="*/ 8 h 17"/>
                    <a:gd name="T10" fmla="*/ 10 w 15"/>
                    <a:gd name="T11" fmla="*/ 0 h 17"/>
                    <a:gd name="T12" fmla="*/ 10 w 15"/>
                    <a:gd name="T13" fmla="*/ 17 h 17"/>
                    <a:gd name="T14" fmla="*/ 15 w 15"/>
                    <a:gd name="T15" fmla="*/ 17 h 17"/>
                    <a:gd name="T16" fmla="*/ 15 w 15"/>
                    <a:gd name="T17" fmla="*/ 8 h 17"/>
                    <a:gd name="T18" fmla="*/ 10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0" y="17"/>
                      </a:moveTo>
                      <a:lnTo>
                        <a:pt x="15" y="8"/>
                      </a:lnTo>
                      <a:lnTo>
                        <a:pt x="15" y="2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10" y="17"/>
                      </a:lnTo>
                      <a:lnTo>
                        <a:pt x="15" y="17"/>
                      </a:lnTo>
                      <a:lnTo>
                        <a:pt x="15" y="8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59" name="Rectangle 594"/>
                <p:cNvSpPr>
                  <a:spLocks noChangeArrowheads="1"/>
                </p:cNvSpPr>
                <p:nvPr/>
              </p:nvSpPr>
              <p:spPr bwMode="auto">
                <a:xfrm>
                  <a:off x="1581" y="145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0" name="Freeform 595"/>
                <p:cNvSpPr>
                  <a:spLocks/>
                </p:cNvSpPr>
                <p:nvPr/>
              </p:nvSpPr>
              <p:spPr bwMode="auto">
                <a:xfrm>
                  <a:off x="1567" y="1458"/>
                  <a:ext cx="13" cy="17"/>
                </a:xfrm>
                <a:custGeom>
                  <a:avLst/>
                  <a:gdLst>
                    <a:gd name="T0" fmla="*/ 13 w 13"/>
                    <a:gd name="T1" fmla="*/ 8 h 17"/>
                    <a:gd name="T2" fmla="*/ 5 w 13"/>
                    <a:gd name="T3" fmla="*/ 17 h 17"/>
                    <a:gd name="T4" fmla="*/ 13 w 13"/>
                    <a:gd name="T5" fmla="*/ 17 h 17"/>
                    <a:gd name="T6" fmla="*/ 13 w 13"/>
                    <a:gd name="T7" fmla="*/ 0 h 17"/>
                    <a:gd name="T8" fmla="*/ 5 w 13"/>
                    <a:gd name="T9" fmla="*/ 0 h 17"/>
                    <a:gd name="T10" fmla="*/ 0 w 13"/>
                    <a:gd name="T11" fmla="*/ 8 h 17"/>
                    <a:gd name="T12" fmla="*/ 5 w 13"/>
                    <a:gd name="T13" fmla="*/ 0 h 17"/>
                    <a:gd name="T14" fmla="*/ 0 w 13"/>
                    <a:gd name="T15" fmla="*/ 0 h 17"/>
                    <a:gd name="T16" fmla="*/ 0 w 13"/>
                    <a:gd name="T17" fmla="*/ 8 h 17"/>
                    <a:gd name="T18" fmla="*/ 13 w 13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13" y="8"/>
                      </a:moveTo>
                      <a:lnTo>
                        <a:pt x="5" y="17"/>
                      </a:lnTo>
                      <a:lnTo>
                        <a:pt x="13" y="17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1" name="Freeform 596"/>
                <p:cNvSpPr>
                  <a:spLocks/>
                </p:cNvSpPr>
                <p:nvPr/>
              </p:nvSpPr>
              <p:spPr bwMode="auto">
                <a:xfrm>
                  <a:off x="1567" y="1466"/>
                  <a:ext cx="13" cy="15"/>
                </a:xfrm>
                <a:custGeom>
                  <a:avLst/>
                  <a:gdLst>
                    <a:gd name="T0" fmla="*/ 10 w 13"/>
                    <a:gd name="T1" fmla="*/ 15 h 15"/>
                    <a:gd name="T2" fmla="*/ 13 w 13"/>
                    <a:gd name="T3" fmla="*/ 9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9 h 15"/>
                    <a:gd name="T10" fmla="*/ 0 w 13"/>
                    <a:gd name="T11" fmla="*/ 0 h 15"/>
                    <a:gd name="T12" fmla="*/ 10 w 13"/>
                    <a:gd name="T13" fmla="*/ 15 h 15"/>
                    <a:gd name="T14" fmla="*/ 13 w 13"/>
                    <a:gd name="T15" fmla="*/ 9 h 15"/>
                    <a:gd name="T16" fmla="*/ 10 w 13"/>
                    <a:gd name="T17" fmla="*/ 15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"/>
                    <a:gd name="T28" fmla="*/ 0 h 15"/>
                    <a:gd name="T29" fmla="*/ 13 w 13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" h="15">
                      <a:moveTo>
                        <a:pt x="10" y="15"/>
                      </a:move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10" y="15"/>
                      </a:lnTo>
                      <a:lnTo>
                        <a:pt x="13" y="9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2" name="Freeform 597"/>
                <p:cNvSpPr>
                  <a:spLocks/>
                </p:cNvSpPr>
                <p:nvPr/>
              </p:nvSpPr>
              <p:spPr bwMode="auto">
                <a:xfrm>
                  <a:off x="1561" y="1466"/>
                  <a:ext cx="16" cy="20"/>
                </a:xfrm>
                <a:custGeom>
                  <a:avLst/>
                  <a:gdLst>
                    <a:gd name="T0" fmla="*/ 6 w 16"/>
                    <a:gd name="T1" fmla="*/ 20 h 20"/>
                    <a:gd name="T2" fmla="*/ 11 w 16"/>
                    <a:gd name="T3" fmla="*/ 17 h 20"/>
                    <a:gd name="T4" fmla="*/ 16 w 16"/>
                    <a:gd name="T5" fmla="*/ 15 h 20"/>
                    <a:gd name="T6" fmla="*/ 6 w 16"/>
                    <a:gd name="T7" fmla="*/ 0 h 20"/>
                    <a:gd name="T8" fmla="*/ 0 w 16"/>
                    <a:gd name="T9" fmla="*/ 9 h 20"/>
                    <a:gd name="T10" fmla="*/ 6 w 16"/>
                    <a:gd name="T11" fmla="*/ 6 h 20"/>
                    <a:gd name="T12" fmla="*/ 6 w 16"/>
                    <a:gd name="T13" fmla="*/ 20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0"/>
                    <a:gd name="T23" fmla="*/ 16 w 16"/>
                    <a:gd name="T24" fmla="*/ 20 h 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0">
                      <a:moveTo>
                        <a:pt x="6" y="20"/>
                      </a:moveTo>
                      <a:lnTo>
                        <a:pt x="11" y="17"/>
                      </a:lnTo>
                      <a:lnTo>
                        <a:pt x="16" y="15"/>
                      </a:lnTo>
                      <a:lnTo>
                        <a:pt x="6" y="0"/>
                      </a:lnTo>
                      <a:lnTo>
                        <a:pt x="0" y="9"/>
                      </a:lnTo>
                      <a:lnTo>
                        <a:pt x="6" y="6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3" name="Freeform 598"/>
                <p:cNvSpPr>
                  <a:spLocks/>
                </p:cNvSpPr>
                <p:nvPr/>
              </p:nvSpPr>
              <p:spPr bwMode="auto">
                <a:xfrm>
                  <a:off x="1553" y="1472"/>
                  <a:ext cx="14" cy="14"/>
                </a:xfrm>
                <a:custGeom>
                  <a:avLst/>
                  <a:gdLst>
                    <a:gd name="T0" fmla="*/ 14 w 14"/>
                    <a:gd name="T1" fmla="*/ 9 h 14"/>
                    <a:gd name="T2" fmla="*/ 5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5 w 14"/>
                    <a:gd name="T9" fmla="*/ 0 h 14"/>
                    <a:gd name="T10" fmla="*/ 0 w 14"/>
                    <a:gd name="T11" fmla="*/ 9 h 14"/>
                    <a:gd name="T12" fmla="*/ 5 w 14"/>
                    <a:gd name="T13" fmla="*/ 0 h 14"/>
                    <a:gd name="T14" fmla="*/ 0 w 14"/>
                    <a:gd name="T15" fmla="*/ 0 h 14"/>
                    <a:gd name="T16" fmla="*/ 0 w 14"/>
                    <a:gd name="T17" fmla="*/ 9 h 14"/>
                    <a:gd name="T18" fmla="*/ 14 w 14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9"/>
                      </a:moveTo>
                      <a:lnTo>
                        <a:pt x="5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4" name="Rectangle 599"/>
                <p:cNvSpPr>
                  <a:spLocks noChangeArrowheads="1"/>
                </p:cNvSpPr>
                <p:nvPr/>
              </p:nvSpPr>
              <p:spPr bwMode="auto">
                <a:xfrm>
                  <a:off x="1553" y="1481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5" name="Freeform 600"/>
                <p:cNvSpPr>
                  <a:spLocks/>
                </p:cNvSpPr>
                <p:nvPr/>
              </p:nvSpPr>
              <p:spPr bwMode="auto">
                <a:xfrm>
                  <a:off x="1553" y="1486"/>
                  <a:ext cx="14" cy="14"/>
                </a:xfrm>
                <a:custGeom>
                  <a:avLst/>
                  <a:gdLst>
                    <a:gd name="T0" fmla="*/ 5 w 14"/>
                    <a:gd name="T1" fmla="*/ 14 h 14"/>
                    <a:gd name="T2" fmla="*/ 14 w 14"/>
                    <a:gd name="T3" fmla="*/ 8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8 h 14"/>
                    <a:gd name="T10" fmla="*/ 5 w 14"/>
                    <a:gd name="T11" fmla="*/ 0 h 14"/>
                    <a:gd name="T12" fmla="*/ 5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8 h 14"/>
                    <a:gd name="T18" fmla="*/ 5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5" y="14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5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6" name="Freeform 601"/>
                <p:cNvSpPr>
                  <a:spLocks/>
                </p:cNvSpPr>
                <p:nvPr/>
              </p:nvSpPr>
              <p:spPr bwMode="auto">
                <a:xfrm>
                  <a:off x="1538" y="1486"/>
                  <a:ext cx="20" cy="14"/>
                </a:xfrm>
                <a:custGeom>
                  <a:avLst/>
                  <a:gdLst>
                    <a:gd name="T0" fmla="*/ 15 w 20"/>
                    <a:gd name="T1" fmla="*/ 8 h 14"/>
                    <a:gd name="T2" fmla="*/ 5 w 20"/>
                    <a:gd name="T3" fmla="*/ 14 h 14"/>
                    <a:gd name="T4" fmla="*/ 20 w 20"/>
                    <a:gd name="T5" fmla="*/ 14 h 14"/>
                    <a:gd name="T6" fmla="*/ 20 w 20"/>
                    <a:gd name="T7" fmla="*/ 0 h 14"/>
                    <a:gd name="T8" fmla="*/ 5 w 20"/>
                    <a:gd name="T9" fmla="*/ 0 h 14"/>
                    <a:gd name="T10" fmla="*/ 0 w 20"/>
                    <a:gd name="T11" fmla="*/ 8 h 14"/>
                    <a:gd name="T12" fmla="*/ 5 w 20"/>
                    <a:gd name="T13" fmla="*/ 0 h 14"/>
                    <a:gd name="T14" fmla="*/ 0 w 20"/>
                    <a:gd name="T15" fmla="*/ 0 h 14"/>
                    <a:gd name="T16" fmla="*/ 0 w 20"/>
                    <a:gd name="T17" fmla="*/ 8 h 14"/>
                    <a:gd name="T18" fmla="*/ 15 w 20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4"/>
                    <a:gd name="T32" fmla="*/ 20 w 20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4">
                      <a:moveTo>
                        <a:pt x="15" y="8"/>
                      </a:moveTo>
                      <a:lnTo>
                        <a:pt x="5" y="14"/>
                      </a:lnTo>
                      <a:lnTo>
                        <a:pt x="20" y="14"/>
                      </a:lnTo>
                      <a:lnTo>
                        <a:pt x="20" y="0"/>
                      </a:lnTo>
                      <a:lnTo>
                        <a:pt x="5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7" name="Freeform 602"/>
                <p:cNvSpPr>
                  <a:spLocks/>
                </p:cNvSpPr>
                <p:nvPr/>
              </p:nvSpPr>
              <p:spPr bwMode="auto">
                <a:xfrm>
                  <a:off x="1538" y="1494"/>
                  <a:ext cx="15" cy="15"/>
                </a:xfrm>
                <a:custGeom>
                  <a:avLst/>
                  <a:gdLst>
                    <a:gd name="T0" fmla="*/ 5 w 15"/>
                    <a:gd name="T1" fmla="*/ 15 h 15"/>
                    <a:gd name="T2" fmla="*/ 15 w 15"/>
                    <a:gd name="T3" fmla="*/ 6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6 h 15"/>
                    <a:gd name="T10" fmla="*/ 5 w 15"/>
                    <a:gd name="T11" fmla="*/ 0 h 15"/>
                    <a:gd name="T12" fmla="*/ 5 w 15"/>
                    <a:gd name="T13" fmla="*/ 15 h 15"/>
                    <a:gd name="T14" fmla="*/ 15 w 15"/>
                    <a:gd name="T15" fmla="*/ 15 h 15"/>
                    <a:gd name="T16" fmla="*/ 15 w 15"/>
                    <a:gd name="T17" fmla="*/ 6 h 15"/>
                    <a:gd name="T18" fmla="*/ 5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15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" y="0"/>
                      </a:lnTo>
                      <a:lnTo>
                        <a:pt x="5" y="15"/>
                      </a:lnTo>
                      <a:lnTo>
                        <a:pt x="15" y="15"/>
                      </a:lnTo>
                      <a:lnTo>
                        <a:pt x="15" y="6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8" name="Rectangle 603"/>
                <p:cNvSpPr>
                  <a:spLocks noChangeArrowheads="1"/>
                </p:cNvSpPr>
                <p:nvPr/>
              </p:nvSpPr>
              <p:spPr bwMode="auto">
                <a:xfrm>
                  <a:off x="1538" y="149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69" name="Freeform 604"/>
                <p:cNvSpPr>
                  <a:spLocks/>
                </p:cNvSpPr>
                <p:nvPr/>
              </p:nvSpPr>
              <p:spPr bwMode="auto">
                <a:xfrm>
                  <a:off x="1522" y="1494"/>
                  <a:ext cx="16" cy="15"/>
                </a:xfrm>
                <a:custGeom>
                  <a:avLst/>
                  <a:gdLst>
                    <a:gd name="T0" fmla="*/ 16 w 16"/>
                    <a:gd name="T1" fmla="*/ 6 h 15"/>
                    <a:gd name="T2" fmla="*/ 11 w 16"/>
                    <a:gd name="T3" fmla="*/ 15 h 15"/>
                    <a:gd name="T4" fmla="*/ 16 w 16"/>
                    <a:gd name="T5" fmla="*/ 15 h 15"/>
                    <a:gd name="T6" fmla="*/ 16 w 16"/>
                    <a:gd name="T7" fmla="*/ 0 h 15"/>
                    <a:gd name="T8" fmla="*/ 11 w 16"/>
                    <a:gd name="T9" fmla="*/ 0 h 15"/>
                    <a:gd name="T10" fmla="*/ 0 w 16"/>
                    <a:gd name="T11" fmla="*/ 6 h 15"/>
                    <a:gd name="T12" fmla="*/ 11 w 16"/>
                    <a:gd name="T13" fmla="*/ 0 h 15"/>
                    <a:gd name="T14" fmla="*/ 0 w 16"/>
                    <a:gd name="T15" fmla="*/ 0 h 15"/>
                    <a:gd name="T16" fmla="*/ 0 w 16"/>
                    <a:gd name="T17" fmla="*/ 6 h 15"/>
                    <a:gd name="T18" fmla="*/ 16 w 16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16" y="6"/>
                      </a:moveTo>
                      <a:lnTo>
                        <a:pt x="11" y="15"/>
                      </a:lnTo>
                      <a:lnTo>
                        <a:pt x="16" y="15"/>
                      </a:lnTo>
                      <a:lnTo>
                        <a:pt x="16" y="0"/>
                      </a:lnTo>
                      <a:lnTo>
                        <a:pt x="11" y="0"/>
                      </a:lnTo>
                      <a:lnTo>
                        <a:pt x="0" y="6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0" name="Rectangle 605"/>
                <p:cNvSpPr>
                  <a:spLocks noChangeArrowheads="1"/>
                </p:cNvSpPr>
                <p:nvPr/>
              </p:nvSpPr>
              <p:spPr bwMode="auto">
                <a:xfrm>
                  <a:off x="1522" y="1500"/>
                  <a:ext cx="17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1" name="Freeform 606"/>
                <p:cNvSpPr>
                  <a:spLocks/>
                </p:cNvSpPr>
                <p:nvPr/>
              </p:nvSpPr>
              <p:spPr bwMode="auto">
                <a:xfrm>
                  <a:off x="1522" y="1506"/>
                  <a:ext cx="16" cy="14"/>
                </a:xfrm>
                <a:custGeom>
                  <a:avLst/>
                  <a:gdLst>
                    <a:gd name="T0" fmla="*/ 11 w 16"/>
                    <a:gd name="T1" fmla="*/ 14 h 14"/>
                    <a:gd name="T2" fmla="*/ 16 w 16"/>
                    <a:gd name="T3" fmla="*/ 9 h 14"/>
                    <a:gd name="T4" fmla="*/ 16 w 16"/>
                    <a:gd name="T5" fmla="*/ 0 h 14"/>
                    <a:gd name="T6" fmla="*/ 0 w 16"/>
                    <a:gd name="T7" fmla="*/ 0 h 14"/>
                    <a:gd name="T8" fmla="*/ 0 w 16"/>
                    <a:gd name="T9" fmla="*/ 9 h 14"/>
                    <a:gd name="T10" fmla="*/ 11 w 16"/>
                    <a:gd name="T11" fmla="*/ 0 h 14"/>
                    <a:gd name="T12" fmla="*/ 11 w 16"/>
                    <a:gd name="T13" fmla="*/ 14 h 14"/>
                    <a:gd name="T14" fmla="*/ 16 w 16"/>
                    <a:gd name="T15" fmla="*/ 14 h 14"/>
                    <a:gd name="T16" fmla="*/ 16 w 16"/>
                    <a:gd name="T17" fmla="*/ 9 h 14"/>
                    <a:gd name="T18" fmla="*/ 11 w 16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1" y="14"/>
                      </a:moveTo>
                      <a:lnTo>
                        <a:pt x="16" y="9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1" y="0"/>
                      </a:lnTo>
                      <a:lnTo>
                        <a:pt x="11" y="14"/>
                      </a:lnTo>
                      <a:lnTo>
                        <a:pt x="16" y="14"/>
                      </a:lnTo>
                      <a:lnTo>
                        <a:pt x="16" y="9"/>
                      </a:lnTo>
                      <a:lnTo>
                        <a:pt x="11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2" name="Rectangle 607"/>
                <p:cNvSpPr>
                  <a:spLocks noChangeArrowheads="1"/>
                </p:cNvSpPr>
                <p:nvPr/>
              </p:nvSpPr>
              <p:spPr bwMode="auto">
                <a:xfrm>
                  <a:off x="1519" y="1506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3" name="Freeform 608"/>
                <p:cNvSpPr>
                  <a:spLocks/>
                </p:cNvSpPr>
                <p:nvPr/>
              </p:nvSpPr>
              <p:spPr bwMode="auto">
                <a:xfrm>
                  <a:off x="1501" y="1506"/>
                  <a:ext cx="18" cy="14"/>
                </a:xfrm>
                <a:custGeom>
                  <a:avLst/>
                  <a:gdLst>
                    <a:gd name="T0" fmla="*/ 18 w 18"/>
                    <a:gd name="T1" fmla="*/ 9 h 14"/>
                    <a:gd name="T2" fmla="*/ 9 w 18"/>
                    <a:gd name="T3" fmla="*/ 14 h 14"/>
                    <a:gd name="T4" fmla="*/ 18 w 18"/>
                    <a:gd name="T5" fmla="*/ 14 h 14"/>
                    <a:gd name="T6" fmla="*/ 18 w 18"/>
                    <a:gd name="T7" fmla="*/ 0 h 14"/>
                    <a:gd name="T8" fmla="*/ 9 w 18"/>
                    <a:gd name="T9" fmla="*/ 0 h 14"/>
                    <a:gd name="T10" fmla="*/ 0 w 18"/>
                    <a:gd name="T11" fmla="*/ 9 h 14"/>
                    <a:gd name="T12" fmla="*/ 9 w 18"/>
                    <a:gd name="T13" fmla="*/ 0 h 14"/>
                    <a:gd name="T14" fmla="*/ 0 w 18"/>
                    <a:gd name="T15" fmla="*/ 0 h 14"/>
                    <a:gd name="T16" fmla="*/ 0 w 18"/>
                    <a:gd name="T17" fmla="*/ 9 h 14"/>
                    <a:gd name="T18" fmla="*/ 18 w 18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8" y="9"/>
                      </a:moveTo>
                      <a:lnTo>
                        <a:pt x="9" y="14"/>
                      </a:lnTo>
                      <a:lnTo>
                        <a:pt x="18" y="14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9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4" name="Freeform 609"/>
                <p:cNvSpPr>
                  <a:spLocks/>
                </p:cNvSpPr>
                <p:nvPr/>
              </p:nvSpPr>
              <p:spPr bwMode="auto">
                <a:xfrm>
                  <a:off x="1501" y="1515"/>
                  <a:ext cx="18" cy="13"/>
                </a:xfrm>
                <a:custGeom>
                  <a:avLst/>
                  <a:gdLst>
                    <a:gd name="T0" fmla="*/ 9 w 18"/>
                    <a:gd name="T1" fmla="*/ 13 h 13"/>
                    <a:gd name="T2" fmla="*/ 18 w 18"/>
                    <a:gd name="T3" fmla="*/ 5 h 13"/>
                    <a:gd name="T4" fmla="*/ 18 w 18"/>
                    <a:gd name="T5" fmla="*/ 0 h 13"/>
                    <a:gd name="T6" fmla="*/ 0 w 18"/>
                    <a:gd name="T7" fmla="*/ 0 h 13"/>
                    <a:gd name="T8" fmla="*/ 0 w 18"/>
                    <a:gd name="T9" fmla="*/ 5 h 13"/>
                    <a:gd name="T10" fmla="*/ 9 w 18"/>
                    <a:gd name="T11" fmla="*/ 0 h 13"/>
                    <a:gd name="T12" fmla="*/ 9 w 18"/>
                    <a:gd name="T13" fmla="*/ 13 h 13"/>
                    <a:gd name="T14" fmla="*/ 18 w 18"/>
                    <a:gd name="T15" fmla="*/ 13 h 13"/>
                    <a:gd name="T16" fmla="*/ 18 w 18"/>
                    <a:gd name="T17" fmla="*/ 5 h 13"/>
                    <a:gd name="T18" fmla="*/ 9 w 18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9" y="13"/>
                      </a:moveTo>
                      <a:lnTo>
                        <a:pt x="18" y="5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lnTo>
                        <a:pt x="9" y="13"/>
                      </a:lnTo>
                      <a:lnTo>
                        <a:pt x="18" y="13"/>
                      </a:lnTo>
                      <a:lnTo>
                        <a:pt x="18" y="5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5" name="Rectangle 610"/>
                <p:cNvSpPr>
                  <a:spLocks noChangeArrowheads="1"/>
                </p:cNvSpPr>
                <p:nvPr/>
              </p:nvSpPr>
              <p:spPr bwMode="auto">
                <a:xfrm>
                  <a:off x="1501" y="1515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6" name="Freeform 611"/>
                <p:cNvSpPr>
                  <a:spLocks/>
                </p:cNvSpPr>
                <p:nvPr/>
              </p:nvSpPr>
              <p:spPr bwMode="auto">
                <a:xfrm>
                  <a:off x="1482" y="1515"/>
                  <a:ext cx="19" cy="13"/>
                </a:xfrm>
                <a:custGeom>
                  <a:avLst/>
                  <a:gdLst>
                    <a:gd name="T0" fmla="*/ 14 w 19"/>
                    <a:gd name="T1" fmla="*/ 5 h 13"/>
                    <a:gd name="T2" fmla="*/ 9 w 19"/>
                    <a:gd name="T3" fmla="*/ 13 h 13"/>
                    <a:gd name="T4" fmla="*/ 19 w 19"/>
                    <a:gd name="T5" fmla="*/ 13 h 13"/>
                    <a:gd name="T6" fmla="*/ 19 w 19"/>
                    <a:gd name="T7" fmla="*/ 0 h 13"/>
                    <a:gd name="T8" fmla="*/ 9 w 19"/>
                    <a:gd name="T9" fmla="*/ 0 h 13"/>
                    <a:gd name="T10" fmla="*/ 0 w 19"/>
                    <a:gd name="T11" fmla="*/ 5 h 13"/>
                    <a:gd name="T12" fmla="*/ 9 w 19"/>
                    <a:gd name="T13" fmla="*/ 0 h 13"/>
                    <a:gd name="T14" fmla="*/ 0 w 19"/>
                    <a:gd name="T15" fmla="*/ 0 h 13"/>
                    <a:gd name="T16" fmla="*/ 0 w 19"/>
                    <a:gd name="T17" fmla="*/ 5 h 13"/>
                    <a:gd name="T18" fmla="*/ 14 w 19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"/>
                    <a:gd name="T31" fmla="*/ 0 h 13"/>
                    <a:gd name="T32" fmla="*/ 19 w 19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" h="13">
                      <a:moveTo>
                        <a:pt x="14" y="5"/>
                      </a:moveTo>
                      <a:lnTo>
                        <a:pt x="9" y="13"/>
                      </a:lnTo>
                      <a:lnTo>
                        <a:pt x="19" y="13"/>
                      </a:lnTo>
                      <a:lnTo>
                        <a:pt x="19" y="0"/>
                      </a:lnTo>
                      <a:lnTo>
                        <a:pt x="9" y="0"/>
                      </a:lnTo>
                      <a:lnTo>
                        <a:pt x="0" y="5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7" name="Freeform 612"/>
                <p:cNvSpPr>
                  <a:spLocks/>
                </p:cNvSpPr>
                <p:nvPr/>
              </p:nvSpPr>
              <p:spPr bwMode="auto">
                <a:xfrm>
                  <a:off x="1482" y="1520"/>
                  <a:ext cx="14" cy="14"/>
                </a:xfrm>
                <a:custGeom>
                  <a:avLst/>
                  <a:gdLst>
                    <a:gd name="T0" fmla="*/ 9 w 14"/>
                    <a:gd name="T1" fmla="*/ 14 h 14"/>
                    <a:gd name="T2" fmla="*/ 14 w 14"/>
                    <a:gd name="T3" fmla="*/ 8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8 h 14"/>
                    <a:gd name="T10" fmla="*/ 9 w 14"/>
                    <a:gd name="T11" fmla="*/ 0 h 14"/>
                    <a:gd name="T12" fmla="*/ 9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8 h 14"/>
                    <a:gd name="T18" fmla="*/ 9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9" y="14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0"/>
                      </a:lnTo>
                      <a:lnTo>
                        <a:pt x="9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8" name="Rectangle 613"/>
                <p:cNvSpPr>
                  <a:spLocks noChangeArrowheads="1"/>
                </p:cNvSpPr>
                <p:nvPr/>
              </p:nvSpPr>
              <p:spPr bwMode="auto">
                <a:xfrm>
                  <a:off x="1482" y="152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79" name="Freeform 614"/>
                <p:cNvSpPr>
                  <a:spLocks/>
                </p:cNvSpPr>
                <p:nvPr/>
              </p:nvSpPr>
              <p:spPr bwMode="auto">
                <a:xfrm>
                  <a:off x="1476" y="1520"/>
                  <a:ext cx="6" cy="14"/>
                </a:xfrm>
                <a:custGeom>
                  <a:avLst/>
                  <a:gdLst>
                    <a:gd name="T0" fmla="*/ 0 w 6"/>
                    <a:gd name="T1" fmla="*/ 0 h 14"/>
                    <a:gd name="T2" fmla="*/ 0 w 6"/>
                    <a:gd name="T3" fmla="*/ 14 h 14"/>
                    <a:gd name="T4" fmla="*/ 6 w 6"/>
                    <a:gd name="T5" fmla="*/ 14 h 14"/>
                    <a:gd name="T6" fmla="*/ 6 w 6"/>
                    <a:gd name="T7" fmla="*/ 0 h 14"/>
                    <a:gd name="T8" fmla="*/ 0 w 6"/>
                    <a:gd name="T9" fmla="*/ 0 h 14"/>
                    <a:gd name="T10" fmla="*/ 0 w 6"/>
                    <a:gd name="T11" fmla="*/ 14 h 14"/>
                    <a:gd name="T12" fmla="*/ 0 w 6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4"/>
                    <a:gd name="T23" fmla="*/ 6 w 6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4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0" name="Freeform 615"/>
                <p:cNvSpPr>
                  <a:spLocks/>
                </p:cNvSpPr>
                <p:nvPr/>
              </p:nvSpPr>
              <p:spPr bwMode="auto">
                <a:xfrm>
                  <a:off x="1476" y="1520"/>
                  <a:ext cx="15" cy="14"/>
                </a:xfrm>
                <a:custGeom>
                  <a:avLst/>
                  <a:gdLst>
                    <a:gd name="T0" fmla="*/ 15 w 15"/>
                    <a:gd name="T1" fmla="*/ 8 h 14"/>
                    <a:gd name="T2" fmla="*/ 6 w 15"/>
                    <a:gd name="T3" fmla="*/ 0 h 14"/>
                    <a:gd name="T4" fmla="*/ 0 w 15"/>
                    <a:gd name="T5" fmla="*/ 0 h 14"/>
                    <a:gd name="T6" fmla="*/ 0 w 15"/>
                    <a:gd name="T7" fmla="*/ 14 h 14"/>
                    <a:gd name="T8" fmla="*/ 6 w 15"/>
                    <a:gd name="T9" fmla="*/ 14 h 14"/>
                    <a:gd name="T10" fmla="*/ 0 w 15"/>
                    <a:gd name="T11" fmla="*/ 8 h 14"/>
                    <a:gd name="T12" fmla="*/ 15 w 15"/>
                    <a:gd name="T13" fmla="*/ 8 h 14"/>
                    <a:gd name="T14" fmla="*/ 15 w 15"/>
                    <a:gd name="T15" fmla="*/ 0 h 14"/>
                    <a:gd name="T16" fmla="*/ 6 w 15"/>
                    <a:gd name="T17" fmla="*/ 0 h 14"/>
                    <a:gd name="T18" fmla="*/ 15 w 15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1" name="Freeform 616"/>
                <p:cNvSpPr>
                  <a:spLocks/>
                </p:cNvSpPr>
                <p:nvPr/>
              </p:nvSpPr>
              <p:spPr bwMode="auto">
                <a:xfrm>
                  <a:off x="1476" y="1528"/>
                  <a:ext cx="15" cy="15"/>
                </a:xfrm>
                <a:custGeom>
                  <a:avLst/>
                  <a:gdLst>
                    <a:gd name="T0" fmla="*/ 6 w 15"/>
                    <a:gd name="T1" fmla="*/ 15 h 15"/>
                    <a:gd name="T2" fmla="*/ 15 w 15"/>
                    <a:gd name="T3" fmla="*/ 6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6 h 15"/>
                    <a:gd name="T10" fmla="*/ 6 w 15"/>
                    <a:gd name="T11" fmla="*/ 0 h 15"/>
                    <a:gd name="T12" fmla="*/ 6 w 15"/>
                    <a:gd name="T13" fmla="*/ 15 h 15"/>
                    <a:gd name="T14" fmla="*/ 15 w 15"/>
                    <a:gd name="T15" fmla="*/ 15 h 15"/>
                    <a:gd name="T16" fmla="*/ 15 w 15"/>
                    <a:gd name="T17" fmla="*/ 6 h 15"/>
                    <a:gd name="T18" fmla="*/ 6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6" y="15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6" y="15"/>
                      </a:lnTo>
                      <a:lnTo>
                        <a:pt x="15" y="15"/>
                      </a:lnTo>
                      <a:lnTo>
                        <a:pt x="15" y="6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2" name="Rectangle 617"/>
                <p:cNvSpPr>
                  <a:spLocks noChangeArrowheads="1"/>
                </p:cNvSpPr>
                <p:nvPr/>
              </p:nvSpPr>
              <p:spPr bwMode="auto">
                <a:xfrm>
                  <a:off x="1476" y="1528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3" name="Rectangle 618"/>
                <p:cNvSpPr>
                  <a:spLocks noChangeArrowheads="1"/>
                </p:cNvSpPr>
                <p:nvPr/>
              </p:nvSpPr>
              <p:spPr bwMode="auto">
                <a:xfrm>
                  <a:off x="1467" y="1528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4" name="Rectangle 619"/>
                <p:cNvSpPr>
                  <a:spLocks noChangeArrowheads="1"/>
                </p:cNvSpPr>
                <p:nvPr/>
              </p:nvSpPr>
              <p:spPr bwMode="auto">
                <a:xfrm>
                  <a:off x="1462" y="1528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5" name="Rectangle 620"/>
                <p:cNvSpPr>
                  <a:spLocks noChangeArrowheads="1"/>
                </p:cNvSpPr>
                <p:nvPr/>
              </p:nvSpPr>
              <p:spPr bwMode="auto">
                <a:xfrm>
                  <a:off x="1455" y="1528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6" name="Freeform 621"/>
                <p:cNvSpPr>
                  <a:spLocks/>
                </p:cNvSpPr>
                <p:nvPr/>
              </p:nvSpPr>
              <p:spPr bwMode="auto">
                <a:xfrm>
                  <a:off x="1442" y="1528"/>
                  <a:ext cx="13" cy="15"/>
                </a:xfrm>
                <a:custGeom>
                  <a:avLst/>
                  <a:gdLst>
                    <a:gd name="T0" fmla="*/ 13 w 13"/>
                    <a:gd name="T1" fmla="*/ 6 h 15"/>
                    <a:gd name="T2" fmla="*/ 5 w 13"/>
                    <a:gd name="T3" fmla="*/ 15 h 15"/>
                    <a:gd name="T4" fmla="*/ 13 w 13"/>
                    <a:gd name="T5" fmla="*/ 15 h 15"/>
                    <a:gd name="T6" fmla="*/ 13 w 13"/>
                    <a:gd name="T7" fmla="*/ 0 h 15"/>
                    <a:gd name="T8" fmla="*/ 5 w 13"/>
                    <a:gd name="T9" fmla="*/ 0 h 15"/>
                    <a:gd name="T10" fmla="*/ 0 w 13"/>
                    <a:gd name="T11" fmla="*/ 6 h 15"/>
                    <a:gd name="T12" fmla="*/ 5 w 13"/>
                    <a:gd name="T13" fmla="*/ 0 h 15"/>
                    <a:gd name="T14" fmla="*/ 0 w 13"/>
                    <a:gd name="T15" fmla="*/ 0 h 15"/>
                    <a:gd name="T16" fmla="*/ 0 w 13"/>
                    <a:gd name="T17" fmla="*/ 6 h 15"/>
                    <a:gd name="T18" fmla="*/ 13 w 13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13" y="6"/>
                      </a:moveTo>
                      <a:lnTo>
                        <a:pt x="5" y="15"/>
                      </a:lnTo>
                      <a:lnTo>
                        <a:pt x="13" y="15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0" y="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7" name="Freeform 622"/>
                <p:cNvSpPr>
                  <a:spLocks/>
                </p:cNvSpPr>
                <p:nvPr/>
              </p:nvSpPr>
              <p:spPr bwMode="auto">
                <a:xfrm>
                  <a:off x="1442" y="1534"/>
                  <a:ext cx="13" cy="14"/>
                </a:xfrm>
                <a:custGeom>
                  <a:avLst/>
                  <a:gdLst>
                    <a:gd name="T0" fmla="*/ 5 w 13"/>
                    <a:gd name="T1" fmla="*/ 14 h 14"/>
                    <a:gd name="T2" fmla="*/ 13 w 13"/>
                    <a:gd name="T3" fmla="*/ 9 h 14"/>
                    <a:gd name="T4" fmla="*/ 13 w 13"/>
                    <a:gd name="T5" fmla="*/ 0 h 14"/>
                    <a:gd name="T6" fmla="*/ 0 w 13"/>
                    <a:gd name="T7" fmla="*/ 0 h 14"/>
                    <a:gd name="T8" fmla="*/ 0 w 13"/>
                    <a:gd name="T9" fmla="*/ 9 h 14"/>
                    <a:gd name="T10" fmla="*/ 5 w 13"/>
                    <a:gd name="T11" fmla="*/ 0 h 14"/>
                    <a:gd name="T12" fmla="*/ 5 w 13"/>
                    <a:gd name="T13" fmla="*/ 14 h 14"/>
                    <a:gd name="T14" fmla="*/ 13 w 13"/>
                    <a:gd name="T15" fmla="*/ 14 h 14"/>
                    <a:gd name="T16" fmla="*/ 13 w 13"/>
                    <a:gd name="T17" fmla="*/ 9 h 14"/>
                    <a:gd name="T18" fmla="*/ 5 w 13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5" y="14"/>
                      </a:move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5" y="14"/>
                      </a:lnTo>
                      <a:lnTo>
                        <a:pt x="13" y="14"/>
                      </a:lnTo>
                      <a:lnTo>
                        <a:pt x="13" y="9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8" name="Rectangle 623"/>
                <p:cNvSpPr>
                  <a:spLocks noChangeArrowheads="1"/>
                </p:cNvSpPr>
                <p:nvPr/>
              </p:nvSpPr>
              <p:spPr bwMode="auto">
                <a:xfrm>
                  <a:off x="1442" y="1534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89" name="Rectangle 624"/>
                <p:cNvSpPr>
                  <a:spLocks noChangeArrowheads="1"/>
                </p:cNvSpPr>
                <p:nvPr/>
              </p:nvSpPr>
              <p:spPr bwMode="auto">
                <a:xfrm>
                  <a:off x="1434" y="1534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0" name="Rectangle 625"/>
                <p:cNvSpPr>
                  <a:spLocks noChangeArrowheads="1"/>
                </p:cNvSpPr>
                <p:nvPr/>
              </p:nvSpPr>
              <p:spPr bwMode="auto">
                <a:xfrm>
                  <a:off x="1428" y="153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1" name="Rectangle 626"/>
                <p:cNvSpPr>
                  <a:spLocks noChangeArrowheads="1"/>
                </p:cNvSpPr>
                <p:nvPr/>
              </p:nvSpPr>
              <p:spPr bwMode="auto">
                <a:xfrm>
                  <a:off x="1419" y="1534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2" name="Rectangle 627"/>
                <p:cNvSpPr>
                  <a:spLocks noChangeArrowheads="1"/>
                </p:cNvSpPr>
                <p:nvPr/>
              </p:nvSpPr>
              <p:spPr bwMode="auto">
                <a:xfrm>
                  <a:off x="1408" y="1534"/>
                  <a:ext cx="12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3" name="Freeform 628"/>
                <p:cNvSpPr>
                  <a:spLocks/>
                </p:cNvSpPr>
                <p:nvPr/>
              </p:nvSpPr>
              <p:spPr bwMode="auto">
                <a:xfrm>
                  <a:off x="1390" y="1534"/>
                  <a:ext cx="18" cy="14"/>
                </a:xfrm>
                <a:custGeom>
                  <a:avLst/>
                  <a:gdLst>
                    <a:gd name="T0" fmla="*/ 18 w 18"/>
                    <a:gd name="T1" fmla="*/ 9 h 14"/>
                    <a:gd name="T2" fmla="*/ 10 w 18"/>
                    <a:gd name="T3" fmla="*/ 14 h 14"/>
                    <a:gd name="T4" fmla="*/ 18 w 18"/>
                    <a:gd name="T5" fmla="*/ 14 h 14"/>
                    <a:gd name="T6" fmla="*/ 18 w 18"/>
                    <a:gd name="T7" fmla="*/ 0 h 14"/>
                    <a:gd name="T8" fmla="*/ 10 w 18"/>
                    <a:gd name="T9" fmla="*/ 0 h 14"/>
                    <a:gd name="T10" fmla="*/ 0 w 18"/>
                    <a:gd name="T11" fmla="*/ 9 h 14"/>
                    <a:gd name="T12" fmla="*/ 10 w 18"/>
                    <a:gd name="T13" fmla="*/ 0 h 14"/>
                    <a:gd name="T14" fmla="*/ 0 w 18"/>
                    <a:gd name="T15" fmla="*/ 0 h 14"/>
                    <a:gd name="T16" fmla="*/ 0 w 18"/>
                    <a:gd name="T17" fmla="*/ 9 h 14"/>
                    <a:gd name="T18" fmla="*/ 18 w 18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8" y="9"/>
                      </a:moveTo>
                      <a:lnTo>
                        <a:pt x="10" y="14"/>
                      </a:lnTo>
                      <a:lnTo>
                        <a:pt x="18" y="1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0" y="9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4" name="Freeform 629"/>
                <p:cNvSpPr>
                  <a:spLocks/>
                </p:cNvSpPr>
                <p:nvPr/>
              </p:nvSpPr>
              <p:spPr bwMode="auto">
                <a:xfrm>
                  <a:off x="1390" y="1540"/>
                  <a:ext cx="18" cy="17"/>
                </a:xfrm>
                <a:custGeom>
                  <a:avLst/>
                  <a:gdLst>
                    <a:gd name="T0" fmla="*/ 10 w 18"/>
                    <a:gd name="T1" fmla="*/ 17 h 17"/>
                    <a:gd name="T2" fmla="*/ 18 w 18"/>
                    <a:gd name="T3" fmla="*/ 8 h 17"/>
                    <a:gd name="T4" fmla="*/ 18 w 18"/>
                    <a:gd name="T5" fmla="*/ 3 h 17"/>
                    <a:gd name="T6" fmla="*/ 0 w 18"/>
                    <a:gd name="T7" fmla="*/ 3 h 17"/>
                    <a:gd name="T8" fmla="*/ 0 w 18"/>
                    <a:gd name="T9" fmla="*/ 8 h 17"/>
                    <a:gd name="T10" fmla="*/ 10 w 18"/>
                    <a:gd name="T11" fmla="*/ 0 h 17"/>
                    <a:gd name="T12" fmla="*/ 10 w 18"/>
                    <a:gd name="T13" fmla="*/ 17 h 17"/>
                    <a:gd name="T14" fmla="*/ 18 w 18"/>
                    <a:gd name="T15" fmla="*/ 17 h 17"/>
                    <a:gd name="T16" fmla="*/ 18 w 18"/>
                    <a:gd name="T17" fmla="*/ 8 h 17"/>
                    <a:gd name="T18" fmla="*/ 10 w 18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10" y="17"/>
                      </a:moveTo>
                      <a:lnTo>
                        <a:pt x="18" y="8"/>
                      </a:lnTo>
                      <a:lnTo>
                        <a:pt x="18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10" y="17"/>
                      </a:lnTo>
                      <a:lnTo>
                        <a:pt x="18" y="17"/>
                      </a:lnTo>
                      <a:lnTo>
                        <a:pt x="18" y="8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5" name="Rectangle 630"/>
                <p:cNvSpPr>
                  <a:spLocks noChangeArrowheads="1"/>
                </p:cNvSpPr>
                <p:nvPr/>
              </p:nvSpPr>
              <p:spPr bwMode="auto">
                <a:xfrm>
                  <a:off x="1392" y="1540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6" name="Rectangle 631"/>
                <p:cNvSpPr>
                  <a:spLocks noChangeArrowheads="1"/>
                </p:cNvSpPr>
                <p:nvPr/>
              </p:nvSpPr>
              <p:spPr bwMode="auto">
                <a:xfrm>
                  <a:off x="1385" y="1540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7" name="Rectangle 632"/>
                <p:cNvSpPr>
                  <a:spLocks noChangeArrowheads="1"/>
                </p:cNvSpPr>
                <p:nvPr/>
              </p:nvSpPr>
              <p:spPr bwMode="auto">
                <a:xfrm>
                  <a:off x="1377" y="1540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8" name="Freeform 633"/>
                <p:cNvSpPr>
                  <a:spLocks/>
                </p:cNvSpPr>
                <p:nvPr/>
              </p:nvSpPr>
              <p:spPr bwMode="auto">
                <a:xfrm>
                  <a:off x="1363" y="1540"/>
                  <a:ext cx="16" cy="17"/>
                </a:xfrm>
                <a:custGeom>
                  <a:avLst/>
                  <a:gdLst>
                    <a:gd name="T0" fmla="*/ 16 w 16"/>
                    <a:gd name="T1" fmla="*/ 8 h 17"/>
                    <a:gd name="T2" fmla="*/ 8 w 16"/>
                    <a:gd name="T3" fmla="*/ 17 h 17"/>
                    <a:gd name="T4" fmla="*/ 14 w 16"/>
                    <a:gd name="T5" fmla="*/ 17 h 17"/>
                    <a:gd name="T6" fmla="*/ 14 w 16"/>
                    <a:gd name="T7" fmla="*/ 0 h 17"/>
                    <a:gd name="T8" fmla="*/ 8 w 16"/>
                    <a:gd name="T9" fmla="*/ 0 h 17"/>
                    <a:gd name="T10" fmla="*/ 0 w 16"/>
                    <a:gd name="T11" fmla="*/ 8 h 17"/>
                    <a:gd name="T12" fmla="*/ 8 w 16"/>
                    <a:gd name="T13" fmla="*/ 0 h 17"/>
                    <a:gd name="T14" fmla="*/ 0 w 16"/>
                    <a:gd name="T15" fmla="*/ 0 h 17"/>
                    <a:gd name="T16" fmla="*/ 0 w 16"/>
                    <a:gd name="T17" fmla="*/ 8 h 17"/>
                    <a:gd name="T18" fmla="*/ 16 w 16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16" y="8"/>
                      </a:moveTo>
                      <a:lnTo>
                        <a:pt x="8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99" name="Freeform 634"/>
                <p:cNvSpPr>
                  <a:spLocks/>
                </p:cNvSpPr>
                <p:nvPr/>
              </p:nvSpPr>
              <p:spPr bwMode="auto">
                <a:xfrm>
                  <a:off x="1363" y="1548"/>
                  <a:ext cx="16" cy="17"/>
                </a:xfrm>
                <a:custGeom>
                  <a:avLst/>
                  <a:gdLst>
                    <a:gd name="T0" fmla="*/ 8 w 16"/>
                    <a:gd name="T1" fmla="*/ 17 h 17"/>
                    <a:gd name="T2" fmla="*/ 16 w 16"/>
                    <a:gd name="T3" fmla="*/ 6 h 17"/>
                    <a:gd name="T4" fmla="*/ 16 w 16"/>
                    <a:gd name="T5" fmla="*/ 0 h 17"/>
                    <a:gd name="T6" fmla="*/ 0 w 16"/>
                    <a:gd name="T7" fmla="*/ 0 h 17"/>
                    <a:gd name="T8" fmla="*/ 0 w 16"/>
                    <a:gd name="T9" fmla="*/ 6 h 17"/>
                    <a:gd name="T10" fmla="*/ 8 w 16"/>
                    <a:gd name="T11" fmla="*/ 0 h 17"/>
                    <a:gd name="T12" fmla="*/ 8 w 16"/>
                    <a:gd name="T13" fmla="*/ 17 h 17"/>
                    <a:gd name="T14" fmla="*/ 16 w 16"/>
                    <a:gd name="T15" fmla="*/ 17 h 17"/>
                    <a:gd name="T16" fmla="*/ 16 w 16"/>
                    <a:gd name="T17" fmla="*/ 6 h 17"/>
                    <a:gd name="T18" fmla="*/ 8 w 16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8" y="17"/>
                      </a:move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lnTo>
                        <a:pt x="8" y="17"/>
                      </a:lnTo>
                      <a:lnTo>
                        <a:pt x="16" y="17"/>
                      </a:lnTo>
                      <a:lnTo>
                        <a:pt x="16" y="6"/>
                      </a:lnTo>
                      <a:lnTo>
                        <a:pt x="8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0" name="Rectangle 635"/>
                <p:cNvSpPr>
                  <a:spLocks noChangeArrowheads="1"/>
                </p:cNvSpPr>
                <p:nvPr/>
              </p:nvSpPr>
              <p:spPr bwMode="auto">
                <a:xfrm>
                  <a:off x="1366" y="1548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1" name="Rectangle 636"/>
                <p:cNvSpPr>
                  <a:spLocks noChangeArrowheads="1"/>
                </p:cNvSpPr>
                <p:nvPr/>
              </p:nvSpPr>
              <p:spPr bwMode="auto">
                <a:xfrm>
                  <a:off x="1358" y="1548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2" name="Freeform 637"/>
                <p:cNvSpPr>
                  <a:spLocks/>
                </p:cNvSpPr>
                <p:nvPr/>
              </p:nvSpPr>
              <p:spPr bwMode="auto">
                <a:xfrm>
                  <a:off x="1343" y="1548"/>
                  <a:ext cx="13" cy="17"/>
                </a:xfrm>
                <a:custGeom>
                  <a:avLst/>
                  <a:gdLst>
                    <a:gd name="T0" fmla="*/ 13 w 13"/>
                    <a:gd name="T1" fmla="*/ 6 h 17"/>
                    <a:gd name="T2" fmla="*/ 8 w 13"/>
                    <a:gd name="T3" fmla="*/ 17 h 17"/>
                    <a:gd name="T4" fmla="*/ 13 w 13"/>
                    <a:gd name="T5" fmla="*/ 17 h 17"/>
                    <a:gd name="T6" fmla="*/ 13 w 13"/>
                    <a:gd name="T7" fmla="*/ 0 h 17"/>
                    <a:gd name="T8" fmla="*/ 8 w 13"/>
                    <a:gd name="T9" fmla="*/ 0 h 17"/>
                    <a:gd name="T10" fmla="*/ 0 w 13"/>
                    <a:gd name="T11" fmla="*/ 6 h 17"/>
                    <a:gd name="T12" fmla="*/ 8 w 13"/>
                    <a:gd name="T13" fmla="*/ 0 h 17"/>
                    <a:gd name="T14" fmla="*/ 0 w 13"/>
                    <a:gd name="T15" fmla="*/ 0 h 17"/>
                    <a:gd name="T16" fmla="*/ 0 w 13"/>
                    <a:gd name="T17" fmla="*/ 6 h 17"/>
                    <a:gd name="T18" fmla="*/ 13 w 13"/>
                    <a:gd name="T19" fmla="*/ 6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7"/>
                    <a:gd name="T32" fmla="*/ 13 w 13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7">
                      <a:moveTo>
                        <a:pt x="13" y="6"/>
                      </a:moveTo>
                      <a:lnTo>
                        <a:pt x="8" y="17"/>
                      </a:lnTo>
                      <a:lnTo>
                        <a:pt x="13" y="17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3" name="Freeform 638"/>
                <p:cNvSpPr>
                  <a:spLocks/>
                </p:cNvSpPr>
                <p:nvPr/>
              </p:nvSpPr>
              <p:spPr bwMode="auto">
                <a:xfrm>
                  <a:off x="1343" y="1554"/>
                  <a:ext cx="13" cy="13"/>
                </a:xfrm>
                <a:custGeom>
                  <a:avLst/>
                  <a:gdLst>
                    <a:gd name="T0" fmla="*/ 8 w 13"/>
                    <a:gd name="T1" fmla="*/ 13 h 13"/>
                    <a:gd name="T2" fmla="*/ 13 w 13"/>
                    <a:gd name="T3" fmla="*/ 8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8 h 13"/>
                    <a:gd name="T10" fmla="*/ 8 w 13"/>
                    <a:gd name="T11" fmla="*/ 0 h 13"/>
                    <a:gd name="T12" fmla="*/ 8 w 13"/>
                    <a:gd name="T13" fmla="*/ 13 h 13"/>
                    <a:gd name="T14" fmla="*/ 13 w 13"/>
                    <a:gd name="T15" fmla="*/ 13 h 13"/>
                    <a:gd name="T16" fmla="*/ 13 w 13"/>
                    <a:gd name="T17" fmla="*/ 8 h 13"/>
                    <a:gd name="T18" fmla="*/ 8 w 13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13"/>
                      </a:move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8" y="13"/>
                      </a:lnTo>
                      <a:lnTo>
                        <a:pt x="13" y="13"/>
                      </a:lnTo>
                      <a:lnTo>
                        <a:pt x="13" y="8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4" name="Freeform 639"/>
                <p:cNvSpPr>
                  <a:spLocks/>
                </p:cNvSpPr>
                <p:nvPr/>
              </p:nvSpPr>
              <p:spPr bwMode="auto">
                <a:xfrm>
                  <a:off x="1337" y="1554"/>
                  <a:ext cx="14" cy="13"/>
                </a:xfrm>
                <a:custGeom>
                  <a:avLst/>
                  <a:gdLst>
                    <a:gd name="T0" fmla="*/ 14 w 14"/>
                    <a:gd name="T1" fmla="*/ 8 h 13"/>
                    <a:gd name="T2" fmla="*/ 6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6 w 14"/>
                    <a:gd name="T9" fmla="*/ 0 h 13"/>
                    <a:gd name="T10" fmla="*/ 0 w 14"/>
                    <a:gd name="T11" fmla="*/ 8 h 13"/>
                    <a:gd name="T12" fmla="*/ 6 w 14"/>
                    <a:gd name="T13" fmla="*/ 0 h 13"/>
                    <a:gd name="T14" fmla="*/ 0 w 14"/>
                    <a:gd name="T15" fmla="*/ 0 h 13"/>
                    <a:gd name="T16" fmla="*/ 0 w 14"/>
                    <a:gd name="T17" fmla="*/ 8 h 13"/>
                    <a:gd name="T18" fmla="*/ 14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8"/>
                      </a:moveTo>
                      <a:lnTo>
                        <a:pt x="6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5" name="Freeform 640"/>
                <p:cNvSpPr>
                  <a:spLocks/>
                </p:cNvSpPr>
                <p:nvPr/>
              </p:nvSpPr>
              <p:spPr bwMode="auto">
                <a:xfrm>
                  <a:off x="1337" y="1562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14 w 14"/>
                    <a:gd name="T3" fmla="*/ 5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5 h 15"/>
                    <a:gd name="T10" fmla="*/ 6 w 14"/>
                    <a:gd name="T11" fmla="*/ 0 h 15"/>
                    <a:gd name="T12" fmla="*/ 6 w 14"/>
                    <a:gd name="T13" fmla="*/ 15 h 15"/>
                    <a:gd name="T14" fmla="*/ 14 w 14"/>
                    <a:gd name="T15" fmla="*/ 15 h 15"/>
                    <a:gd name="T16" fmla="*/ 14 w 14"/>
                    <a:gd name="T17" fmla="*/ 5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0"/>
                      </a:ln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5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6" name="Freeform 641"/>
                <p:cNvSpPr>
                  <a:spLocks/>
                </p:cNvSpPr>
                <p:nvPr/>
              </p:nvSpPr>
              <p:spPr bwMode="auto">
                <a:xfrm>
                  <a:off x="1329" y="1562"/>
                  <a:ext cx="14" cy="15"/>
                </a:xfrm>
                <a:custGeom>
                  <a:avLst/>
                  <a:gdLst>
                    <a:gd name="T0" fmla="*/ 14 w 14"/>
                    <a:gd name="T1" fmla="*/ 5 h 15"/>
                    <a:gd name="T2" fmla="*/ 8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8 w 14"/>
                    <a:gd name="T9" fmla="*/ 0 h 15"/>
                    <a:gd name="T10" fmla="*/ 0 w 14"/>
                    <a:gd name="T11" fmla="*/ 5 h 15"/>
                    <a:gd name="T12" fmla="*/ 8 w 14"/>
                    <a:gd name="T13" fmla="*/ 0 h 15"/>
                    <a:gd name="T14" fmla="*/ 0 w 14"/>
                    <a:gd name="T15" fmla="*/ 0 h 15"/>
                    <a:gd name="T16" fmla="*/ 0 w 14"/>
                    <a:gd name="T17" fmla="*/ 5 h 15"/>
                    <a:gd name="T18" fmla="*/ 14 w 14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5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5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7" name="Rectangle 642"/>
                <p:cNvSpPr>
                  <a:spLocks noChangeArrowheads="1"/>
                </p:cNvSpPr>
                <p:nvPr/>
              </p:nvSpPr>
              <p:spPr bwMode="auto">
                <a:xfrm>
                  <a:off x="1329" y="1567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8" name="Rectangle 643"/>
                <p:cNvSpPr>
                  <a:spLocks noChangeArrowheads="1"/>
                </p:cNvSpPr>
                <p:nvPr/>
              </p:nvSpPr>
              <p:spPr bwMode="auto">
                <a:xfrm>
                  <a:off x="1329" y="1577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09" name="Rectangle 644"/>
                <p:cNvSpPr>
                  <a:spLocks noChangeArrowheads="1"/>
                </p:cNvSpPr>
                <p:nvPr/>
              </p:nvSpPr>
              <p:spPr bwMode="auto">
                <a:xfrm>
                  <a:off x="1329" y="158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0" name="Freeform 645"/>
                <p:cNvSpPr>
                  <a:spLocks/>
                </p:cNvSpPr>
                <p:nvPr/>
              </p:nvSpPr>
              <p:spPr bwMode="auto">
                <a:xfrm>
                  <a:off x="1329" y="1590"/>
                  <a:ext cx="14" cy="14"/>
                </a:xfrm>
                <a:custGeom>
                  <a:avLst/>
                  <a:gdLst>
                    <a:gd name="T0" fmla="*/ 8 w 14"/>
                    <a:gd name="T1" fmla="*/ 14 h 14"/>
                    <a:gd name="T2" fmla="*/ 14 w 14"/>
                    <a:gd name="T3" fmla="*/ 9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9 h 14"/>
                    <a:gd name="T10" fmla="*/ 8 w 14"/>
                    <a:gd name="T11" fmla="*/ 0 h 14"/>
                    <a:gd name="T12" fmla="*/ 8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9 h 14"/>
                    <a:gd name="T18" fmla="*/ 8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14"/>
                      </a:move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lnTo>
                        <a:pt x="8" y="14"/>
                      </a:lnTo>
                      <a:lnTo>
                        <a:pt x="14" y="14"/>
                      </a:lnTo>
                      <a:lnTo>
                        <a:pt x="14" y="9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1" name="Freeform 646"/>
                <p:cNvSpPr>
                  <a:spLocks/>
                </p:cNvSpPr>
                <p:nvPr/>
              </p:nvSpPr>
              <p:spPr bwMode="auto">
                <a:xfrm>
                  <a:off x="1322" y="1590"/>
                  <a:ext cx="15" cy="14"/>
                </a:xfrm>
                <a:custGeom>
                  <a:avLst/>
                  <a:gdLst>
                    <a:gd name="T0" fmla="*/ 15 w 15"/>
                    <a:gd name="T1" fmla="*/ 9 h 14"/>
                    <a:gd name="T2" fmla="*/ 10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10 w 15"/>
                    <a:gd name="T9" fmla="*/ 0 h 14"/>
                    <a:gd name="T10" fmla="*/ 0 w 15"/>
                    <a:gd name="T11" fmla="*/ 9 h 14"/>
                    <a:gd name="T12" fmla="*/ 10 w 15"/>
                    <a:gd name="T13" fmla="*/ 0 h 14"/>
                    <a:gd name="T14" fmla="*/ 0 w 15"/>
                    <a:gd name="T15" fmla="*/ 0 h 14"/>
                    <a:gd name="T16" fmla="*/ 0 w 15"/>
                    <a:gd name="T17" fmla="*/ 9 h 14"/>
                    <a:gd name="T18" fmla="*/ 15 w 15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9"/>
                      </a:moveTo>
                      <a:lnTo>
                        <a:pt x="10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0" y="9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2" name="Rectangle 647"/>
                <p:cNvSpPr>
                  <a:spLocks noChangeArrowheads="1"/>
                </p:cNvSpPr>
                <p:nvPr/>
              </p:nvSpPr>
              <p:spPr bwMode="auto">
                <a:xfrm>
                  <a:off x="1324" y="1599"/>
                  <a:ext cx="15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3" name="Rectangle 648"/>
                <p:cNvSpPr>
                  <a:spLocks noChangeArrowheads="1"/>
                </p:cNvSpPr>
                <p:nvPr/>
              </p:nvSpPr>
              <p:spPr bwMode="auto">
                <a:xfrm>
                  <a:off x="1324" y="160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4" name="Rectangle 649"/>
                <p:cNvSpPr>
                  <a:spLocks noChangeArrowheads="1"/>
                </p:cNvSpPr>
                <p:nvPr/>
              </p:nvSpPr>
              <p:spPr bwMode="auto">
                <a:xfrm>
                  <a:off x="1324" y="1611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5" name="Rectangle 650"/>
                <p:cNvSpPr>
                  <a:spLocks noChangeArrowheads="1"/>
                </p:cNvSpPr>
                <p:nvPr/>
              </p:nvSpPr>
              <p:spPr bwMode="auto">
                <a:xfrm>
                  <a:off x="1324" y="161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6" name="Rectangle 651"/>
                <p:cNvSpPr>
                  <a:spLocks noChangeArrowheads="1"/>
                </p:cNvSpPr>
                <p:nvPr/>
              </p:nvSpPr>
              <p:spPr bwMode="auto">
                <a:xfrm>
                  <a:off x="1324" y="1624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7" name="Rectangle 652"/>
                <p:cNvSpPr>
                  <a:spLocks noChangeArrowheads="1"/>
                </p:cNvSpPr>
                <p:nvPr/>
              </p:nvSpPr>
              <p:spPr bwMode="auto">
                <a:xfrm>
                  <a:off x="1324" y="1630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8" name="Rectangle 653"/>
                <p:cNvSpPr>
                  <a:spLocks noChangeArrowheads="1"/>
                </p:cNvSpPr>
                <p:nvPr/>
              </p:nvSpPr>
              <p:spPr bwMode="auto">
                <a:xfrm>
                  <a:off x="1324" y="163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19" name="Rectangle 654"/>
                <p:cNvSpPr>
                  <a:spLocks noChangeArrowheads="1"/>
                </p:cNvSpPr>
                <p:nvPr/>
              </p:nvSpPr>
              <p:spPr bwMode="auto">
                <a:xfrm>
                  <a:off x="1324" y="1645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0" name="Rectangle 655"/>
                <p:cNvSpPr>
                  <a:spLocks noChangeArrowheads="1"/>
                </p:cNvSpPr>
                <p:nvPr/>
              </p:nvSpPr>
              <p:spPr bwMode="auto">
                <a:xfrm>
                  <a:off x="1324" y="1653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1" name="Rectangle 656"/>
                <p:cNvSpPr>
                  <a:spLocks noChangeArrowheads="1"/>
                </p:cNvSpPr>
                <p:nvPr/>
              </p:nvSpPr>
              <p:spPr bwMode="auto">
                <a:xfrm>
                  <a:off x="1324" y="1658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2" name="Freeform 657"/>
                <p:cNvSpPr>
                  <a:spLocks/>
                </p:cNvSpPr>
                <p:nvPr/>
              </p:nvSpPr>
              <p:spPr bwMode="auto">
                <a:xfrm>
                  <a:off x="1322" y="1664"/>
                  <a:ext cx="15" cy="17"/>
                </a:xfrm>
                <a:custGeom>
                  <a:avLst/>
                  <a:gdLst>
                    <a:gd name="T0" fmla="*/ 10 w 15"/>
                    <a:gd name="T1" fmla="*/ 0 h 17"/>
                    <a:gd name="T2" fmla="*/ 15 w 15"/>
                    <a:gd name="T3" fmla="*/ 9 h 17"/>
                    <a:gd name="T4" fmla="*/ 15 w 15"/>
                    <a:gd name="T5" fmla="*/ 2 h 17"/>
                    <a:gd name="T6" fmla="*/ 0 w 15"/>
                    <a:gd name="T7" fmla="*/ 2 h 17"/>
                    <a:gd name="T8" fmla="*/ 0 w 15"/>
                    <a:gd name="T9" fmla="*/ 9 h 17"/>
                    <a:gd name="T10" fmla="*/ 10 w 15"/>
                    <a:gd name="T11" fmla="*/ 17 h 17"/>
                    <a:gd name="T12" fmla="*/ 0 w 15"/>
                    <a:gd name="T13" fmla="*/ 9 h 17"/>
                    <a:gd name="T14" fmla="*/ 0 w 15"/>
                    <a:gd name="T15" fmla="*/ 17 h 17"/>
                    <a:gd name="T16" fmla="*/ 10 w 15"/>
                    <a:gd name="T17" fmla="*/ 17 h 17"/>
                    <a:gd name="T18" fmla="*/ 10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0" y="0"/>
                      </a:moveTo>
                      <a:lnTo>
                        <a:pt x="15" y="9"/>
                      </a:lnTo>
                      <a:lnTo>
                        <a:pt x="15" y="2"/>
                      </a:lnTo>
                      <a:lnTo>
                        <a:pt x="0" y="2"/>
                      </a:lnTo>
                      <a:lnTo>
                        <a:pt x="0" y="9"/>
                      </a:lnTo>
                      <a:lnTo>
                        <a:pt x="10" y="17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3" name="Freeform 658"/>
                <p:cNvSpPr>
                  <a:spLocks/>
                </p:cNvSpPr>
                <p:nvPr/>
              </p:nvSpPr>
              <p:spPr bwMode="auto">
                <a:xfrm>
                  <a:off x="1329" y="1664"/>
                  <a:ext cx="14" cy="17"/>
                </a:xfrm>
                <a:custGeom>
                  <a:avLst/>
                  <a:gdLst>
                    <a:gd name="T0" fmla="*/ 14 w 14"/>
                    <a:gd name="T1" fmla="*/ 9 h 17"/>
                    <a:gd name="T2" fmla="*/ 8 w 14"/>
                    <a:gd name="T3" fmla="*/ 0 h 17"/>
                    <a:gd name="T4" fmla="*/ 3 w 14"/>
                    <a:gd name="T5" fmla="*/ 0 h 17"/>
                    <a:gd name="T6" fmla="*/ 3 w 14"/>
                    <a:gd name="T7" fmla="*/ 17 h 17"/>
                    <a:gd name="T8" fmla="*/ 8 w 14"/>
                    <a:gd name="T9" fmla="*/ 17 h 17"/>
                    <a:gd name="T10" fmla="*/ 0 w 14"/>
                    <a:gd name="T11" fmla="*/ 9 h 17"/>
                    <a:gd name="T12" fmla="*/ 14 w 14"/>
                    <a:gd name="T13" fmla="*/ 9 h 17"/>
                    <a:gd name="T14" fmla="*/ 14 w 14"/>
                    <a:gd name="T15" fmla="*/ 0 h 17"/>
                    <a:gd name="T16" fmla="*/ 8 w 14"/>
                    <a:gd name="T17" fmla="*/ 0 h 17"/>
                    <a:gd name="T18" fmla="*/ 14 w 14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14" y="9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4" name="Rectangle 659"/>
                <p:cNvSpPr>
                  <a:spLocks noChangeArrowheads="1"/>
                </p:cNvSpPr>
                <p:nvPr/>
              </p:nvSpPr>
              <p:spPr bwMode="auto">
                <a:xfrm>
                  <a:off x="1329" y="1673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5" name="Rectangle 660"/>
                <p:cNvSpPr>
                  <a:spLocks noChangeArrowheads="1"/>
                </p:cNvSpPr>
                <p:nvPr/>
              </p:nvSpPr>
              <p:spPr bwMode="auto">
                <a:xfrm>
                  <a:off x="1329" y="1679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6" name="Freeform 661"/>
                <p:cNvSpPr>
                  <a:spLocks/>
                </p:cNvSpPr>
                <p:nvPr/>
              </p:nvSpPr>
              <p:spPr bwMode="auto">
                <a:xfrm>
                  <a:off x="1329" y="1687"/>
                  <a:ext cx="14" cy="15"/>
                </a:xfrm>
                <a:custGeom>
                  <a:avLst/>
                  <a:gdLst>
                    <a:gd name="T0" fmla="*/ 8 w 14"/>
                    <a:gd name="T1" fmla="*/ 0 h 15"/>
                    <a:gd name="T2" fmla="*/ 14 w 14"/>
                    <a:gd name="T3" fmla="*/ 9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9 h 15"/>
                    <a:gd name="T10" fmla="*/ 8 w 14"/>
                    <a:gd name="T11" fmla="*/ 15 h 15"/>
                    <a:gd name="T12" fmla="*/ 0 w 14"/>
                    <a:gd name="T13" fmla="*/ 9 h 15"/>
                    <a:gd name="T14" fmla="*/ 0 w 14"/>
                    <a:gd name="T15" fmla="*/ 15 h 15"/>
                    <a:gd name="T16" fmla="*/ 8 w 14"/>
                    <a:gd name="T17" fmla="*/ 15 h 15"/>
                    <a:gd name="T18" fmla="*/ 8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15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7" name="Freeform 662"/>
                <p:cNvSpPr>
                  <a:spLocks/>
                </p:cNvSpPr>
                <p:nvPr/>
              </p:nvSpPr>
              <p:spPr bwMode="auto">
                <a:xfrm>
                  <a:off x="1337" y="1687"/>
                  <a:ext cx="14" cy="15"/>
                </a:xfrm>
                <a:custGeom>
                  <a:avLst/>
                  <a:gdLst>
                    <a:gd name="T0" fmla="*/ 14 w 14"/>
                    <a:gd name="T1" fmla="*/ 9 h 15"/>
                    <a:gd name="T2" fmla="*/ 6 w 14"/>
                    <a:gd name="T3" fmla="*/ 0 h 15"/>
                    <a:gd name="T4" fmla="*/ 0 w 14"/>
                    <a:gd name="T5" fmla="*/ 0 h 15"/>
                    <a:gd name="T6" fmla="*/ 0 w 14"/>
                    <a:gd name="T7" fmla="*/ 15 h 15"/>
                    <a:gd name="T8" fmla="*/ 6 w 14"/>
                    <a:gd name="T9" fmla="*/ 15 h 15"/>
                    <a:gd name="T10" fmla="*/ 0 w 14"/>
                    <a:gd name="T11" fmla="*/ 9 h 15"/>
                    <a:gd name="T12" fmla="*/ 14 w 14"/>
                    <a:gd name="T13" fmla="*/ 9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14 w 14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9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0" y="9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8" name="Freeform 663"/>
                <p:cNvSpPr>
                  <a:spLocks/>
                </p:cNvSpPr>
                <p:nvPr/>
              </p:nvSpPr>
              <p:spPr bwMode="auto">
                <a:xfrm>
                  <a:off x="1337" y="1696"/>
                  <a:ext cx="14" cy="14"/>
                </a:xfrm>
                <a:custGeom>
                  <a:avLst/>
                  <a:gdLst>
                    <a:gd name="T0" fmla="*/ 6 w 14"/>
                    <a:gd name="T1" fmla="*/ 0 h 14"/>
                    <a:gd name="T2" fmla="*/ 14 w 14"/>
                    <a:gd name="T3" fmla="*/ 6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6 h 14"/>
                    <a:gd name="T10" fmla="*/ 6 w 14"/>
                    <a:gd name="T11" fmla="*/ 14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6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29" name="Freeform 664"/>
                <p:cNvSpPr>
                  <a:spLocks/>
                </p:cNvSpPr>
                <p:nvPr/>
              </p:nvSpPr>
              <p:spPr bwMode="auto">
                <a:xfrm>
                  <a:off x="1343" y="1696"/>
                  <a:ext cx="13" cy="14"/>
                </a:xfrm>
                <a:custGeom>
                  <a:avLst/>
                  <a:gdLst>
                    <a:gd name="T0" fmla="*/ 13 w 13"/>
                    <a:gd name="T1" fmla="*/ 6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0 w 13"/>
                    <a:gd name="T11" fmla="*/ 6 h 14"/>
                    <a:gd name="T12" fmla="*/ 13 w 13"/>
                    <a:gd name="T13" fmla="*/ 6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13 w 1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0" name="Freeform 665"/>
                <p:cNvSpPr>
                  <a:spLocks/>
                </p:cNvSpPr>
                <p:nvPr/>
              </p:nvSpPr>
              <p:spPr bwMode="auto">
                <a:xfrm>
                  <a:off x="1343" y="1702"/>
                  <a:ext cx="13" cy="13"/>
                </a:xfrm>
                <a:custGeom>
                  <a:avLst/>
                  <a:gdLst>
                    <a:gd name="T0" fmla="*/ 8 w 13"/>
                    <a:gd name="T1" fmla="*/ 0 h 13"/>
                    <a:gd name="T2" fmla="*/ 13 w 13"/>
                    <a:gd name="T3" fmla="*/ 8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8 h 13"/>
                    <a:gd name="T10" fmla="*/ 8 w 13"/>
                    <a:gd name="T11" fmla="*/ 13 h 13"/>
                    <a:gd name="T12" fmla="*/ 0 w 13"/>
                    <a:gd name="T13" fmla="*/ 8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8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0"/>
                      </a:move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1" name="Freeform 666"/>
                <p:cNvSpPr>
                  <a:spLocks/>
                </p:cNvSpPr>
                <p:nvPr/>
              </p:nvSpPr>
              <p:spPr bwMode="auto">
                <a:xfrm>
                  <a:off x="1351" y="1702"/>
                  <a:ext cx="15" cy="13"/>
                </a:xfrm>
                <a:custGeom>
                  <a:avLst/>
                  <a:gdLst>
                    <a:gd name="T0" fmla="*/ 15 w 15"/>
                    <a:gd name="T1" fmla="*/ 8 h 13"/>
                    <a:gd name="T2" fmla="*/ 5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5 w 15"/>
                    <a:gd name="T9" fmla="*/ 13 h 13"/>
                    <a:gd name="T10" fmla="*/ 0 w 15"/>
                    <a:gd name="T11" fmla="*/ 8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5 w 15"/>
                    <a:gd name="T17" fmla="*/ 0 h 13"/>
                    <a:gd name="T18" fmla="*/ 15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2" name="Rectangle 667"/>
                <p:cNvSpPr>
                  <a:spLocks noChangeArrowheads="1"/>
                </p:cNvSpPr>
                <p:nvPr/>
              </p:nvSpPr>
              <p:spPr bwMode="auto">
                <a:xfrm>
                  <a:off x="1351" y="1710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3" name="Freeform 668"/>
                <p:cNvSpPr>
                  <a:spLocks/>
                </p:cNvSpPr>
                <p:nvPr/>
              </p:nvSpPr>
              <p:spPr bwMode="auto">
                <a:xfrm>
                  <a:off x="1351" y="1715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15 w 15"/>
                    <a:gd name="T3" fmla="*/ 6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6 h 15"/>
                    <a:gd name="T10" fmla="*/ 5 w 15"/>
                    <a:gd name="T11" fmla="*/ 15 h 15"/>
                    <a:gd name="T12" fmla="*/ 0 w 15"/>
                    <a:gd name="T13" fmla="*/ 6 h 15"/>
                    <a:gd name="T14" fmla="*/ 0 w 15"/>
                    <a:gd name="T15" fmla="*/ 15 h 15"/>
                    <a:gd name="T16" fmla="*/ 5 w 15"/>
                    <a:gd name="T17" fmla="*/ 15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" y="15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4" name="Freeform 669"/>
                <p:cNvSpPr>
                  <a:spLocks/>
                </p:cNvSpPr>
                <p:nvPr/>
              </p:nvSpPr>
              <p:spPr bwMode="auto">
                <a:xfrm>
                  <a:off x="1356" y="1715"/>
                  <a:ext cx="15" cy="15"/>
                </a:xfrm>
                <a:custGeom>
                  <a:avLst/>
                  <a:gdLst>
                    <a:gd name="T0" fmla="*/ 15 w 15"/>
                    <a:gd name="T1" fmla="*/ 6 h 15"/>
                    <a:gd name="T2" fmla="*/ 10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10 w 15"/>
                    <a:gd name="T9" fmla="*/ 15 h 15"/>
                    <a:gd name="T10" fmla="*/ 0 w 15"/>
                    <a:gd name="T11" fmla="*/ 6 h 15"/>
                    <a:gd name="T12" fmla="*/ 15 w 15"/>
                    <a:gd name="T13" fmla="*/ 6 h 15"/>
                    <a:gd name="T14" fmla="*/ 15 w 15"/>
                    <a:gd name="T15" fmla="*/ 0 h 15"/>
                    <a:gd name="T16" fmla="*/ 10 w 15"/>
                    <a:gd name="T17" fmla="*/ 0 h 15"/>
                    <a:gd name="T18" fmla="*/ 15 w 15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6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0" y="6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5" name="Rectangle 670"/>
                <p:cNvSpPr>
                  <a:spLocks noChangeArrowheads="1"/>
                </p:cNvSpPr>
                <p:nvPr/>
              </p:nvSpPr>
              <p:spPr bwMode="auto">
                <a:xfrm>
                  <a:off x="1358" y="1721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6" name="Freeform 671"/>
                <p:cNvSpPr>
                  <a:spLocks/>
                </p:cNvSpPr>
                <p:nvPr/>
              </p:nvSpPr>
              <p:spPr bwMode="auto">
                <a:xfrm>
                  <a:off x="1356" y="1730"/>
                  <a:ext cx="15" cy="14"/>
                </a:xfrm>
                <a:custGeom>
                  <a:avLst/>
                  <a:gdLst>
                    <a:gd name="T0" fmla="*/ 10 w 15"/>
                    <a:gd name="T1" fmla="*/ 0 h 14"/>
                    <a:gd name="T2" fmla="*/ 15 w 15"/>
                    <a:gd name="T3" fmla="*/ 6 h 14"/>
                    <a:gd name="T4" fmla="*/ 15 w 15"/>
                    <a:gd name="T5" fmla="*/ 0 h 14"/>
                    <a:gd name="T6" fmla="*/ 0 w 15"/>
                    <a:gd name="T7" fmla="*/ 0 h 14"/>
                    <a:gd name="T8" fmla="*/ 0 w 15"/>
                    <a:gd name="T9" fmla="*/ 6 h 14"/>
                    <a:gd name="T10" fmla="*/ 10 w 15"/>
                    <a:gd name="T11" fmla="*/ 14 h 14"/>
                    <a:gd name="T12" fmla="*/ 0 w 15"/>
                    <a:gd name="T13" fmla="*/ 6 h 14"/>
                    <a:gd name="T14" fmla="*/ 0 w 15"/>
                    <a:gd name="T15" fmla="*/ 14 h 14"/>
                    <a:gd name="T16" fmla="*/ 10 w 15"/>
                    <a:gd name="T17" fmla="*/ 14 h 14"/>
                    <a:gd name="T18" fmla="*/ 10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0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0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7" name="Freeform 672"/>
                <p:cNvSpPr>
                  <a:spLocks/>
                </p:cNvSpPr>
                <p:nvPr/>
              </p:nvSpPr>
              <p:spPr bwMode="auto">
                <a:xfrm>
                  <a:off x="1363" y="1730"/>
                  <a:ext cx="16" cy="14"/>
                </a:xfrm>
                <a:custGeom>
                  <a:avLst/>
                  <a:gdLst>
                    <a:gd name="T0" fmla="*/ 16 w 16"/>
                    <a:gd name="T1" fmla="*/ 6 h 14"/>
                    <a:gd name="T2" fmla="*/ 8 w 16"/>
                    <a:gd name="T3" fmla="*/ 0 h 14"/>
                    <a:gd name="T4" fmla="*/ 3 w 16"/>
                    <a:gd name="T5" fmla="*/ 0 h 14"/>
                    <a:gd name="T6" fmla="*/ 3 w 16"/>
                    <a:gd name="T7" fmla="*/ 14 h 14"/>
                    <a:gd name="T8" fmla="*/ 8 w 16"/>
                    <a:gd name="T9" fmla="*/ 14 h 14"/>
                    <a:gd name="T10" fmla="*/ 0 w 16"/>
                    <a:gd name="T11" fmla="*/ 6 h 14"/>
                    <a:gd name="T12" fmla="*/ 16 w 16"/>
                    <a:gd name="T13" fmla="*/ 6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16 w 16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6" y="6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8" name="Freeform 673"/>
                <p:cNvSpPr>
                  <a:spLocks/>
                </p:cNvSpPr>
                <p:nvPr/>
              </p:nvSpPr>
              <p:spPr bwMode="auto">
                <a:xfrm>
                  <a:off x="1363" y="1736"/>
                  <a:ext cx="16" cy="13"/>
                </a:xfrm>
                <a:custGeom>
                  <a:avLst/>
                  <a:gdLst>
                    <a:gd name="T0" fmla="*/ 8 w 16"/>
                    <a:gd name="T1" fmla="*/ 0 h 13"/>
                    <a:gd name="T2" fmla="*/ 16 w 16"/>
                    <a:gd name="T3" fmla="*/ 8 h 13"/>
                    <a:gd name="T4" fmla="*/ 16 w 16"/>
                    <a:gd name="T5" fmla="*/ 0 h 13"/>
                    <a:gd name="T6" fmla="*/ 0 w 16"/>
                    <a:gd name="T7" fmla="*/ 0 h 13"/>
                    <a:gd name="T8" fmla="*/ 0 w 16"/>
                    <a:gd name="T9" fmla="*/ 8 h 13"/>
                    <a:gd name="T10" fmla="*/ 8 w 16"/>
                    <a:gd name="T11" fmla="*/ 13 h 13"/>
                    <a:gd name="T12" fmla="*/ 0 w 16"/>
                    <a:gd name="T13" fmla="*/ 8 h 13"/>
                    <a:gd name="T14" fmla="*/ 0 w 16"/>
                    <a:gd name="T15" fmla="*/ 13 h 13"/>
                    <a:gd name="T16" fmla="*/ 8 w 16"/>
                    <a:gd name="T17" fmla="*/ 13 h 13"/>
                    <a:gd name="T18" fmla="*/ 8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39" name="Freeform 674"/>
                <p:cNvSpPr>
                  <a:spLocks/>
                </p:cNvSpPr>
                <p:nvPr/>
              </p:nvSpPr>
              <p:spPr bwMode="auto">
                <a:xfrm>
                  <a:off x="1371" y="1736"/>
                  <a:ext cx="14" cy="13"/>
                </a:xfrm>
                <a:custGeom>
                  <a:avLst/>
                  <a:gdLst>
                    <a:gd name="T0" fmla="*/ 14 w 14"/>
                    <a:gd name="T1" fmla="*/ 8 h 13"/>
                    <a:gd name="T2" fmla="*/ 6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6 w 14"/>
                    <a:gd name="T9" fmla="*/ 13 h 13"/>
                    <a:gd name="T10" fmla="*/ 0 w 14"/>
                    <a:gd name="T11" fmla="*/ 8 h 13"/>
                    <a:gd name="T12" fmla="*/ 14 w 14"/>
                    <a:gd name="T13" fmla="*/ 8 h 13"/>
                    <a:gd name="T14" fmla="*/ 14 w 14"/>
                    <a:gd name="T15" fmla="*/ 0 h 13"/>
                    <a:gd name="T16" fmla="*/ 6 w 14"/>
                    <a:gd name="T17" fmla="*/ 0 h 13"/>
                    <a:gd name="T18" fmla="*/ 14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0" name="Freeform 675"/>
                <p:cNvSpPr>
                  <a:spLocks/>
                </p:cNvSpPr>
                <p:nvPr/>
              </p:nvSpPr>
              <p:spPr bwMode="auto">
                <a:xfrm>
                  <a:off x="1371" y="1744"/>
                  <a:ext cx="14" cy="13"/>
                </a:xfrm>
                <a:custGeom>
                  <a:avLst/>
                  <a:gdLst>
                    <a:gd name="T0" fmla="*/ 6 w 14"/>
                    <a:gd name="T1" fmla="*/ 0 h 13"/>
                    <a:gd name="T2" fmla="*/ 14 w 14"/>
                    <a:gd name="T3" fmla="*/ 5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5 h 13"/>
                    <a:gd name="T10" fmla="*/ 6 w 14"/>
                    <a:gd name="T11" fmla="*/ 13 h 13"/>
                    <a:gd name="T12" fmla="*/ 0 w 14"/>
                    <a:gd name="T13" fmla="*/ 5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6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6" y="0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1" name="Freeform 676"/>
                <p:cNvSpPr>
                  <a:spLocks/>
                </p:cNvSpPr>
                <p:nvPr/>
              </p:nvSpPr>
              <p:spPr bwMode="auto">
                <a:xfrm>
                  <a:off x="1377" y="1744"/>
                  <a:ext cx="13" cy="13"/>
                </a:xfrm>
                <a:custGeom>
                  <a:avLst/>
                  <a:gdLst>
                    <a:gd name="T0" fmla="*/ 13 w 13"/>
                    <a:gd name="T1" fmla="*/ 5 h 13"/>
                    <a:gd name="T2" fmla="*/ 8 w 13"/>
                    <a:gd name="T3" fmla="*/ 0 h 13"/>
                    <a:gd name="T4" fmla="*/ 0 w 13"/>
                    <a:gd name="T5" fmla="*/ 0 h 13"/>
                    <a:gd name="T6" fmla="*/ 0 w 13"/>
                    <a:gd name="T7" fmla="*/ 13 h 13"/>
                    <a:gd name="T8" fmla="*/ 8 w 13"/>
                    <a:gd name="T9" fmla="*/ 13 h 13"/>
                    <a:gd name="T10" fmla="*/ 0 w 13"/>
                    <a:gd name="T11" fmla="*/ 5 h 13"/>
                    <a:gd name="T12" fmla="*/ 13 w 13"/>
                    <a:gd name="T13" fmla="*/ 5 h 13"/>
                    <a:gd name="T14" fmla="*/ 13 w 13"/>
                    <a:gd name="T15" fmla="*/ 0 h 13"/>
                    <a:gd name="T16" fmla="*/ 8 w 13"/>
                    <a:gd name="T17" fmla="*/ 0 h 13"/>
                    <a:gd name="T18" fmla="*/ 13 w 13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13" y="5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2" name="Rectangle 677"/>
                <p:cNvSpPr>
                  <a:spLocks noChangeArrowheads="1"/>
                </p:cNvSpPr>
                <p:nvPr/>
              </p:nvSpPr>
              <p:spPr bwMode="auto">
                <a:xfrm>
                  <a:off x="1377" y="1749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3" name="Freeform 678"/>
                <p:cNvSpPr>
                  <a:spLocks/>
                </p:cNvSpPr>
                <p:nvPr/>
              </p:nvSpPr>
              <p:spPr bwMode="auto">
                <a:xfrm>
                  <a:off x="1377" y="1755"/>
                  <a:ext cx="13" cy="15"/>
                </a:xfrm>
                <a:custGeom>
                  <a:avLst/>
                  <a:gdLst>
                    <a:gd name="T0" fmla="*/ 8 w 13"/>
                    <a:gd name="T1" fmla="*/ 0 h 15"/>
                    <a:gd name="T2" fmla="*/ 13 w 13"/>
                    <a:gd name="T3" fmla="*/ 9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9 h 15"/>
                    <a:gd name="T10" fmla="*/ 8 w 13"/>
                    <a:gd name="T11" fmla="*/ 15 h 15"/>
                    <a:gd name="T12" fmla="*/ 0 w 13"/>
                    <a:gd name="T13" fmla="*/ 9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8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0"/>
                      </a:move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15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4" name="Freeform 679"/>
                <p:cNvSpPr>
                  <a:spLocks/>
                </p:cNvSpPr>
                <p:nvPr/>
              </p:nvSpPr>
              <p:spPr bwMode="auto">
                <a:xfrm>
                  <a:off x="1385" y="1755"/>
                  <a:ext cx="15" cy="15"/>
                </a:xfrm>
                <a:custGeom>
                  <a:avLst/>
                  <a:gdLst>
                    <a:gd name="T0" fmla="*/ 15 w 15"/>
                    <a:gd name="T1" fmla="*/ 9 h 15"/>
                    <a:gd name="T2" fmla="*/ 5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5 w 15"/>
                    <a:gd name="T9" fmla="*/ 15 h 15"/>
                    <a:gd name="T10" fmla="*/ 0 w 15"/>
                    <a:gd name="T11" fmla="*/ 9 h 15"/>
                    <a:gd name="T12" fmla="*/ 15 w 15"/>
                    <a:gd name="T13" fmla="*/ 9 h 15"/>
                    <a:gd name="T14" fmla="*/ 15 w 15"/>
                    <a:gd name="T15" fmla="*/ 0 h 15"/>
                    <a:gd name="T16" fmla="*/ 5 w 15"/>
                    <a:gd name="T17" fmla="*/ 0 h 15"/>
                    <a:gd name="T18" fmla="*/ 15 w 15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9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0" y="9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5" name="Rectangle 680"/>
                <p:cNvSpPr>
                  <a:spLocks noChangeArrowheads="1"/>
                </p:cNvSpPr>
                <p:nvPr/>
              </p:nvSpPr>
              <p:spPr bwMode="auto">
                <a:xfrm>
                  <a:off x="1385" y="1764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6" name="Freeform 681"/>
                <p:cNvSpPr>
                  <a:spLocks/>
                </p:cNvSpPr>
                <p:nvPr/>
              </p:nvSpPr>
              <p:spPr bwMode="auto">
                <a:xfrm>
                  <a:off x="1385" y="1770"/>
                  <a:ext cx="15" cy="13"/>
                </a:xfrm>
                <a:custGeom>
                  <a:avLst/>
                  <a:gdLst>
                    <a:gd name="T0" fmla="*/ 5 w 15"/>
                    <a:gd name="T1" fmla="*/ 0 h 13"/>
                    <a:gd name="T2" fmla="*/ 15 w 15"/>
                    <a:gd name="T3" fmla="*/ 8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8 h 13"/>
                    <a:gd name="T10" fmla="*/ 5 w 15"/>
                    <a:gd name="T11" fmla="*/ 13 h 13"/>
                    <a:gd name="T12" fmla="*/ 0 w 15"/>
                    <a:gd name="T13" fmla="*/ 8 h 13"/>
                    <a:gd name="T14" fmla="*/ 0 w 15"/>
                    <a:gd name="T15" fmla="*/ 13 h 13"/>
                    <a:gd name="T16" fmla="*/ 5 w 15"/>
                    <a:gd name="T17" fmla="*/ 13 h 13"/>
                    <a:gd name="T18" fmla="*/ 5 w 15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5" y="0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7" name="Freeform 682"/>
                <p:cNvSpPr>
                  <a:spLocks/>
                </p:cNvSpPr>
                <p:nvPr/>
              </p:nvSpPr>
              <p:spPr bwMode="auto">
                <a:xfrm>
                  <a:off x="1390" y="1770"/>
                  <a:ext cx="18" cy="13"/>
                </a:xfrm>
                <a:custGeom>
                  <a:avLst/>
                  <a:gdLst>
                    <a:gd name="T0" fmla="*/ 18 w 18"/>
                    <a:gd name="T1" fmla="*/ 8 h 13"/>
                    <a:gd name="T2" fmla="*/ 10 w 18"/>
                    <a:gd name="T3" fmla="*/ 0 h 13"/>
                    <a:gd name="T4" fmla="*/ 0 w 18"/>
                    <a:gd name="T5" fmla="*/ 0 h 13"/>
                    <a:gd name="T6" fmla="*/ 0 w 18"/>
                    <a:gd name="T7" fmla="*/ 13 h 13"/>
                    <a:gd name="T8" fmla="*/ 10 w 18"/>
                    <a:gd name="T9" fmla="*/ 13 h 13"/>
                    <a:gd name="T10" fmla="*/ 0 w 18"/>
                    <a:gd name="T11" fmla="*/ 8 h 13"/>
                    <a:gd name="T12" fmla="*/ 18 w 18"/>
                    <a:gd name="T13" fmla="*/ 8 h 13"/>
                    <a:gd name="T14" fmla="*/ 18 w 18"/>
                    <a:gd name="T15" fmla="*/ 0 h 13"/>
                    <a:gd name="T16" fmla="*/ 10 w 18"/>
                    <a:gd name="T17" fmla="*/ 0 h 13"/>
                    <a:gd name="T18" fmla="*/ 18 w 18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8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0" y="8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8" name="Freeform 683"/>
                <p:cNvSpPr>
                  <a:spLocks/>
                </p:cNvSpPr>
                <p:nvPr/>
              </p:nvSpPr>
              <p:spPr bwMode="auto">
                <a:xfrm>
                  <a:off x="1390" y="1778"/>
                  <a:ext cx="18" cy="13"/>
                </a:xfrm>
                <a:custGeom>
                  <a:avLst/>
                  <a:gdLst>
                    <a:gd name="T0" fmla="*/ 10 w 18"/>
                    <a:gd name="T1" fmla="*/ 0 h 13"/>
                    <a:gd name="T2" fmla="*/ 18 w 18"/>
                    <a:gd name="T3" fmla="*/ 5 h 13"/>
                    <a:gd name="T4" fmla="*/ 18 w 18"/>
                    <a:gd name="T5" fmla="*/ 0 h 13"/>
                    <a:gd name="T6" fmla="*/ 0 w 18"/>
                    <a:gd name="T7" fmla="*/ 0 h 13"/>
                    <a:gd name="T8" fmla="*/ 0 w 18"/>
                    <a:gd name="T9" fmla="*/ 5 h 13"/>
                    <a:gd name="T10" fmla="*/ 10 w 18"/>
                    <a:gd name="T11" fmla="*/ 13 h 13"/>
                    <a:gd name="T12" fmla="*/ 0 w 18"/>
                    <a:gd name="T13" fmla="*/ 5 h 13"/>
                    <a:gd name="T14" fmla="*/ 0 w 18"/>
                    <a:gd name="T15" fmla="*/ 13 h 13"/>
                    <a:gd name="T16" fmla="*/ 10 w 18"/>
                    <a:gd name="T17" fmla="*/ 13 h 13"/>
                    <a:gd name="T18" fmla="*/ 10 w 18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0" y="0"/>
                      </a:moveTo>
                      <a:lnTo>
                        <a:pt x="18" y="5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49" name="Freeform 684"/>
                <p:cNvSpPr>
                  <a:spLocks/>
                </p:cNvSpPr>
                <p:nvPr/>
              </p:nvSpPr>
              <p:spPr bwMode="auto">
                <a:xfrm>
                  <a:off x="1397" y="1778"/>
                  <a:ext cx="16" cy="13"/>
                </a:xfrm>
                <a:custGeom>
                  <a:avLst/>
                  <a:gdLst>
                    <a:gd name="T0" fmla="*/ 16 w 16"/>
                    <a:gd name="T1" fmla="*/ 5 h 13"/>
                    <a:gd name="T2" fmla="*/ 11 w 16"/>
                    <a:gd name="T3" fmla="*/ 0 h 13"/>
                    <a:gd name="T4" fmla="*/ 3 w 16"/>
                    <a:gd name="T5" fmla="*/ 0 h 13"/>
                    <a:gd name="T6" fmla="*/ 3 w 16"/>
                    <a:gd name="T7" fmla="*/ 13 h 13"/>
                    <a:gd name="T8" fmla="*/ 11 w 16"/>
                    <a:gd name="T9" fmla="*/ 13 h 13"/>
                    <a:gd name="T10" fmla="*/ 0 w 16"/>
                    <a:gd name="T11" fmla="*/ 5 h 13"/>
                    <a:gd name="T12" fmla="*/ 16 w 16"/>
                    <a:gd name="T13" fmla="*/ 5 h 13"/>
                    <a:gd name="T14" fmla="*/ 16 w 16"/>
                    <a:gd name="T15" fmla="*/ 0 h 13"/>
                    <a:gd name="T16" fmla="*/ 11 w 16"/>
                    <a:gd name="T17" fmla="*/ 0 h 13"/>
                    <a:gd name="T18" fmla="*/ 16 w 16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16" y="5"/>
                      </a:moveTo>
                      <a:lnTo>
                        <a:pt x="11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11" y="13"/>
                      </a:lnTo>
                      <a:lnTo>
                        <a:pt x="0" y="5"/>
                      </a:ln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1" y="0"/>
                      </a:lnTo>
                      <a:lnTo>
                        <a:pt x="16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0" name="Freeform 685"/>
                <p:cNvSpPr>
                  <a:spLocks/>
                </p:cNvSpPr>
                <p:nvPr/>
              </p:nvSpPr>
              <p:spPr bwMode="auto">
                <a:xfrm>
                  <a:off x="1397" y="1783"/>
                  <a:ext cx="16" cy="18"/>
                </a:xfrm>
                <a:custGeom>
                  <a:avLst/>
                  <a:gdLst>
                    <a:gd name="T0" fmla="*/ 11 w 16"/>
                    <a:gd name="T1" fmla="*/ 0 h 18"/>
                    <a:gd name="T2" fmla="*/ 16 w 16"/>
                    <a:gd name="T3" fmla="*/ 8 h 18"/>
                    <a:gd name="T4" fmla="*/ 16 w 16"/>
                    <a:gd name="T5" fmla="*/ 0 h 18"/>
                    <a:gd name="T6" fmla="*/ 0 w 16"/>
                    <a:gd name="T7" fmla="*/ 0 h 18"/>
                    <a:gd name="T8" fmla="*/ 0 w 16"/>
                    <a:gd name="T9" fmla="*/ 8 h 18"/>
                    <a:gd name="T10" fmla="*/ 11 w 16"/>
                    <a:gd name="T11" fmla="*/ 18 h 18"/>
                    <a:gd name="T12" fmla="*/ 0 w 16"/>
                    <a:gd name="T13" fmla="*/ 8 h 18"/>
                    <a:gd name="T14" fmla="*/ 0 w 16"/>
                    <a:gd name="T15" fmla="*/ 18 h 18"/>
                    <a:gd name="T16" fmla="*/ 11 w 16"/>
                    <a:gd name="T17" fmla="*/ 18 h 18"/>
                    <a:gd name="T18" fmla="*/ 11 w 16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11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1" y="1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11" y="1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1" name="Freeform 686"/>
                <p:cNvSpPr>
                  <a:spLocks/>
                </p:cNvSpPr>
                <p:nvPr/>
              </p:nvSpPr>
              <p:spPr bwMode="auto">
                <a:xfrm>
                  <a:off x="1405" y="178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8 w 16"/>
                    <a:gd name="T3" fmla="*/ 0 h 18"/>
                    <a:gd name="T4" fmla="*/ 3 w 16"/>
                    <a:gd name="T5" fmla="*/ 0 h 18"/>
                    <a:gd name="T6" fmla="*/ 3 w 16"/>
                    <a:gd name="T7" fmla="*/ 18 h 18"/>
                    <a:gd name="T8" fmla="*/ 8 w 16"/>
                    <a:gd name="T9" fmla="*/ 18 h 18"/>
                    <a:gd name="T10" fmla="*/ 0 w 16"/>
                    <a:gd name="T11" fmla="*/ 8 h 18"/>
                    <a:gd name="T12" fmla="*/ 16 w 16"/>
                    <a:gd name="T13" fmla="*/ 8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16 w 16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16" y="8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8"/>
                      </a:lnTo>
                      <a:lnTo>
                        <a:pt x="8" y="18"/>
                      </a:lnTo>
                      <a:lnTo>
                        <a:pt x="0" y="8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2" name="Rectangle 687"/>
                <p:cNvSpPr>
                  <a:spLocks noChangeArrowheads="1"/>
                </p:cNvSpPr>
                <p:nvPr/>
              </p:nvSpPr>
              <p:spPr bwMode="auto">
                <a:xfrm>
                  <a:off x="1405" y="1791"/>
                  <a:ext cx="18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3" name="Freeform 688"/>
                <p:cNvSpPr>
                  <a:spLocks/>
                </p:cNvSpPr>
                <p:nvPr/>
              </p:nvSpPr>
              <p:spPr bwMode="auto">
                <a:xfrm>
                  <a:off x="1405" y="1798"/>
                  <a:ext cx="16" cy="16"/>
                </a:xfrm>
                <a:custGeom>
                  <a:avLst/>
                  <a:gdLst>
                    <a:gd name="T0" fmla="*/ 8 w 16"/>
                    <a:gd name="T1" fmla="*/ 0 h 16"/>
                    <a:gd name="T2" fmla="*/ 16 w 16"/>
                    <a:gd name="T3" fmla="*/ 8 h 16"/>
                    <a:gd name="T4" fmla="*/ 16 w 16"/>
                    <a:gd name="T5" fmla="*/ 0 h 16"/>
                    <a:gd name="T6" fmla="*/ 0 w 16"/>
                    <a:gd name="T7" fmla="*/ 0 h 16"/>
                    <a:gd name="T8" fmla="*/ 0 w 16"/>
                    <a:gd name="T9" fmla="*/ 8 h 16"/>
                    <a:gd name="T10" fmla="*/ 8 w 16"/>
                    <a:gd name="T11" fmla="*/ 16 h 16"/>
                    <a:gd name="T12" fmla="*/ 0 w 16"/>
                    <a:gd name="T13" fmla="*/ 8 h 16"/>
                    <a:gd name="T14" fmla="*/ 0 w 16"/>
                    <a:gd name="T15" fmla="*/ 16 h 16"/>
                    <a:gd name="T16" fmla="*/ 8 w 16"/>
                    <a:gd name="T17" fmla="*/ 16 h 16"/>
                    <a:gd name="T18" fmla="*/ 8 w 16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4" name="Freeform 689"/>
                <p:cNvSpPr>
                  <a:spLocks/>
                </p:cNvSpPr>
                <p:nvPr/>
              </p:nvSpPr>
              <p:spPr bwMode="auto">
                <a:xfrm>
                  <a:off x="1411" y="1798"/>
                  <a:ext cx="17" cy="16"/>
                </a:xfrm>
                <a:custGeom>
                  <a:avLst/>
                  <a:gdLst>
                    <a:gd name="T0" fmla="*/ 17 w 17"/>
                    <a:gd name="T1" fmla="*/ 8 h 16"/>
                    <a:gd name="T2" fmla="*/ 8 w 17"/>
                    <a:gd name="T3" fmla="*/ 0 h 16"/>
                    <a:gd name="T4" fmla="*/ 2 w 17"/>
                    <a:gd name="T5" fmla="*/ 0 h 16"/>
                    <a:gd name="T6" fmla="*/ 2 w 17"/>
                    <a:gd name="T7" fmla="*/ 16 h 16"/>
                    <a:gd name="T8" fmla="*/ 8 w 17"/>
                    <a:gd name="T9" fmla="*/ 16 h 16"/>
                    <a:gd name="T10" fmla="*/ 0 w 17"/>
                    <a:gd name="T11" fmla="*/ 8 h 16"/>
                    <a:gd name="T12" fmla="*/ 17 w 17"/>
                    <a:gd name="T13" fmla="*/ 8 h 16"/>
                    <a:gd name="T14" fmla="*/ 17 w 17"/>
                    <a:gd name="T15" fmla="*/ 0 h 16"/>
                    <a:gd name="T16" fmla="*/ 8 w 17"/>
                    <a:gd name="T17" fmla="*/ 0 h 16"/>
                    <a:gd name="T18" fmla="*/ 17 w 17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6"/>
                    <a:gd name="T32" fmla="*/ 17 w 17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6">
                      <a:moveTo>
                        <a:pt x="17" y="8"/>
                      </a:move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2" y="16"/>
                      </a:lnTo>
                      <a:lnTo>
                        <a:pt x="8" y="16"/>
                      </a:lnTo>
                      <a:lnTo>
                        <a:pt x="0" y="8"/>
                      </a:ln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5" name="Freeform 690"/>
                <p:cNvSpPr>
                  <a:spLocks/>
                </p:cNvSpPr>
                <p:nvPr/>
              </p:nvSpPr>
              <p:spPr bwMode="auto">
                <a:xfrm>
                  <a:off x="1411" y="1806"/>
                  <a:ext cx="17" cy="14"/>
                </a:xfrm>
                <a:custGeom>
                  <a:avLst/>
                  <a:gdLst>
                    <a:gd name="T0" fmla="*/ 8 w 17"/>
                    <a:gd name="T1" fmla="*/ 0 h 14"/>
                    <a:gd name="T2" fmla="*/ 17 w 17"/>
                    <a:gd name="T3" fmla="*/ 6 h 14"/>
                    <a:gd name="T4" fmla="*/ 17 w 17"/>
                    <a:gd name="T5" fmla="*/ 0 h 14"/>
                    <a:gd name="T6" fmla="*/ 0 w 17"/>
                    <a:gd name="T7" fmla="*/ 0 h 14"/>
                    <a:gd name="T8" fmla="*/ 0 w 17"/>
                    <a:gd name="T9" fmla="*/ 6 h 14"/>
                    <a:gd name="T10" fmla="*/ 8 w 17"/>
                    <a:gd name="T11" fmla="*/ 14 h 14"/>
                    <a:gd name="T12" fmla="*/ 0 w 17"/>
                    <a:gd name="T13" fmla="*/ 6 h 14"/>
                    <a:gd name="T14" fmla="*/ 0 w 17"/>
                    <a:gd name="T15" fmla="*/ 14 h 14"/>
                    <a:gd name="T16" fmla="*/ 8 w 17"/>
                    <a:gd name="T17" fmla="*/ 14 h 14"/>
                    <a:gd name="T18" fmla="*/ 8 w 17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8" y="0"/>
                      </a:moveTo>
                      <a:lnTo>
                        <a:pt x="17" y="6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6" name="Freeform 691"/>
                <p:cNvSpPr>
                  <a:spLocks/>
                </p:cNvSpPr>
                <p:nvPr/>
              </p:nvSpPr>
              <p:spPr bwMode="auto">
                <a:xfrm>
                  <a:off x="1419" y="1806"/>
                  <a:ext cx="17" cy="14"/>
                </a:xfrm>
                <a:custGeom>
                  <a:avLst/>
                  <a:gdLst>
                    <a:gd name="T0" fmla="*/ 17 w 17"/>
                    <a:gd name="T1" fmla="*/ 6 h 14"/>
                    <a:gd name="T2" fmla="*/ 9 w 17"/>
                    <a:gd name="T3" fmla="*/ 0 h 14"/>
                    <a:gd name="T4" fmla="*/ 0 w 17"/>
                    <a:gd name="T5" fmla="*/ 0 h 14"/>
                    <a:gd name="T6" fmla="*/ 0 w 17"/>
                    <a:gd name="T7" fmla="*/ 14 h 14"/>
                    <a:gd name="T8" fmla="*/ 9 w 17"/>
                    <a:gd name="T9" fmla="*/ 14 h 14"/>
                    <a:gd name="T10" fmla="*/ 0 w 17"/>
                    <a:gd name="T11" fmla="*/ 6 h 14"/>
                    <a:gd name="T12" fmla="*/ 17 w 17"/>
                    <a:gd name="T13" fmla="*/ 6 h 14"/>
                    <a:gd name="T14" fmla="*/ 17 w 17"/>
                    <a:gd name="T15" fmla="*/ 0 h 14"/>
                    <a:gd name="T16" fmla="*/ 9 w 17"/>
                    <a:gd name="T17" fmla="*/ 0 h 14"/>
                    <a:gd name="T18" fmla="*/ 17 w 17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17" y="6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0" y="6"/>
                      </a:lnTo>
                      <a:lnTo>
                        <a:pt x="17" y="6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7" name="Freeform 692"/>
                <p:cNvSpPr>
                  <a:spLocks/>
                </p:cNvSpPr>
                <p:nvPr/>
              </p:nvSpPr>
              <p:spPr bwMode="auto">
                <a:xfrm>
                  <a:off x="1419" y="1812"/>
                  <a:ext cx="17" cy="13"/>
                </a:xfrm>
                <a:custGeom>
                  <a:avLst/>
                  <a:gdLst>
                    <a:gd name="T0" fmla="*/ 9 w 17"/>
                    <a:gd name="T1" fmla="*/ 0 h 13"/>
                    <a:gd name="T2" fmla="*/ 17 w 17"/>
                    <a:gd name="T3" fmla="*/ 8 h 13"/>
                    <a:gd name="T4" fmla="*/ 17 w 17"/>
                    <a:gd name="T5" fmla="*/ 0 h 13"/>
                    <a:gd name="T6" fmla="*/ 0 w 17"/>
                    <a:gd name="T7" fmla="*/ 0 h 13"/>
                    <a:gd name="T8" fmla="*/ 0 w 17"/>
                    <a:gd name="T9" fmla="*/ 8 h 13"/>
                    <a:gd name="T10" fmla="*/ 9 w 17"/>
                    <a:gd name="T11" fmla="*/ 13 h 13"/>
                    <a:gd name="T12" fmla="*/ 0 w 17"/>
                    <a:gd name="T13" fmla="*/ 8 h 13"/>
                    <a:gd name="T14" fmla="*/ 0 w 17"/>
                    <a:gd name="T15" fmla="*/ 13 h 13"/>
                    <a:gd name="T16" fmla="*/ 9 w 17"/>
                    <a:gd name="T17" fmla="*/ 13 h 13"/>
                    <a:gd name="T18" fmla="*/ 9 w 17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3"/>
                    <a:gd name="T32" fmla="*/ 17 w 17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3">
                      <a:moveTo>
                        <a:pt x="9" y="0"/>
                      </a:move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8" name="Rectangle 693"/>
                <p:cNvSpPr>
                  <a:spLocks noChangeArrowheads="1"/>
                </p:cNvSpPr>
                <p:nvPr/>
              </p:nvSpPr>
              <p:spPr bwMode="auto">
                <a:xfrm>
                  <a:off x="1428" y="181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59" name="Freeform 694"/>
                <p:cNvSpPr>
                  <a:spLocks/>
                </p:cNvSpPr>
                <p:nvPr/>
              </p:nvSpPr>
              <p:spPr bwMode="auto">
                <a:xfrm>
                  <a:off x="1434" y="1812"/>
                  <a:ext cx="13" cy="13"/>
                </a:xfrm>
                <a:custGeom>
                  <a:avLst/>
                  <a:gdLst>
                    <a:gd name="T0" fmla="*/ 13 w 13"/>
                    <a:gd name="T1" fmla="*/ 8 h 13"/>
                    <a:gd name="T2" fmla="*/ 8 w 13"/>
                    <a:gd name="T3" fmla="*/ 0 h 13"/>
                    <a:gd name="T4" fmla="*/ 0 w 13"/>
                    <a:gd name="T5" fmla="*/ 0 h 13"/>
                    <a:gd name="T6" fmla="*/ 0 w 13"/>
                    <a:gd name="T7" fmla="*/ 13 h 13"/>
                    <a:gd name="T8" fmla="*/ 8 w 13"/>
                    <a:gd name="T9" fmla="*/ 13 h 13"/>
                    <a:gd name="T10" fmla="*/ 0 w 13"/>
                    <a:gd name="T11" fmla="*/ 8 h 13"/>
                    <a:gd name="T12" fmla="*/ 13 w 13"/>
                    <a:gd name="T13" fmla="*/ 8 h 13"/>
                    <a:gd name="T14" fmla="*/ 13 w 13"/>
                    <a:gd name="T15" fmla="*/ 0 h 13"/>
                    <a:gd name="T16" fmla="*/ 8 w 13"/>
                    <a:gd name="T17" fmla="*/ 0 h 13"/>
                    <a:gd name="T18" fmla="*/ 13 w 13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13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0" name="Freeform 695"/>
                <p:cNvSpPr>
                  <a:spLocks/>
                </p:cNvSpPr>
                <p:nvPr/>
              </p:nvSpPr>
              <p:spPr bwMode="auto">
                <a:xfrm>
                  <a:off x="1434" y="1820"/>
                  <a:ext cx="13" cy="15"/>
                </a:xfrm>
                <a:custGeom>
                  <a:avLst/>
                  <a:gdLst>
                    <a:gd name="T0" fmla="*/ 8 w 13"/>
                    <a:gd name="T1" fmla="*/ 0 h 15"/>
                    <a:gd name="T2" fmla="*/ 13 w 13"/>
                    <a:gd name="T3" fmla="*/ 5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5 h 15"/>
                    <a:gd name="T10" fmla="*/ 8 w 13"/>
                    <a:gd name="T11" fmla="*/ 15 h 15"/>
                    <a:gd name="T12" fmla="*/ 0 w 13"/>
                    <a:gd name="T13" fmla="*/ 5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8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0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1" name="Freeform 696"/>
                <p:cNvSpPr>
                  <a:spLocks/>
                </p:cNvSpPr>
                <p:nvPr/>
              </p:nvSpPr>
              <p:spPr bwMode="auto">
                <a:xfrm>
                  <a:off x="1442" y="1820"/>
                  <a:ext cx="13" cy="15"/>
                </a:xfrm>
                <a:custGeom>
                  <a:avLst/>
                  <a:gdLst>
                    <a:gd name="T0" fmla="*/ 13 w 13"/>
                    <a:gd name="T1" fmla="*/ 5 h 15"/>
                    <a:gd name="T2" fmla="*/ 5 w 13"/>
                    <a:gd name="T3" fmla="*/ 0 h 15"/>
                    <a:gd name="T4" fmla="*/ 0 w 13"/>
                    <a:gd name="T5" fmla="*/ 0 h 15"/>
                    <a:gd name="T6" fmla="*/ 0 w 13"/>
                    <a:gd name="T7" fmla="*/ 15 h 15"/>
                    <a:gd name="T8" fmla="*/ 5 w 13"/>
                    <a:gd name="T9" fmla="*/ 15 h 15"/>
                    <a:gd name="T10" fmla="*/ 0 w 13"/>
                    <a:gd name="T11" fmla="*/ 5 h 15"/>
                    <a:gd name="T12" fmla="*/ 13 w 13"/>
                    <a:gd name="T13" fmla="*/ 5 h 15"/>
                    <a:gd name="T14" fmla="*/ 13 w 13"/>
                    <a:gd name="T15" fmla="*/ 0 h 15"/>
                    <a:gd name="T16" fmla="*/ 5 w 13"/>
                    <a:gd name="T17" fmla="*/ 0 h 15"/>
                    <a:gd name="T18" fmla="*/ 13 w 13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13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2" name="Freeform 697"/>
                <p:cNvSpPr>
                  <a:spLocks/>
                </p:cNvSpPr>
                <p:nvPr/>
              </p:nvSpPr>
              <p:spPr bwMode="auto">
                <a:xfrm>
                  <a:off x="1442" y="1825"/>
                  <a:ext cx="13" cy="15"/>
                </a:xfrm>
                <a:custGeom>
                  <a:avLst/>
                  <a:gdLst>
                    <a:gd name="T0" fmla="*/ 5 w 13"/>
                    <a:gd name="T1" fmla="*/ 0 h 15"/>
                    <a:gd name="T2" fmla="*/ 13 w 13"/>
                    <a:gd name="T3" fmla="*/ 10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10 h 15"/>
                    <a:gd name="T10" fmla="*/ 5 w 13"/>
                    <a:gd name="T11" fmla="*/ 15 h 15"/>
                    <a:gd name="T12" fmla="*/ 0 w 13"/>
                    <a:gd name="T13" fmla="*/ 10 h 15"/>
                    <a:gd name="T14" fmla="*/ 0 w 13"/>
                    <a:gd name="T15" fmla="*/ 15 h 15"/>
                    <a:gd name="T16" fmla="*/ 5 w 13"/>
                    <a:gd name="T17" fmla="*/ 15 h 15"/>
                    <a:gd name="T18" fmla="*/ 5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5" y="0"/>
                      </a:moveTo>
                      <a:lnTo>
                        <a:pt x="13" y="10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3" name="Rectangle 698"/>
                <p:cNvSpPr>
                  <a:spLocks noChangeArrowheads="1"/>
                </p:cNvSpPr>
                <p:nvPr/>
              </p:nvSpPr>
              <p:spPr bwMode="auto">
                <a:xfrm>
                  <a:off x="1447" y="1825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4" name="Freeform 699"/>
                <p:cNvSpPr>
                  <a:spLocks/>
                </p:cNvSpPr>
                <p:nvPr/>
              </p:nvSpPr>
              <p:spPr bwMode="auto">
                <a:xfrm>
                  <a:off x="1453" y="1825"/>
                  <a:ext cx="14" cy="15"/>
                </a:xfrm>
                <a:custGeom>
                  <a:avLst/>
                  <a:gdLst>
                    <a:gd name="T0" fmla="*/ 14 w 14"/>
                    <a:gd name="T1" fmla="*/ 10 h 15"/>
                    <a:gd name="T2" fmla="*/ 9 w 14"/>
                    <a:gd name="T3" fmla="*/ 0 h 15"/>
                    <a:gd name="T4" fmla="*/ 2 w 14"/>
                    <a:gd name="T5" fmla="*/ 0 h 15"/>
                    <a:gd name="T6" fmla="*/ 2 w 14"/>
                    <a:gd name="T7" fmla="*/ 15 h 15"/>
                    <a:gd name="T8" fmla="*/ 9 w 14"/>
                    <a:gd name="T9" fmla="*/ 15 h 15"/>
                    <a:gd name="T10" fmla="*/ 0 w 14"/>
                    <a:gd name="T11" fmla="*/ 10 h 15"/>
                    <a:gd name="T12" fmla="*/ 14 w 14"/>
                    <a:gd name="T13" fmla="*/ 10 h 15"/>
                    <a:gd name="T14" fmla="*/ 14 w 14"/>
                    <a:gd name="T15" fmla="*/ 0 h 15"/>
                    <a:gd name="T16" fmla="*/ 9 w 14"/>
                    <a:gd name="T17" fmla="*/ 0 h 15"/>
                    <a:gd name="T18" fmla="*/ 14 w 14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10"/>
                      </a:moveTo>
                      <a:lnTo>
                        <a:pt x="9" y="0"/>
                      </a:lnTo>
                      <a:lnTo>
                        <a:pt x="2" y="0"/>
                      </a:lnTo>
                      <a:lnTo>
                        <a:pt x="2" y="15"/>
                      </a:lnTo>
                      <a:lnTo>
                        <a:pt x="9" y="15"/>
                      </a:lnTo>
                      <a:lnTo>
                        <a:pt x="0" y="10"/>
                      </a:ln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5" name="Freeform 700"/>
                <p:cNvSpPr>
                  <a:spLocks/>
                </p:cNvSpPr>
                <p:nvPr/>
              </p:nvSpPr>
              <p:spPr bwMode="auto">
                <a:xfrm>
                  <a:off x="1453" y="1832"/>
                  <a:ext cx="14" cy="16"/>
                </a:xfrm>
                <a:custGeom>
                  <a:avLst/>
                  <a:gdLst>
                    <a:gd name="T0" fmla="*/ 9 w 14"/>
                    <a:gd name="T1" fmla="*/ 0 h 16"/>
                    <a:gd name="T2" fmla="*/ 14 w 14"/>
                    <a:gd name="T3" fmla="*/ 8 h 16"/>
                    <a:gd name="T4" fmla="*/ 14 w 14"/>
                    <a:gd name="T5" fmla="*/ 3 h 16"/>
                    <a:gd name="T6" fmla="*/ 0 w 14"/>
                    <a:gd name="T7" fmla="*/ 3 h 16"/>
                    <a:gd name="T8" fmla="*/ 0 w 14"/>
                    <a:gd name="T9" fmla="*/ 8 h 16"/>
                    <a:gd name="T10" fmla="*/ 9 w 14"/>
                    <a:gd name="T11" fmla="*/ 16 h 16"/>
                    <a:gd name="T12" fmla="*/ 0 w 14"/>
                    <a:gd name="T13" fmla="*/ 8 h 16"/>
                    <a:gd name="T14" fmla="*/ 0 w 14"/>
                    <a:gd name="T15" fmla="*/ 16 h 16"/>
                    <a:gd name="T16" fmla="*/ 9 w 14"/>
                    <a:gd name="T17" fmla="*/ 16 h 16"/>
                    <a:gd name="T18" fmla="*/ 9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9" y="0"/>
                      </a:moveTo>
                      <a:lnTo>
                        <a:pt x="14" y="8"/>
                      </a:lnTo>
                      <a:lnTo>
                        <a:pt x="14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9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6" name="Rectangle 701"/>
                <p:cNvSpPr>
                  <a:spLocks noChangeArrowheads="1"/>
                </p:cNvSpPr>
                <p:nvPr/>
              </p:nvSpPr>
              <p:spPr bwMode="auto">
                <a:xfrm>
                  <a:off x="1462" y="183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7" name="Freeform 702"/>
                <p:cNvSpPr>
                  <a:spLocks/>
                </p:cNvSpPr>
                <p:nvPr/>
              </p:nvSpPr>
              <p:spPr bwMode="auto">
                <a:xfrm>
                  <a:off x="1467" y="1832"/>
                  <a:ext cx="15" cy="16"/>
                </a:xfrm>
                <a:custGeom>
                  <a:avLst/>
                  <a:gdLst>
                    <a:gd name="T0" fmla="*/ 15 w 15"/>
                    <a:gd name="T1" fmla="*/ 8 h 16"/>
                    <a:gd name="T2" fmla="*/ 9 w 15"/>
                    <a:gd name="T3" fmla="*/ 0 h 16"/>
                    <a:gd name="T4" fmla="*/ 0 w 15"/>
                    <a:gd name="T5" fmla="*/ 0 h 16"/>
                    <a:gd name="T6" fmla="*/ 0 w 15"/>
                    <a:gd name="T7" fmla="*/ 16 h 16"/>
                    <a:gd name="T8" fmla="*/ 9 w 15"/>
                    <a:gd name="T9" fmla="*/ 16 h 16"/>
                    <a:gd name="T10" fmla="*/ 0 w 15"/>
                    <a:gd name="T11" fmla="*/ 8 h 16"/>
                    <a:gd name="T12" fmla="*/ 15 w 15"/>
                    <a:gd name="T13" fmla="*/ 8 h 16"/>
                    <a:gd name="T14" fmla="*/ 15 w 15"/>
                    <a:gd name="T15" fmla="*/ 0 h 16"/>
                    <a:gd name="T16" fmla="*/ 9 w 15"/>
                    <a:gd name="T17" fmla="*/ 0 h 16"/>
                    <a:gd name="T18" fmla="*/ 15 w 15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15" y="8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8" name="Freeform 703"/>
                <p:cNvSpPr>
                  <a:spLocks/>
                </p:cNvSpPr>
                <p:nvPr/>
              </p:nvSpPr>
              <p:spPr bwMode="auto">
                <a:xfrm>
                  <a:off x="1467" y="1840"/>
                  <a:ext cx="15" cy="14"/>
                </a:xfrm>
                <a:custGeom>
                  <a:avLst/>
                  <a:gdLst>
                    <a:gd name="T0" fmla="*/ 9 w 15"/>
                    <a:gd name="T1" fmla="*/ 0 h 14"/>
                    <a:gd name="T2" fmla="*/ 15 w 15"/>
                    <a:gd name="T3" fmla="*/ 6 h 14"/>
                    <a:gd name="T4" fmla="*/ 15 w 15"/>
                    <a:gd name="T5" fmla="*/ 0 h 14"/>
                    <a:gd name="T6" fmla="*/ 0 w 15"/>
                    <a:gd name="T7" fmla="*/ 0 h 14"/>
                    <a:gd name="T8" fmla="*/ 0 w 15"/>
                    <a:gd name="T9" fmla="*/ 6 h 14"/>
                    <a:gd name="T10" fmla="*/ 9 w 15"/>
                    <a:gd name="T11" fmla="*/ 14 h 14"/>
                    <a:gd name="T12" fmla="*/ 0 w 15"/>
                    <a:gd name="T13" fmla="*/ 6 h 14"/>
                    <a:gd name="T14" fmla="*/ 0 w 15"/>
                    <a:gd name="T15" fmla="*/ 14 h 14"/>
                    <a:gd name="T16" fmla="*/ 9 w 15"/>
                    <a:gd name="T17" fmla="*/ 14 h 14"/>
                    <a:gd name="T18" fmla="*/ 9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9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9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69" name="Rectangle 704"/>
                <p:cNvSpPr>
                  <a:spLocks noChangeArrowheads="1"/>
                </p:cNvSpPr>
                <p:nvPr/>
              </p:nvSpPr>
              <p:spPr bwMode="auto">
                <a:xfrm>
                  <a:off x="1476" y="1840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0" name="Rectangle 705"/>
                <p:cNvSpPr>
                  <a:spLocks noChangeArrowheads="1"/>
                </p:cNvSpPr>
                <p:nvPr/>
              </p:nvSpPr>
              <p:spPr bwMode="auto">
                <a:xfrm>
                  <a:off x="1482" y="184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1" name="Rectangle 706"/>
                <p:cNvSpPr>
                  <a:spLocks noChangeArrowheads="1"/>
                </p:cNvSpPr>
                <p:nvPr/>
              </p:nvSpPr>
              <p:spPr bwMode="auto">
                <a:xfrm>
                  <a:off x="1491" y="1840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2" name="Freeform 707"/>
                <p:cNvSpPr>
                  <a:spLocks/>
                </p:cNvSpPr>
                <p:nvPr/>
              </p:nvSpPr>
              <p:spPr bwMode="auto">
                <a:xfrm>
                  <a:off x="1496" y="1840"/>
                  <a:ext cx="16" cy="14"/>
                </a:xfrm>
                <a:custGeom>
                  <a:avLst/>
                  <a:gdLst>
                    <a:gd name="T0" fmla="*/ 16 w 16"/>
                    <a:gd name="T1" fmla="*/ 6 h 14"/>
                    <a:gd name="T2" fmla="*/ 5 w 16"/>
                    <a:gd name="T3" fmla="*/ 0 h 14"/>
                    <a:gd name="T4" fmla="*/ 0 w 16"/>
                    <a:gd name="T5" fmla="*/ 0 h 14"/>
                    <a:gd name="T6" fmla="*/ 0 w 16"/>
                    <a:gd name="T7" fmla="*/ 14 h 14"/>
                    <a:gd name="T8" fmla="*/ 5 w 16"/>
                    <a:gd name="T9" fmla="*/ 14 h 14"/>
                    <a:gd name="T10" fmla="*/ 0 w 16"/>
                    <a:gd name="T11" fmla="*/ 6 h 14"/>
                    <a:gd name="T12" fmla="*/ 16 w 16"/>
                    <a:gd name="T13" fmla="*/ 6 h 14"/>
                    <a:gd name="T14" fmla="*/ 16 w 16"/>
                    <a:gd name="T15" fmla="*/ 0 h 14"/>
                    <a:gd name="T16" fmla="*/ 5 w 16"/>
                    <a:gd name="T17" fmla="*/ 0 h 14"/>
                    <a:gd name="T18" fmla="*/ 16 w 16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6" y="6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6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5" y="0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3" name="Freeform 708"/>
                <p:cNvSpPr>
                  <a:spLocks/>
                </p:cNvSpPr>
                <p:nvPr/>
              </p:nvSpPr>
              <p:spPr bwMode="auto">
                <a:xfrm>
                  <a:off x="1496" y="1846"/>
                  <a:ext cx="16" cy="13"/>
                </a:xfrm>
                <a:custGeom>
                  <a:avLst/>
                  <a:gdLst>
                    <a:gd name="T0" fmla="*/ 5 w 16"/>
                    <a:gd name="T1" fmla="*/ 0 h 13"/>
                    <a:gd name="T2" fmla="*/ 16 w 16"/>
                    <a:gd name="T3" fmla="*/ 8 h 13"/>
                    <a:gd name="T4" fmla="*/ 16 w 16"/>
                    <a:gd name="T5" fmla="*/ 0 h 13"/>
                    <a:gd name="T6" fmla="*/ 0 w 16"/>
                    <a:gd name="T7" fmla="*/ 0 h 13"/>
                    <a:gd name="T8" fmla="*/ 0 w 16"/>
                    <a:gd name="T9" fmla="*/ 8 h 13"/>
                    <a:gd name="T10" fmla="*/ 5 w 16"/>
                    <a:gd name="T11" fmla="*/ 13 h 13"/>
                    <a:gd name="T12" fmla="*/ 0 w 16"/>
                    <a:gd name="T13" fmla="*/ 8 h 13"/>
                    <a:gd name="T14" fmla="*/ 0 w 16"/>
                    <a:gd name="T15" fmla="*/ 13 h 13"/>
                    <a:gd name="T16" fmla="*/ 5 w 16"/>
                    <a:gd name="T17" fmla="*/ 13 h 13"/>
                    <a:gd name="T18" fmla="*/ 5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5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5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4" name="Rectangle 709"/>
                <p:cNvSpPr>
                  <a:spLocks noChangeArrowheads="1"/>
                </p:cNvSpPr>
                <p:nvPr/>
              </p:nvSpPr>
              <p:spPr bwMode="auto">
                <a:xfrm>
                  <a:off x="1501" y="1846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5" name="Rectangle 710"/>
                <p:cNvSpPr>
                  <a:spLocks noChangeArrowheads="1"/>
                </p:cNvSpPr>
                <p:nvPr/>
              </p:nvSpPr>
              <p:spPr bwMode="auto">
                <a:xfrm>
                  <a:off x="1510" y="1846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6" name="Freeform 711"/>
                <p:cNvSpPr>
                  <a:spLocks/>
                </p:cNvSpPr>
                <p:nvPr/>
              </p:nvSpPr>
              <p:spPr bwMode="auto">
                <a:xfrm>
                  <a:off x="1519" y="1846"/>
                  <a:ext cx="14" cy="13"/>
                </a:xfrm>
                <a:custGeom>
                  <a:avLst/>
                  <a:gdLst>
                    <a:gd name="T0" fmla="*/ 14 w 14"/>
                    <a:gd name="T1" fmla="*/ 8 h 13"/>
                    <a:gd name="T2" fmla="*/ 5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5 w 14"/>
                    <a:gd name="T9" fmla="*/ 13 h 13"/>
                    <a:gd name="T10" fmla="*/ 0 w 14"/>
                    <a:gd name="T11" fmla="*/ 8 h 13"/>
                    <a:gd name="T12" fmla="*/ 14 w 14"/>
                    <a:gd name="T13" fmla="*/ 8 h 13"/>
                    <a:gd name="T14" fmla="*/ 14 w 14"/>
                    <a:gd name="T15" fmla="*/ 0 h 13"/>
                    <a:gd name="T16" fmla="*/ 5 w 14"/>
                    <a:gd name="T17" fmla="*/ 0 h 13"/>
                    <a:gd name="T18" fmla="*/ 14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7" name="Freeform 712"/>
                <p:cNvSpPr>
                  <a:spLocks/>
                </p:cNvSpPr>
                <p:nvPr/>
              </p:nvSpPr>
              <p:spPr bwMode="auto">
                <a:xfrm>
                  <a:off x="1519" y="1854"/>
                  <a:ext cx="14" cy="15"/>
                </a:xfrm>
                <a:custGeom>
                  <a:avLst/>
                  <a:gdLst>
                    <a:gd name="T0" fmla="*/ 5 w 14"/>
                    <a:gd name="T1" fmla="*/ 0 h 15"/>
                    <a:gd name="T2" fmla="*/ 14 w 14"/>
                    <a:gd name="T3" fmla="*/ 5 h 15"/>
                    <a:gd name="T4" fmla="*/ 14 w 14"/>
                    <a:gd name="T5" fmla="*/ 0 h 15"/>
                    <a:gd name="T6" fmla="*/ 0 w 14"/>
                    <a:gd name="T7" fmla="*/ 0 h 15"/>
                    <a:gd name="T8" fmla="*/ 0 w 14"/>
                    <a:gd name="T9" fmla="*/ 5 h 15"/>
                    <a:gd name="T10" fmla="*/ 5 w 14"/>
                    <a:gd name="T11" fmla="*/ 15 h 15"/>
                    <a:gd name="T12" fmla="*/ 0 w 14"/>
                    <a:gd name="T13" fmla="*/ 5 h 15"/>
                    <a:gd name="T14" fmla="*/ 0 w 14"/>
                    <a:gd name="T15" fmla="*/ 15 h 15"/>
                    <a:gd name="T16" fmla="*/ 5 w 14"/>
                    <a:gd name="T17" fmla="*/ 15 h 15"/>
                    <a:gd name="T18" fmla="*/ 5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5" y="0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8" name="Rectangle 713"/>
                <p:cNvSpPr>
                  <a:spLocks noChangeArrowheads="1"/>
                </p:cNvSpPr>
                <p:nvPr/>
              </p:nvSpPr>
              <p:spPr bwMode="auto">
                <a:xfrm>
                  <a:off x="1524" y="1854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79" name="Rectangle 714"/>
                <p:cNvSpPr>
                  <a:spLocks noChangeArrowheads="1"/>
                </p:cNvSpPr>
                <p:nvPr/>
              </p:nvSpPr>
              <p:spPr bwMode="auto">
                <a:xfrm>
                  <a:off x="1533" y="1854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0" name="Freeform 715"/>
                <p:cNvSpPr>
                  <a:spLocks/>
                </p:cNvSpPr>
                <p:nvPr/>
              </p:nvSpPr>
              <p:spPr bwMode="auto">
                <a:xfrm>
                  <a:off x="1538" y="1854"/>
                  <a:ext cx="15" cy="15"/>
                </a:xfrm>
                <a:custGeom>
                  <a:avLst/>
                  <a:gdLst>
                    <a:gd name="T0" fmla="*/ 15 w 15"/>
                    <a:gd name="T1" fmla="*/ 5 h 15"/>
                    <a:gd name="T2" fmla="*/ 5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5 w 15"/>
                    <a:gd name="T9" fmla="*/ 15 h 15"/>
                    <a:gd name="T10" fmla="*/ 0 w 15"/>
                    <a:gd name="T11" fmla="*/ 5 h 15"/>
                    <a:gd name="T12" fmla="*/ 15 w 15"/>
                    <a:gd name="T13" fmla="*/ 5 h 15"/>
                    <a:gd name="T14" fmla="*/ 15 w 15"/>
                    <a:gd name="T15" fmla="*/ 0 h 15"/>
                    <a:gd name="T16" fmla="*/ 5 w 15"/>
                    <a:gd name="T17" fmla="*/ 0 h 15"/>
                    <a:gd name="T18" fmla="*/ 15 w 15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1" name="Freeform 716"/>
                <p:cNvSpPr>
                  <a:spLocks/>
                </p:cNvSpPr>
                <p:nvPr/>
              </p:nvSpPr>
              <p:spPr bwMode="auto">
                <a:xfrm>
                  <a:off x="1538" y="1859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15 w 15"/>
                    <a:gd name="T3" fmla="*/ 10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10 h 15"/>
                    <a:gd name="T10" fmla="*/ 5 w 15"/>
                    <a:gd name="T11" fmla="*/ 15 h 15"/>
                    <a:gd name="T12" fmla="*/ 0 w 15"/>
                    <a:gd name="T13" fmla="*/ 10 h 15"/>
                    <a:gd name="T14" fmla="*/ 0 w 15"/>
                    <a:gd name="T15" fmla="*/ 15 h 15"/>
                    <a:gd name="T16" fmla="*/ 5 w 15"/>
                    <a:gd name="T17" fmla="*/ 15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2" name="Rectangle 717"/>
                <p:cNvSpPr>
                  <a:spLocks noChangeArrowheads="1"/>
                </p:cNvSpPr>
                <p:nvPr/>
              </p:nvSpPr>
              <p:spPr bwMode="auto">
                <a:xfrm>
                  <a:off x="1543" y="1859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3" name="Rectangle 718"/>
                <p:cNvSpPr>
                  <a:spLocks noChangeArrowheads="1"/>
                </p:cNvSpPr>
                <p:nvPr/>
              </p:nvSpPr>
              <p:spPr bwMode="auto">
                <a:xfrm>
                  <a:off x="1553" y="1859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4" name="Freeform 719"/>
                <p:cNvSpPr>
                  <a:spLocks/>
                </p:cNvSpPr>
                <p:nvPr/>
              </p:nvSpPr>
              <p:spPr bwMode="auto">
                <a:xfrm>
                  <a:off x="1558" y="1859"/>
                  <a:ext cx="14" cy="15"/>
                </a:xfrm>
                <a:custGeom>
                  <a:avLst/>
                  <a:gdLst>
                    <a:gd name="T0" fmla="*/ 14 w 14"/>
                    <a:gd name="T1" fmla="*/ 10 h 15"/>
                    <a:gd name="T2" fmla="*/ 9 w 14"/>
                    <a:gd name="T3" fmla="*/ 0 h 15"/>
                    <a:gd name="T4" fmla="*/ 0 w 14"/>
                    <a:gd name="T5" fmla="*/ 0 h 15"/>
                    <a:gd name="T6" fmla="*/ 0 w 14"/>
                    <a:gd name="T7" fmla="*/ 15 h 15"/>
                    <a:gd name="T8" fmla="*/ 9 w 14"/>
                    <a:gd name="T9" fmla="*/ 15 h 15"/>
                    <a:gd name="T10" fmla="*/ 0 w 14"/>
                    <a:gd name="T11" fmla="*/ 10 h 15"/>
                    <a:gd name="T12" fmla="*/ 14 w 14"/>
                    <a:gd name="T13" fmla="*/ 10 h 15"/>
                    <a:gd name="T14" fmla="*/ 14 w 14"/>
                    <a:gd name="T15" fmla="*/ 0 h 15"/>
                    <a:gd name="T16" fmla="*/ 9 w 14"/>
                    <a:gd name="T17" fmla="*/ 0 h 15"/>
                    <a:gd name="T18" fmla="*/ 14 w 14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1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10"/>
                      </a:ln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5" name="Freeform 720"/>
                <p:cNvSpPr>
                  <a:spLocks/>
                </p:cNvSpPr>
                <p:nvPr/>
              </p:nvSpPr>
              <p:spPr bwMode="auto">
                <a:xfrm>
                  <a:off x="1558" y="1869"/>
                  <a:ext cx="14" cy="13"/>
                </a:xfrm>
                <a:custGeom>
                  <a:avLst/>
                  <a:gdLst>
                    <a:gd name="T0" fmla="*/ 9 w 14"/>
                    <a:gd name="T1" fmla="*/ 0 h 13"/>
                    <a:gd name="T2" fmla="*/ 14 w 14"/>
                    <a:gd name="T3" fmla="*/ 5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5 h 13"/>
                    <a:gd name="T10" fmla="*/ 9 w 14"/>
                    <a:gd name="T11" fmla="*/ 13 h 13"/>
                    <a:gd name="T12" fmla="*/ 0 w 14"/>
                    <a:gd name="T13" fmla="*/ 5 h 13"/>
                    <a:gd name="T14" fmla="*/ 0 w 14"/>
                    <a:gd name="T15" fmla="*/ 13 h 13"/>
                    <a:gd name="T16" fmla="*/ 9 w 14"/>
                    <a:gd name="T17" fmla="*/ 13 h 13"/>
                    <a:gd name="T18" fmla="*/ 9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9" y="0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9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6" name="Rectangle 721"/>
                <p:cNvSpPr>
                  <a:spLocks noChangeArrowheads="1"/>
                </p:cNvSpPr>
                <p:nvPr/>
              </p:nvSpPr>
              <p:spPr bwMode="auto">
                <a:xfrm>
                  <a:off x="1567" y="1869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7" name="Rectangle 722"/>
                <p:cNvSpPr>
                  <a:spLocks noChangeArrowheads="1"/>
                </p:cNvSpPr>
                <p:nvPr/>
              </p:nvSpPr>
              <p:spPr bwMode="auto">
                <a:xfrm>
                  <a:off x="1572" y="186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8" name="Rectangle 723"/>
                <p:cNvSpPr>
                  <a:spLocks noChangeArrowheads="1"/>
                </p:cNvSpPr>
                <p:nvPr/>
              </p:nvSpPr>
              <p:spPr bwMode="auto">
                <a:xfrm>
                  <a:off x="1581" y="186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89" name="Freeform 724"/>
                <p:cNvSpPr>
                  <a:spLocks/>
                </p:cNvSpPr>
                <p:nvPr/>
              </p:nvSpPr>
              <p:spPr bwMode="auto">
                <a:xfrm>
                  <a:off x="1587" y="1869"/>
                  <a:ext cx="13" cy="13"/>
                </a:xfrm>
                <a:custGeom>
                  <a:avLst/>
                  <a:gdLst>
                    <a:gd name="T0" fmla="*/ 13 w 13"/>
                    <a:gd name="T1" fmla="*/ 5 h 13"/>
                    <a:gd name="T2" fmla="*/ 5 w 13"/>
                    <a:gd name="T3" fmla="*/ 0 h 13"/>
                    <a:gd name="T4" fmla="*/ 0 w 13"/>
                    <a:gd name="T5" fmla="*/ 0 h 13"/>
                    <a:gd name="T6" fmla="*/ 0 w 13"/>
                    <a:gd name="T7" fmla="*/ 13 h 13"/>
                    <a:gd name="T8" fmla="*/ 5 w 13"/>
                    <a:gd name="T9" fmla="*/ 13 h 13"/>
                    <a:gd name="T10" fmla="*/ 0 w 13"/>
                    <a:gd name="T11" fmla="*/ 5 h 13"/>
                    <a:gd name="T12" fmla="*/ 13 w 13"/>
                    <a:gd name="T13" fmla="*/ 5 h 13"/>
                    <a:gd name="T14" fmla="*/ 13 w 13"/>
                    <a:gd name="T15" fmla="*/ 0 h 13"/>
                    <a:gd name="T16" fmla="*/ 5 w 13"/>
                    <a:gd name="T17" fmla="*/ 0 h 13"/>
                    <a:gd name="T18" fmla="*/ 13 w 13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13" y="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0" y="5"/>
                      </a:ln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0" name="Freeform 725"/>
                <p:cNvSpPr>
                  <a:spLocks/>
                </p:cNvSpPr>
                <p:nvPr/>
              </p:nvSpPr>
              <p:spPr bwMode="auto">
                <a:xfrm>
                  <a:off x="1587" y="1874"/>
                  <a:ext cx="13" cy="16"/>
                </a:xfrm>
                <a:custGeom>
                  <a:avLst/>
                  <a:gdLst>
                    <a:gd name="T0" fmla="*/ 5 w 13"/>
                    <a:gd name="T1" fmla="*/ 0 h 16"/>
                    <a:gd name="T2" fmla="*/ 13 w 13"/>
                    <a:gd name="T3" fmla="*/ 5 h 16"/>
                    <a:gd name="T4" fmla="*/ 13 w 13"/>
                    <a:gd name="T5" fmla="*/ 0 h 16"/>
                    <a:gd name="T6" fmla="*/ 0 w 13"/>
                    <a:gd name="T7" fmla="*/ 0 h 16"/>
                    <a:gd name="T8" fmla="*/ 0 w 13"/>
                    <a:gd name="T9" fmla="*/ 5 h 16"/>
                    <a:gd name="T10" fmla="*/ 5 w 13"/>
                    <a:gd name="T11" fmla="*/ 16 h 16"/>
                    <a:gd name="T12" fmla="*/ 0 w 13"/>
                    <a:gd name="T13" fmla="*/ 5 h 16"/>
                    <a:gd name="T14" fmla="*/ 0 w 13"/>
                    <a:gd name="T15" fmla="*/ 16 h 16"/>
                    <a:gd name="T16" fmla="*/ 5 w 13"/>
                    <a:gd name="T17" fmla="*/ 16 h 16"/>
                    <a:gd name="T18" fmla="*/ 5 w 13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5" y="0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6"/>
                      </a:lnTo>
                      <a:lnTo>
                        <a:pt x="0" y="5"/>
                      </a:lnTo>
                      <a:lnTo>
                        <a:pt x="0" y="16"/>
                      </a:lnTo>
                      <a:lnTo>
                        <a:pt x="5" y="1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1" name="Rectangle 726"/>
                <p:cNvSpPr>
                  <a:spLocks noChangeArrowheads="1"/>
                </p:cNvSpPr>
                <p:nvPr/>
              </p:nvSpPr>
              <p:spPr bwMode="auto">
                <a:xfrm>
                  <a:off x="1592" y="1874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2" name="Rectangle 727"/>
                <p:cNvSpPr>
                  <a:spLocks noChangeArrowheads="1"/>
                </p:cNvSpPr>
                <p:nvPr/>
              </p:nvSpPr>
              <p:spPr bwMode="auto">
                <a:xfrm>
                  <a:off x="1600" y="1874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3" name="Rectangle 728"/>
                <p:cNvSpPr>
                  <a:spLocks noChangeArrowheads="1"/>
                </p:cNvSpPr>
                <p:nvPr/>
              </p:nvSpPr>
              <p:spPr bwMode="auto">
                <a:xfrm>
                  <a:off x="1606" y="1874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4" name="Rectangle 729"/>
                <p:cNvSpPr>
                  <a:spLocks noChangeArrowheads="1"/>
                </p:cNvSpPr>
                <p:nvPr/>
              </p:nvSpPr>
              <p:spPr bwMode="auto">
                <a:xfrm>
                  <a:off x="1615" y="1874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5" name="Rectangle 730"/>
                <p:cNvSpPr>
                  <a:spLocks noChangeArrowheads="1"/>
                </p:cNvSpPr>
                <p:nvPr/>
              </p:nvSpPr>
              <p:spPr bwMode="auto">
                <a:xfrm>
                  <a:off x="1621" y="1874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6" name="Freeform 731"/>
                <p:cNvSpPr>
                  <a:spLocks/>
                </p:cNvSpPr>
                <p:nvPr/>
              </p:nvSpPr>
              <p:spPr bwMode="auto">
                <a:xfrm>
                  <a:off x="1626" y="1874"/>
                  <a:ext cx="17" cy="16"/>
                </a:xfrm>
                <a:custGeom>
                  <a:avLst/>
                  <a:gdLst>
                    <a:gd name="T0" fmla="*/ 17 w 17"/>
                    <a:gd name="T1" fmla="*/ 5 h 16"/>
                    <a:gd name="T2" fmla="*/ 8 w 17"/>
                    <a:gd name="T3" fmla="*/ 0 h 16"/>
                    <a:gd name="T4" fmla="*/ 0 w 17"/>
                    <a:gd name="T5" fmla="*/ 0 h 16"/>
                    <a:gd name="T6" fmla="*/ 0 w 17"/>
                    <a:gd name="T7" fmla="*/ 16 h 16"/>
                    <a:gd name="T8" fmla="*/ 8 w 17"/>
                    <a:gd name="T9" fmla="*/ 16 h 16"/>
                    <a:gd name="T10" fmla="*/ 0 w 17"/>
                    <a:gd name="T11" fmla="*/ 5 h 16"/>
                    <a:gd name="T12" fmla="*/ 17 w 17"/>
                    <a:gd name="T13" fmla="*/ 5 h 16"/>
                    <a:gd name="T14" fmla="*/ 17 w 17"/>
                    <a:gd name="T15" fmla="*/ 0 h 16"/>
                    <a:gd name="T16" fmla="*/ 8 w 17"/>
                    <a:gd name="T17" fmla="*/ 0 h 16"/>
                    <a:gd name="T18" fmla="*/ 17 w 17"/>
                    <a:gd name="T19" fmla="*/ 5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6"/>
                    <a:gd name="T32" fmla="*/ 17 w 17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6">
                      <a:moveTo>
                        <a:pt x="17" y="5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5"/>
                      </a:lnTo>
                      <a:lnTo>
                        <a:pt x="17" y="5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7" name="Freeform 732"/>
                <p:cNvSpPr>
                  <a:spLocks/>
                </p:cNvSpPr>
                <p:nvPr/>
              </p:nvSpPr>
              <p:spPr bwMode="auto">
                <a:xfrm>
                  <a:off x="1626" y="1879"/>
                  <a:ext cx="17" cy="14"/>
                </a:xfrm>
                <a:custGeom>
                  <a:avLst/>
                  <a:gdLst>
                    <a:gd name="T0" fmla="*/ 8 w 17"/>
                    <a:gd name="T1" fmla="*/ 0 h 14"/>
                    <a:gd name="T2" fmla="*/ 17 w 17"/>
                    <a:gd name="T3" fmla="*/ 9 h 14"/>
                    <a:gd name="T4" fmla="*/ 17 w 17"/>
                    <a:gd name="T5" fmla="*/ 0 h 14"/>
                    <a:gd name="T6" fmla="*/ 0 w 17"/>
                    <a:gd name="T7" fmla="*/ 0 h 14"/>
                    <a:gd name="T8" fmla="*/ 0 w 17"/>
                    <a:gd name="T9" fmla="*/ 9 h 14"/>
                    <a:gd name="T10" fmla="*/ 8 w 17"/>
                    <a:gd name="T11" fmla="*/ 14 h 14"/>
                    <a:gd name="T12" fmla="*/ 0 w 17"/>
                    <a:gd name="T13" fmla="*/ 9 h 14"/>
                    <a:gd name="T14" fmla="*/ 0 w 17"/>
                    <a:gd name="T15" fmla="*/ 14 h 14"/>
                    <a:gd name="T16" fmla="*/ 8 w 17"/>
                    <a:gd name="T17" fmla="*/ 14 h 14"/>
                    <a:gd name="T18" fmla="*/ 8 w 17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8" y="0"/>
                      </a:moveTo>
                      <a:lnTo>
                        <a:pt x="17" y="9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14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8" name="Rectangle 733"/>
                <p:cNvSpPr>
                  <a:spLocks noChangeArrowheads="1"/>
                </p:cNvSpPr>
                <p:nvPr/>
              </p:nvSpPr>
              <p:spPr bwMode="auto">
                <a:xfrm>
                  <a:off x="1634" y="1879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99" name="Rectangle 734"/>
                <p:cNvSpPr>
                  <a:spLocks noChangeArrowheads="1"/>
                </p:cNvSpPr>
                <p:nvPr/>
              </p:nvSpPr>
              <p:spPr bwMode="auto">
                <a:xfrm>
                  <a:off x="1643" y="1879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0" name="Rectangle 735"/>
                <p:cNvSpPr>
                  <a:spLocks noChangeArrowheads="1"/>
                </p:cNvSpPr>
                <p:nvPr/>
              </p:nvSpPr>
              <p:spPr bwMode="auto">
                <a:xfrm>
                  <a:off x="1649" y="1879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1" name="Rectangle 736"/>
                <p:cNvSpPr>
                  <a:spLocks noChangeArrowheads="1"/>
                </p:cNvSpPr>
                <p:nvPr/>
              </p:nvSpPr>
              <p:spPr bwMode="auto">
                <a:xfrm>
                  <a:off x="1657" y="187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2" name="Freeform 737"/>
                <p:cNvSpPr>
                  <a:spLocks/>
                </p:cNvSpPr>
                <p:nvPr/>
              </p:nvSpPr>
              <p:spPr bwMode="auto">
                <a:xfrm>
                  <a:off x="1663" y="1879"/>
                  <a:ext cx="13" cy="14"/>
                </a:xfrm>
                <a:custGeom>
                  <a:avLst/>
                  <a:gdLst>
                    <a:gd name="T0" fmla="*/ 13 w 13"/>
                    <a:gd name="T1" fmla="*/ 9 h 14"/>
                    <a:gd name="T2" fmla="*/ 5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5 w 13"/>
                    <a:gd name="T9" fmla="*/ 14 h 14"/>
                    <a:gd name="T10" fmla="*/ 0 w 13"/>
                    <a:gd name="T11" fmla="*/ 9 h 14"/>
                    <a:gd name="T12" fmla="*/ 13 w 13"/>
                    <a:gd name="T13" fmla="*/ 9 h 14"/>
                    <a:gd name="T14" fmla="*/ 13 w 13"/>
                    <a:gd name="T15" fmla="*/ 0 h 14"/>
                    <a:gd name="T16" fmla="*/ 5 w 13"/>
                    <a:gd name="T17" fmla="*/ 0 h 14"/>
                    <a:gd name="T18" fmla="*/ 13 w 13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9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9"/>
                      </a:ln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3" name="Freeform 738"/>
                <p:cNvSpPr>
                  <a:spLocks/>
                </p:cNvSpPr>
                <p:nvPr/>
              </p:nvSpPr>
              <p:spPr bwMode="auto">
                <a:xfrm>
                  <a:off x="1663" y="1888"/>
                  <a:ext cx="13" cy="15"/>
                </a:xfrm>
                <a:custGeom>
                  <a:avLst/>
                  <a:gdLst>
                    <a:gd name="T0" fmla="*/ 5 w 13"/>
                    <a:gd name="T1" fmla="*/ 0 h 15"/>
                    <a:gd name="T2" fmla="*/ 13 w 13"/>
                    <a:gd name="T3" fmla="*/ 5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5 h 15"/>
                    <a:gd name="T10" fmla="*/ 5 w 13"/>
                    <a:gd name="T11" fmla="*/ 15 h 15"/>
                    <a:gd name="T12" fmla="*/ 0 w 13"/>
                    <a:gd name="T13" fmla="*/ 5 h 15"/>
                    <a:gd name="T14" fmla="*/ 0 w 13"/>
                    <a:gd name="T15" fmla="*/ 15 h 15"/>
                    <a:gd name="T16" fmla="*/ 5 w 13"/>
                    <a:gd name="T17" fmla="*/ 15 h 15"/>
                    <a:gd name="T18" fmla="*/ 5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5" y="0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4" name="Rectangle 739"/>
                <p:cNvSpPr>
                  <a:spLocks noChangeArrowheads="1"/>
                </p:cNvSpPr>
                <p:nvPr/>
              </p:nvSpPr>
              <p:spPr bwMode="auto">
                <a:xfrm>
                  <a:off x="1668" y="1888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5" name="Rectangle 740"/>
                <p:cNvSpPr>
                  <a:spLocks noChangeArrowheads="1"/>
                </p:cNvSpPr>
                <p:nvPr/>
              </p:nvSpPr>
              <p:spPr bwMode="auto">
                <a:xfrm>
                  <a:off x="1676" y="1888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6" name="Rectangle 741"/>
                <p:cNvSpPr>
                  <a:spLocks noChangeArrowheads="1"/>
                </p:cNvSpPr>
                <p:nvPr/>
              </p:nvSpPr>
              <p:spPr bwMode="auto">
                <a:xfrm>
                  <a:off x="1683" y="1888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7" name="Rectangle 742"/>
                <p:cNvSpPr>
                  <a:spLocks noChangeArrowheads="1"/>
                </p:cNvSpPr>
                <p:nvPr/>
              </p:nvSpPr>
              <p:spPr bwMode="auto">
                <a:xfrm>
                  <a:off x="1691" y="1888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8" name="Rectangle 743"/>
                <p:cNvSpPr>
                  <a:spLocks noChangeArrowheads="1"/>
                </p:cNvSpPr>
                <p:nvPr/>
              </p:nvSpPr>
              <p:spPr bwMode="auto">
                <a:xfrm>
                  <a:off x="1697" y="1888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09" name="Rectangle 744"/>
                <p:cNvSpPr>
                  <a:spLocks noChangeArrowheads="1"/>
                </p:cNvSpPr>
                <p:nvPr/>
              </p:nvSpPr>
              <p:spPr bwMode="auto">
                <a:xfrm>
                  <a:off x="1705" y="1888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0" name="Rectangle 745"/>
                <p:cNvSpPr>
                  <a:spLocks noChangeArrowheads="1"/>
                </p:cNvSpPr>
                <p:nvPr/>
              </p:nvSpPr>
              <p:spPr bwMode="auto">
                <a:xfrm>
                  <a:off x="1710" y="1888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1" name="Rectangle 746"/>
                <p:cNvSpPr>
                  <a:spLocks noChangeArrowheads="1"/>
                </p:cNvSpPr>
                <p:nvPr/>
              </p:nvSpPr>
              <p:spPr bwMode="auto">
                <a:xfrm>
                  <a:off x="1717" y="1888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2" name="Rectangle 747"/>
                <p:cNvSpPr>
                  <a:spLocks noChangeArrowheads="1"/>
                </p:cNvSpPr>
                <p:nvPr/>
              </p:nvSpPr>
              <p:spPr bwMode="auto">
                <a:xfrm>
                  <a:off x="1725" y="1888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3" name="Rectangle 748"/>
                <p:cNvSpPr>
                  <a:spLocks noChangeArrowheads="1"/>
                </p:cNvSpPr>
                <p:nvPr/>
              </p:nvSpPr>
              <p:spPr bwMode="auto">
                <a:xfrm>
                  <a:off x="1731" y="1888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4" name="Freeform 749"/>
                <p:cNvSpPr>
                  <a:spLocks/>
                </p:cNvSpPr>
                <p:nvPr/>
              </p:nvSpPr>
              <p:spPr bwMode="auto">
                <a:xfrm>
                  <a:off x="1736" y="1888"/>
                  <a:ext cx="18" cy="15"/>
                </a:xfrm>
                <a:custGeom>
                  <a:avLst/>
                  <a:gdLst>
                    <a:gd name="T0" fmla="*/ 18 w 18"/>
                    <a:gd name="T1" fmla="*/ 5 h 15"/>
                    <a:gd name="T2" fmla="*/ 11 w 18"/>
                    <a:gd name="T3" fmla="*/ 0 h 15"/>
                    <a:gd name="T4" fmla="*/ 3 w 18"/>
                    <a:gd name="T5" fmla="*/ 0 h 15"/>
                    <a:gd name="T6" fmla="*/ 3 w 18"/>
                    <a:gd name="T7" fmla="*/ 15 h 15"/>
                    <a:gd name="T8" fmla="*/ 11 w 18"/>
                    <a:gd name="T9" fmla="*/ 15 h 15"/>
                    <a:gd name="T10" fmla="*/ 0 w 18"/>
                    <a:gd name="T11" fmla="*/ 5 h 15"/>
                    <a:gd name="T12" fmla="*/ 18 w 18"/>
                    <a:gd name="T13" fmla="*/ 5 h 15"/>
                    <a:gd name="T14" fmla="*/ 18 w 18"/>
                    <a:gd name="T15" fmla="*/ 0 h 15"/>
                    <a:gd name="T16" fmla="*/ 11 w 18"/>
                    <a:gd name="T17" fmla="*/ 0 h 15"/>
                    <a:gd name="T18" fmla="*/ 18 w 18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18" y="5"/>
                      </a:moveTo>
                      <a:lnTo>
                        <a:pt x="11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11" y="15"/>
                      </a:lnTo>
                      <a:lnTo>
                        <a:pt x="0" y="5"/>
                      </a:lnTo>
                      <a:lnTo>
                        <a:pt x="18" y="5"/>
                      </a:lnTo>
                      <a:lnTo>
                        <a:pt x="18" y="0"/>
                      </a:lnTo>
                      <a:lnTo>
                        <a:pt x="11" y="0"/>
                      </a:lnTo>
                      <a:lnTo>
                        <a:pt x="1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5" name="Freeform 750"/>
                <p:cNvSpPr>
                  <a:spLocks/>
                </p:cNvSpPr>
                <p:nvPr/>
              </p:nvSpPr>
              <p:spPr bwMode="auto">
                <a:xfrm>
                  <a:off x="1736" y="1893"/>
                  <a:ext cx="18" cy="18"/>
                </a:xfrm>
                <a:custGeom>
                  <a:avLst/>
                  <a:gdLst>
                    <a:gd name="T0" fmla="*/ 11 w 18"/>
                    <a:gd name="T1" fmla="*/ 0 h 18"/>
                    <a:gd name="T2" fmla="*/ 18 w 18"/>
                    <a:gd name="T3" fmla="*/ 10 h 18"/>
                    <a:gd name="T4" fmla="*/ 18 w 18"/>
                    <a:gd name="T5" fmla="*/ 0 h 18"/>
                    <a:gd name="T6" fmla="*/ 0 w 18"/>
                    <a:gd name="T7" fmla="*/ 0 h 18"/>
                    <a:gd name="T8" fmla="*/ 0 w 18"/>
                    <a:gd name="T9" fmla="*/ 10 h 18"/>
                    <a:gd name="T10" fmla="*/ 11 w 18"/>
                    <a:gd name="T11" fmla="*/ 18 h 18"/>
                    <a:gd name="T12" fmla="*/ 0 w 18"/>
                    <a:gd name="T13" fmla="*/ 10 h 18"/>
                    <a:gd name="T14" fmla="*/ 0 w 18"/>
                    <a:gd name="T15" fmla="*/ 18 h 18"/>
                    <a:gd name="T16" fmla="*/ 11 w 18"/>
                    <a:gd name="T17" fmla="*/ 18 h 18"/>
                    <a:gd name="T18" fmla="*/ 11 w 18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11" y="0"/>
                      </a:moveTo>
                      <a:lnTo>
                        <a:pt x="18" y="1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11" y="18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11" y="1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6" name="Rectangle 751"/>
                <p:cNvSpPr>
                  <a:spLocks noChangeArrowheads="1"/>
                </p:cNvSpPr>
                <p:nvPr/>
              </p:nvSpPr>
              <p:spPr bwMode="auto">
                <a:xfrm>
                  <a:off x="1747" y="189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7" name="Rectangle 752"/>
                <p:cNvSpPr>
                  <a:spLocks noChangeArrowheads="1"/>
                </p:cNvSpPr>
                <p:nvPr/>
              </p:nvSpPr>
              <p:spPr bwMode="auto">
                <a:xfrm>
                  <a:off x="1754" y="189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8" name="Rectangle 753"/>
                <p:cNvSpPr>
                  <a:spLocks noChangeArrowheads="1"/>
                </p:cNvSpPr>
                <p:nvPr/>
              </p:nvSpPr>
              <p:spPr bwMode="auto">
                <a:xfrm>
                  <a:off x="1759" y="189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19" name="Rectangle 754"/>
                <p:cNvSpPr>
                  <a:spLocks noChangeArrowheads="1"/>
                </p:cNvSpPr>
                <p:nvPr/>
              </p:nvSpPr>
              <p:spPr bwMode="auto">
                <a:xfrm>
                  <a:off x="1767" y="189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0" name="Rectangle 755"/>
                <p:cNvSpPr>
                  <a:spLocks noChangeArrowheads="1"/>
                </p:cNvSpPr>
                <p:nvPr/>
              </p:nvSpPr>
              <p:spPr bwMode="auto">
                <a:xfrm>
                  <a:off x="1773" y="189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1" name="Rectangle 756"/>
                <p:cNvSpPr>
                  <a:spLocks noChangeArrowheads="1"/>
                </p:cNvSpPr>
                <p:nvPr/>
              </p:nvSpPr>
              <p:spPr bwMode="auto">
                <a:xfrm>
                  <a:off x="1781" y="189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2" name="Rectangle 757"/>
                <p:cNvSpPr>
                  <a:spLocks noChangeArrowheads="1"/>
                </p:cNvSpPr>
                <p:nvPr/>
              </p:nvSpPr>
              <p:spPr bwMode="auto">
                <a:xfrm>
                  <a:off x="1788" y="189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3" name="Rectangle 758"/>
                <p:cNvSpPr>
                  <a:spLocks noChangeArrowheads="1"/>
                </p:cNvSpPr>
                <p:nvPr/>
              </p:nvSpPr>
              <p:spPr bwMode="auto">
                <a:xfrm>
                  <a:off x="1796" y="189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4" name="Rectangle 759"/>
                <p:cNvSpPr>
                  <a:spLocks noChangeArrowheads="1"/>
                </p:cNvSpPr>
                <p:nvPr/>
              </p:nvSpPr>
              <p:spPr bwMode="auto">
                <a:xfrm>
                  <a:off x="1801" y="189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5" name="Rectangle 760"/>
                <p:cNvSpPr>
                  <a:spLocks noChangeArrowheads="1"/>
                </p:cNvSpPr>
                <p:nvPr/>
              </p:nvSpPr>
              <p:spPr bwMode="auto">
                <a:xfrm>
                  <a:off x="1807" y="189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6" name="Rectangle 761"/>
                <p:cNvSpPr>
                  <a:spLocks noChangeArrowheads="1"/>
                </p:cNvSpPr>
                <p:nvPr/>
              </p:nvSpPr>
              <p:spPr bwMode="auto">
                <a:xfrm>
                  <a:off x="1815" y="189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7" name="Freeform 762"/>
                <p:cNvSpPr>
                  <a:spLocks/>
                </p:cNvSpPr>
                <p:nvPr/>
              </p:nvSpPr>
              <p:spPr bwMode="auto">
                <a:xfrm>
                  <a:off x="1822" y="1893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8 w 16"/>
                    <a:gd name="T3" fmla="*/ 0 h 18"/>
                    <a:gd name="T4" fmla="*/ 0 w 16"/>
                    <a:gd name="T5" fmla="*/ 0 h 18"/>
                    <a:gd name="T6" fmla="*/ 0 w 16"/>
                    <a:gd name="T7" fmla="*/ 18 h 18"/>
                    <a:gd name="T8" fmla="*/ 8 w 16"/>
                    <a:gd name="T9" fmla="*/ 18 h 18"/>
                    <a:gd name="T10" fmla="*/ 0 w 16"/>
                    <a:gd name="T11" fmla="*/ 10 h 18"/>
                    <a:gd name="T12" fmla="*/ 16 w 16"/>
                    <a:gd name="T13" fmla="*/ 10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16 w 16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16" y="10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lnTo>
                        <a:pt x="16" y="10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8" name="Freeform 763"/>
                <p:cNvSpPr>
                  <a:spLocks/>
                </p:cNvSpPr>
                <p:nvPr/>
              </p:nvSpPr>
              <p:spPr bwMode="auto">
                <a:xfrm>
                  <a:off x="1822" y="1903"/>
                  <a:ext cx="16" cy="13"/>
                </a:xfrm>
                <a:custGeom>
                  <a:avLst/>
                  <a:gdLst>
                    <a:gd name="T0" fmla="*/ 8 w 16"/>
                    <a:gd name="T1" fmla="*/ 0 h 13"/>
                    <a:gd name="T2" fmla="*/ 16 w 16"/>
                    <a:gd name="T3" fmla="*/ 8 h 13"/>
                    <a:gd name="T4" fmla="*/ 16 w 16"/>
                    <a:gd name="T5" fmla="*/ 0 h 13"/>
                    <a:gd name="T6" fmla="*/ 0 w 16"/>
                    <a:gd name="T7" fmla="*/ 0 h 13"/>
                    <a:gd name="T8" fmla="*/ 0 w 16"/>
                    <a:gd name="T9" fmla="*/ 8 h 13"/>
                    <a:gd name="T10" fmla="*/ 8 w 16"/>
                    <a:gd name="T11" fmla="*/ 13 h 13"/>
                    <a:gd name="T12" fmla="*/ 0 w 16"/>
                    <a:gd name="T13" fmla="*/ 8 h 13"/>
                    <a:gd name="T14" fmla="*/ 0 w 16"/>
                    <a:gd name="T15" fmla="*/ 13 h 13"/>
                    <a:gd name="T16" fmla="*/ 8 w 16"/>
                    <a:gd name="T17" fmla="*/ 13 h 13"/>
                    <a:gd name="T18" fmla="*/ 8 w 16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29" name="Rectangle 764"/>
                <p:cNvSpPr>
                  <a:spLocks noChangeArrowheads="1"/>
                </p:cNvSpPr>
                <p:nvPr/>
              </p:nvSpPr>
              <p:spPr bwMode="auto">
                <a:xfrm>
                  <a:off x="1830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0" name="Rectangle 765"/>
                <p:cNvSpPr>
                  <a:spLocks noChangeArrowheads="1"/>
                </p:cNvSpPr>
                <p:nvPr/>
              </p:nvSpPr>
              <p:spPr bwMode="auto">
                <a:xfrm>
                  <a:off x="1835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1" name="Rectangle 766"/>
                <p:cNvSpPr>
                  <a:spLocks noChangeArrowheads="1"/>
                </p:cNvSpPr>
                <p:nvPr/>
              </p:nvSpPr>
              <p:spPr bwMode="auto">
                <a:xfrm>
                  <a:off x="1841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2" name="Rectangle 767"/>
                <p:cNvSpPr>
                  <a:spLocks noChangeArrowheads="1"/>
                </p:cNvSpPr>
                <p:nvPr/>
              </p:nvSpPr>
              <p:spPr bwMode="auto">
                <a:xfrm>
                  <a:off x="1849" y="1903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3" name="Rectangle 768"/>
                <p:cNvSpPr>
                  <a:spLocks noChangeArrowheads="1"/>
                </p:cNvSpPr>
                <p:nvPr/>
              </p:nvSpPr>
              <p:spPr bwMode="auto">
                <a:xfrm>
                  <a:off x="1858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4" name="Rectangle 769"/>
                <p:cNvSpPr>
                  <a:spLocks noChangeArrowheads="1"/>
                </p:cNvSpPr>
                <p:nvPr/>
              </p:nvSpPr>
              <p:spPr bwMode="auto">
                <a:xfrm>
                  <a:off x="1864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5" name="Rectangle 770"/>
                <p:cNvSpPr>
                  <a:spLocks noChangeArrowheads="1"/>
                </p:cNvSpPr>
                <p:nvPr/>
              </p:nvSpPr>
              <p:spPr bwMode="auto">
                <a:xfrm>
                  <a:off x="1872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6" name="Rectangle 771"/>
                <p:cNvSpPr>
                  <a:spLocks noChangeArrowheads="1"/>
                </p:cNvSpPr>
                <p:nvPr/>
              </p:nvSpPr>
              <p:spPr bwMode="auto">
                <a:xfrm>
                  <a:off x="1877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7" name="Rectangle 772"/>
                <p:cNvSpPr>
                  <a:spLocks noChangeArrowheads="1"/>
                </p:cNvSpPr>
                <p:nvPr/>
              </p:nvSpPr>
              <p:spPr bwMode="auto">
                <a:xfrm>
                  <a:off x="1883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8" name="Rectangle 773"/>
                <p:cNvSpPr>
                  <a:spLocks noChangeArrowheads="1"/>
                </p:cNvSpPr>
                <p:nvPr/>
              </p:nvSpPr>
              <p:spPr bwMode="auto">
                <a:xfrm>
                  <a:off x="1892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39" name="Rectangle 774"/>
                <p:cNvSpPr>
                  <a:spLocks noChangeArrowheads="1"/>
                </p:cNvSpPr>
                <p:nvPr/>
              </p:nvSpPr>
              <p:spPr bwMode="auto">
                <a:xfrm>
                  <a:off x="1898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0" name="Rectangle 775"/>
                <p:cNvSpPr>
                  <a:spLocks noChangeArrowheads="1"/>
                </p:cNvSpPr>
                <p:nvPr/>
              </p:nvSpPr>
              <p:spPr bwMode="auto">
                <a:xfrm>
                  <a:off x="1906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1" name="Rectangle 776"/>
                <p:cNvSpPr>
                  <a:spLocks noChangeArrowheads="1"/>
                </p:cNvSpPr>
                <p:nvPr/>
              </p:nvSpPr>
              <p:spPr bwMode="auto">
                <a:xfrm>
                  <a:off x="1911" y="1903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2" name="Rectangle 777"/>
                <p:cNvSpPr>
                  <a:spLocks noChangeArrowheads="1"/>
                </p:cNvSpPr>
                <p:nvPr/>
              </p:nvSpPr>
              <p:spPr bwMode="auto">
                <a:xfrm>
                  <a:off x="1921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3" name="Rectangle 778"/>
                <p:cNvSpPr>
                  <a:spLocks noChangeArrowheads="1"/>
                </p:cNvSpPr>
                <p:nvPr/>
              </p:nvSpPr>
              <p:spPr bwMode="auto">
                <a:xfrm>
                  <a:off x="1926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4" name="Rectangle 779"/>
                <p:cNvSpPr>
                  <a:spLocks noChangeArrowheads="1"/>
                </p:cNvSpPr>
                <p:nvPr/>
              </p:nvSpPr>
              <p:spPr bwMode="auto">
                <a:xfrm>
                  <a:off x="1931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5" name="Rectangle 780"/>
                <p:cNvSpPr>
                  <a:spLocks noChangeArrowheads="1"/>
                </p:cNvSpPr>
                <p:nvPr/>
              </p:nvSpPr>
              <p:spPr bwMode="auto">
                <a:xfrm>
                  <a:off x="1940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6" name="Rectangle 781"/>
                <p:cNvSpPr>
                  <a:spLocks noChangeArrowheads="1"/>
                </p:cNvSpPr>
                <p:nvPr/>
              </p:nvSpPr>
              <p:spPr bwMode="auto">
                <a:xfrm>
                  <a:off x="1945" y="1903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7" name="Rectangle 782"/>
                <p:cNvSpPr>
                  <a:spLocks noChangeArrowheads="1"/>
                </p:cNvSpPr>
                <p:nvPr/>
              </p:nvSpPr>
              <p:spPr bwMode="auto">
                <a:xfrm>
                  <a:off x="1955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8" name="Rectangle 783"/>
                <p:cNvSpPr>
                  <a:spLocks noChangeArrowheads="1"/>
                </p:cNvSpPr>
                <p:nvPr/>
              </p:nvSpPr>
              <p:spPr bwMode="auto">
                <a:xfrm>
                  <a:off x="1960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49" name="Rectangle 784"/>
                <p:cNvSpPr>
                  <a:spLocks noChangeArrowheads="1"/>
                </p:cNvSpPr>
                <p:nvPr/>
              </p:nvSpPr>
              <p:spPr bwMode="auto">
                <a:xfrm>
                  <a:off x="1965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0" name="Rectangle 785"/>
                <p:cNvSpPr>
                  <a:spLocks noChangeArrowheads="1"/>
                </p:cNvSpPr>
                <p:nvPr/>
              </p:nvSpPr>
              <p:spPr bwMode="auto">
                <a:xfrm>
                  <a:off x="1974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1" name="Rectangle 786"/>
                <p:cNvSpPr>
                  <a:spLocks noChangeArrowheads="1"/>
                </p:cNvSpPr>
                <p:nvPr/>
              </p:nvSpPr>
              <p:spPr bwMode="auto">
                <a:xfrm>
                  <a:off x="1982" y="1903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2" name="Rectangle 787"/>
                <p:cNvSpPr>
                  <a:spLocks noChangeArrowheads="1"/>
                </p:cNvSpPr>
                <p:nvPr/>
              </p:nvSpPr>
              <p:spPr bwMode="auto">
                <a:xfrm>
                  <a:off x="1988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3" name="Rectangle 788"/>
                <p:cNvSpPr>
                  <a:spLocks noChangeArrowheads="1"/>
                </p:cNvSpPr>
                <p:nvPr/>
              </p:nvSpPr>
              <p:spPr bwMode="auto">
                <a:xfrm>
                  <a:off x="1997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4" name="Rectangle 789"/>
                <p:cNvSpPr>
                  <a:spLocks noChangeArrowheads="1"/>
                </p:cNvSpPr>
                <p:nvPr/>
              </p:nvSpPr>
              <p:spPr bwMode="auto">
                <a:xfrm>
                  <a:off x="2002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5" name="Rectangle 790"/>
                <p:cNvSpPr>
                  <a:spLocks noChangeArrowheads="1"/>
                </p:cNvSpPr>
                <p:nvPr/>
              </p:nvSpPr>
              <p:spPr bwMode="auto">
                <a:xfrm>
                  <a:off x="2007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6" name="Rectangle 791"/>
                <p:cNvSpPr>
                  <a:spLocks noChangeArrowheads="1"/>
                </p:cNvSpPr>
                <p:nvPr/>
              </p:nvSpPr>
              <p:spPr bwMode="auto">
                <a:xfrm>
                  <a:off x="2016" y="1903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7" name="Rectangle 792"/>
                <p:cNvSpPr>
                  <a:spLocks noChangeArrowheads="1"/>
                </p:cNvSpPr>
                <p:nvPr/>
              </p:nvSpPr>
              <p:spPr bwMode="auto">
                <a:xfrm>
                  <a:off x="2022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8" name="Rectangle 793"/>
                <p:cNvSpPr>
                  <a:spLocks noChangeArrowheads="1"/>
                </p:cNvSpPr>
                <p:nvPr/>
              </p:nvSpPr>
              <p:spPr bwMode="auto">
                <a:xfrm>
                  <a:off x="2031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59" name="Rectangle 794"/>
                <p:cNvSpPr>
                  <a:spLocks noChangeArrowheads="1"/>
                </p:cNvSpPr>
                <p:nvPr/>
              </p:nvSpPr>
              <p:spPr bwMode="auto">
                <a:xfrm>
                  <a:off x="2036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0" name="Rectangle 795"/>
                <p:cNvSpPr>
                  <a:spLocks noChangeArrowheads="1"/>
                </p:cNvSpPr>
                <p:nvPr/>
              </p:nvSpPr>
              <p:spPr bwMode="auto">
                <a:xfrm>
                  <a:off x="2044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1" name="Rectangle 796"/>
                <p:cNvSpPr>
                  <a:spLocks noChangeArrowheads="1"/>
                </p:cNvSpPr>
                <p:nvPr/>
              </p:nvSpPr>
              <p:spPr bwMode="auto">
                <a:xfrm>
                  <a:off x="2050" y="1903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2" name="Rectangle 797"/>
                <p:cNvSpPr>
                  <a:spLocks noChangeArrowheads="1"/>
                </p:cNvSpPr>
                <p:nvPr/>
              </p:nvSpPr>
              <p:spPr bwMode="auto">
                <a:xfrm>
                  <a:off x="2056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3" name="Rectangle 798"/>
                <p:cNvSpPr>
                  <a:spLocks noChangeArrowheads="1"/>
                </p:cNvSpPr>
                <p:nvPr/>
              </p:nvSpPr>
              <p:spPr bwMode="auto">
                <a:xfrm>
                  <a:off x="2064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4" name="Rectangle 799"/>
                <p:cNvSpPr>
                  <a:spLocks noChangeArrowheads="1"/>
                </p:cNvSpPr>
                <p:nvPr/>
              </p:nvSpPr>
              <p:spPr bwMode="auto">
                <a:xfrm>
                  <a:off x="2073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5" name="Rectangle 800"/>
                <p:cNvSpPr>
                  <a:spLocks noChangeArrowheads="1"/>
                </p:cNvSpPr>
                <p:nvPr/>
              </p:nvSpPr>
              <p:spPr bwMode="auto">
                <a:xfrm>
                  <a:off x="2078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6" name="Rectangle 801"/>
                <p:cNvSpPr>
                  <a:spLocks noChangeArrowheads="1"/>
                </p:cNvSpPr>
                <p:nvPr/>
              </p:nvSpPr>
              <p:spPr bwMode="auto">
                <a:xfrm>
                  <a:off x="2083" y="1903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7" name="Rectangle 802"/>
                <p:cNvSpPr>
                  <a:spLocks noChangeArrowheads="1"/>
                </p:cNvSpPr>
                <p:nvPr/>
              </p:nvSpPr>
              <p:spPr bwMode="auto">
                <a:xfrm>
                  <a:off x="2093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8" name="Rectangle 803"/>
                <p:cNvSpPr>
                  <a:spLocks noChangeArrowheads="1"/>
                </p:cNvSpPr>
                <p:nvPr/>
              </p:nvSpPr>
              <p:spPr bwMode="auto">
                <a:xfrm>
                  <a:off x="2098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69" name="Rectangle 804"/>
                <p:cNvSpPr>
                  <a:spLocks noChangeArrowheads="1"/>
                </p:cNvSpPr>
                <p:nvPr/>
              </p:nvSpPr>
              <p:spPr bwMode="auto">
                <a:xfrm>
                  <a:off x="2106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0" name="Rectangle 805"/>
                <p:cNvSpPr>
                  <a:spLocks noChangeArrowheads="1"/>
                </p:cNvSpPr>
                <p:nvPr/>
              </p:nvSpPr>
              <p:spPr bwMode="auto">
                <a:xfrm>
                  <a:off x="2112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1" name="Rectangle 806"/>
                <p:cNvSpPr>
                  <a:spLocks noChangeArrowheads="1"/>
                </p:cNvSpPr>
                <p:nvPr/>
              </p:nvSpPr>
              <p:spPr bwMode="auto">
                <a:xfrm>
                  <a:off x="2120" y="1903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2" name="Rectangle 807"/>
                <p:cNvSpPr>
                  <a:spLocks noChangeArrowheads="1"/>
                </p:cNvSpPr>
                <p:nvPr/>
              </p:nvSpPr>
              <p:spPr bwMode="auto">
                <a:xfrm>
                  <a:off x="2127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3" name="Rectangle 808"/>
                <p:cNvSpPr>
                  <a:spLocks noChangeArrowheads="1"/>
                </p:cNvSpPr>
                <p:nvPr/>
              </p:nvSpPr>
              <p:spPr bwMode="auto">
                <a:xfrm>
                  <a:off x="2132" y="1903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4" name="Rectangle 809"/>
                <p:cNvSpPr>
                  <a:spLocks noChangeArrowheads="1"/>
                </p:cNvSpPr>
                <p:nvPr/>
              </p:nvSpPr>
              <p:spPr bwMode="auto">
                <a:xfrm>
                  <a:off x="2140" y="1903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5" name="Rectangle 810"/>
                <p:cNvSpPr>
                  <a:spLocks noChangeArrowheads="1"/>
                </p:cNvSpPr>
                <p:nvPr/>
              </p:nvSpPr>
              <p:spPr bwMode="auto">
                <a:xfrm>
                  <a:off x="2146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6" name="Rectangle 811"/>
                <p:cNvSpPr>
                  <a:spLocks noChangeArrowheads="1"/>
                </p:cNvSpPr>
                <p:nvPr/>
              </p:nvSpPr>
              <p:spPr bwMode="auto">
                <a:xfrm>
                  <a:off x="2154" y="1903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7" name="Rectangle 812"/>
                <p:cNvSpPr>
                  <a:spLocks noChangeArrowheads="1"/>
                </p:cNvSpPr>
                <p:nvPr/>
              </p:nvSpPr>
              <p:spPr bwMode="auto">
                <a:xfrm>
                  <a:off x="2161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8" name="Rectangle 813"/>
                <p:cNvSpPr>
                  <a:spLocks noChangeArrowheads="1"/>
                </p:cNvSpPr>
                <p:nvPr/>
              </p:nvSpPr>
              <p:spPr bwMode="auto">
                <a:xfrm>
                  <a:off x="2169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79" name="Rectangle 814"/>
                <p:cNvSpPr>
                  <a:spLocks noChangeArrowheads="1"/>
                </p:cNvSpPr>
                <p:nvPr/>
              </p:nvSpPr>
              <p:spPr bwMode="auto">
                <a:xfrm>
                  <a:off x="2177" y="1903"/>
                  <a:ext cx="4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0" name="Rectangle 815"/>
                <p:cNvSpPr>
                  <a:spLocks noChangeArrowheads="1"/>
                </p:cNvSpPr>
                <p:nvPr/>
              </p:nvSpPr>
              <p:spPr bwMode="auto">
                <a:xfrm>
                  <a:off x="2180" y="1903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1" name="Rectangle 816"/>
                <p:cNvSpPr>
                  <a:spLocks noChangeArrowheads="1"/>
                </p:cNvSpPr>
                <p:nvPr/>
              </p:nvSpPr>
              <p:spPr bwMode="auto">
                <a:xfrm>
                  <a:off x="2188" y="1903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2" name="Freeform 817"/>
                <p:cNvSpPr>
                  <a:spLocks/>
                </p:cNvSpPr>
                <p:nvPr/>
              </p:nvSpPr>
              <p:spPr bwMode="auto">
                <a:xfrm>
                  <a:off x="2197" y="1903"/>
                  <a:ext cx="14" cy="13"/>
                </a:xfrm>
                <a:custGeom>
                  <a:avLst/>
                  <a:gdLst>
                    <a:gd name="T0" fmla="*/ 14 w 14"/>
                    <a:gd name="T1" fmla="*/ 8 h 13"/>
                    <a:gd name="T2" fmla="*/ 6 w 14"/>
                    <a:gd name="T3" fmla="*/ 0 h 13"/>
                    <a:gd name="T4" fmla="*/ 0 w 14"/>
                    <a:gd name="T5" fmla="*/ 0 h 13"/>
                    <a:gd name="T6" fmla="*/ 0 w 14"/>
                    <a:gd name="T7" fmla="*/ 13 h 13"/>
                    <a:gd name="T8" fmla="*/ 6 w 14"/>
                    <a:gd name="T9" fmla="*/ 13 h 13"/>
                    <a:gd name="T10" fmla="*/ 0 w 14"/>
                    <a:gd name="T11" fmla="*/ 8 h 13"/>
                    <a:gd name="T12" fmla="*/ 14 w 14"/>
                    <a:gd name="T13" fmla="*/ 8 h 13"/>
                    <a:gd name="T14" fmla="*/ 14 w 14"/>
                    <a:gd name="T15" fmla="*/ 0 h 13"/>
                    <a:gd name="T16" fmla="*/ 6 w 14"/>
                    <a:gd name="T17" fmla="*/ 0 h 13"/>
                    <a:gd name="T18" fmla="*/ 14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3" name="Freeform 818"/>
                <p:cNvSpPr>
                  <a:spLocks/>
                </p:cNvSpPr>
                <p:nvPr/>
              </p:nvSpPr>
              <p:spPr bwMode="auto">
                <a:xfrm>
                  <a:off x="2197" y="1908"/>
                  <a:ext cx="14" cy="16"/>
                </a:xfrm>
                <a:custGeom>
                  <a:avLst/>
                  <a:gdLst>
                    <a:gd name="T0" fmla="*/ 6 w 14"/>
                    <a:gd name="T1" fmla="*/ 0 h 16"/>
                    <a:gd name="T2" fmla="*/ 14 w 14"/>
                    <a:gd name="T3" fmla="*/ 8 h 16"/>
                    <a:gd name="T4" fmla="*/ 14 w 14"/>
                    <a:gd name="T5" fmla="*/ 3 h 16"/>
                    <a:gd name="T6" fmla="*/ 0 w 14"/>
                    <a:gd name="T7" fmla="*/ 3 h 16"/>
                    <a:gd name="T8" fmla="*/ 0 w 14"/>
                    <a:gd name="T9" fmla="*/ 8 h 16"/>
                    <a:gd name="T10" fmla="*/ 6 w 14"/>
                    <a:gd name="T11" fmla="*/ 16 h 16"/>
                    <a:gd name="T12" fmla="*/ 0 w 14"/>
                    <a:gd name="T13" fmla="*/ 8 h 16"/>
                    <a:gd name="T14" fmla="*/ 0 w 14"/>
                    <a:gd name="T15" fmla="*/ 16 h 16"/>
                    <a:gd name="T16" fmla="*/ 6 w 14"/>
                    <a:gd name="T17" fmla="*/ 16 h 16"/>
                    <a:gd name="T18" fmla="*/ 6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6" y="0"/>
                      </a:moveTo>
                      <a:lnTo>
                        <a:pt x="14" y="8"/>
                      </a:lnTo>
                      <a:lnTo>
                        <a:pt x="14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6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6" y="1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4" name="Rectangle 819"/>
                <p:cNvSpPr>
                  <a:spLocks noChangeArrowheads="1"/>
                </p:cNvSpPr>
                <p:nvPr/>
              </p:nvSpPr>
              <p:spPr bwMode="auto">
                <a:xfrm>
                  <a:off x="2203" y="1908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5" name="Rectangle 820"/>
                <p:cNvSpPr>
                  <a:spLocks noChangeArrowheads="1"/>
                </p:cNvSpPr>
                <p:nvPr/>
              </p:nvSpPr>
              <p:spPr bwMode="auto">
                <a:xfrm>
                  <a:off x="2208" y="1908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6" name="Rectangle 821"/>
                <p:cNvSpPr>
                  <a:spLocks noChangeArrowheads="1"/>
                </p:cNvSpPr>
                <p:nvPr/>
              </p:nvSpPr>
              <p:spPr bwMode="auto">
                <a:xfrm>
                  <a:off x="2218" y="1908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7" name="Rectangle 822"/>
                <p:cNvSpPr>
                  <a:spLocks noChangeArrowheads="1"/>
                </p:cNvSpPr>
                <p:nvPr/>
              </p:nvSpPr>
              <p:spPr bwMode="auto">
                <a:xfrm>
                  <a:off x="2223" y="1908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8" name="Rectangle 823"/>
                <p:cNvSpPr>
                  <a:spLocks noChangeArrowheads="1"/>
                </p:cNvSpPr>
                <p:nvPr/>
              </p:nvSpPr>
              <p:spPr bwMode="auto">
                <a:xfrm>
                  <a:off x="2231" y="1908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89" name="Rectangle 824"/>
                <p:cNvSpPr>
                  <a:spLocks noChangeArrowheads="1"/>
                </p:cNvSpPr>
                <p:nvPr/>
              </p:nvSpPr>
              <p:spPr bwMode="auto">
                <a:xfrm>
                  <a:off x="2237" y="1908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0" name="Freeform 825"/>
                <p:cNvSpPr>
                  <a:spLocks/>
                </p:cNvSpPr>
                <p:nvPr/>
              </p:nvSpPr>
              <p:spPr bwMode="auto">
                <a:xfrm>
                  <a:off x="2242" y="1908"/>
                  <a:ext cx="18" cy="16"/>
                </a:xfrm>
                <a:custGeom>
                  <a:avLst/>
                  <a:gdLst>
                    <a:gd name="T0" fmla="*/ 18 w 18"/>
                    <a:gd name="T1" fmla="*/ 8 h 16"/>
                    <a:gd name="T2" fmla="*/ 10 w 18"/>
                    <a:gd name="T3" fmla="*/ 0 h 16"/>
                    <a:gd name="T4" fmla="*/ 3 w 18"/>
                    <a:gd name="T5" fmla="*/ 0 h 16"/>
                    <a:gd name="T6" fmla="*/ 3 w 18"/>
                    <a:gd name="T7" fmla="*/ 16 h 16"/>
                    <a:gd name="T8" fmla="*/ 10 w 18"/>
                    <a:gd name="T9" fmla="*/ 16 h 16"/>
                    <a:gd name="T10" fmla="*/ 0 w 18"/>
                    <a:gd name="T11" fmla="*/ 8 h 16"/>
                    <a:gd name="T12" fmla="*/ 18 w 18"/>
                    <a:gd name="T13" fmla="*/ 8 h 16"/>
                    <a:gd name="T14" fmla="*/ 18 w 18"/>
                    <a:gd name="T15" fmla="*/ 0 h 16"/>
                    <a:gd name="T16" fmla="*/ 10 w 18"/>
                    <a:gd name="T17" fmla="*/ 0 h 16"/>
                    <a:gd name="T18" fmla="*/ 18 w 18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6"/>
                    <a:gd name="T32" fmla="*/ 18 w 18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6">
                      <a:moveTo>
                        <a:pt x="18" y="8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6"/>
                      </a:lnTo>
                      <a:lnTo>
                        <a:pt x="10" y="16"/>
                      </a:lnTo>
                      <a:lnTo>
                        <a:pt x="0" y="8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1" name="Freeform 826"/>
                <p:cNvSpPr>
                  <a:spLocks/>
                </p:cNvSpPr>
                <p:nvPr/>
              </p:nvSpPr>
              <p:spPr bwMode="auto">
                <a:xfrm>
                  <a:off x="2242" y="1913"/>
                  <a:ext cx="18" cy="17"/>
                </a:xfrm>
                <a:custGeom>
                  <a:avLst/>
                  <a:gdLst>
                    <a:gd name="T0" fmla="*/ 10 w 18"/>
                    <a:gd name="T1" fmla="*/ 0 h 17"/>
                    <a:gd name="T2" fmla="*/ 18 w 18"/>
                    <a:gd name="T3" fmla="*/ 9 h 17"/>
                    <a:gd name="T4" fmla="*/ 18 w 18"/>
                    <a:gd name="T5" fmla="*/ 3 h 17"/>
                    <a:gd name="T6" fmla="*/ 0 w 18"/>
                    <a:gd name="T7" fmla="*/ 3 h 17"/>
                    <a:gd name="T8" fmla="*/ 0 w 18"/>
                    <a:gd name="T9" fmla="*/ 9 h 17"/>
                    <a:gd name="T10" fmla="*/ 10 w 18"/>
                    <a:gd name="T11" fmla="*/ 17 h 17"/>
                    <a:gd name="T12" fmla="*/ 0 w 18"/>
                    <a:gd name="T13" fmla="*/ 9 h 17"/>
                    <a:gd name="T14" fmla="*/ 0 w 18"/>
                    <a:gd name="T15" fmla="*/ 17 h 17"/>
                    <a:gd name="T16" fmla="*/ 10 w 18"/>
                    <a:gd name="T17" fmla="*/ 17 h 17"/>
                    <a:gd name="T18" fmla="*/ 10 w 18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10" y="0"/>
                      </a:moveTo>
                      <a:lnTo>
                        <a:pt x="18" y="9"/>
                      </a:lnTo>
                      <a:lnTo>
                        <a:pt x="18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10" y="17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2" name="Rectangle 827"/>
                <p:cNvSpPr>
                  <a:spLocks noChangeArrowheads="1"/>
                </p:cNvSpPr>
                <p:nvPr/>
              </p:nvSpPr>
              <p:spPr bwMode="auto">
                <a:xfrm>
                  <a:off x="2252" y="1913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3" name="Freeform 828"/>
                <p:cNvSpPr>
                  <a:spLocks/>
                </p:cNvSpPr>
                <p:nvPr/>
              </p:nvSpPr>
              <p:spPr bwMode="auto">
                <a:xfrm>
                  <a:off x="2257" y="1913"/>
                  <a:ext cx="16" cy="17"/>
                </a:xfrm>
                <a:custGeom>
                  <a:avLst/>
                  <a:gdLst>
                    <a:gd name="T0" fmla="*/ 16 w 16"/>
                    <a:gd name="T1" fmla="*/ 9 h 17"/>
                    <a:gd name="T2" fmla="*/ 8 w 16"/>
                    <a:gd name="T3" fmla="*/ 0 h 17"/>
                    <a:gd name="T4" fmla="*/ 0 w 16"/>
                    <a:gd name="T5" fmla="*/ 0 h 17"/>
                    <a:gd name="T6" fmla="*/ 0 w 16"/>
                    <a:gd name="T7" fmla="*/ 17 h 17"/>
                    <a:gd name="T8" fmla="*/ 8 w 16"/>
                    <a:gd name="T9" fmla="*/ 17 h 17"/>
                    <a:gd name="T10" fmla="*/ 0 w 16"/>
                    <a:gd name="T11" fmla="*/ 9 h 17"/>
                    <a:gd name="T12" fmla="*/ 16 w 16"/>
                    <a:gd name="T13" fmla="*/ 9 h 17"/>
                    <a:gd name="T14" fmla="*/ 16 w 16"/>
                    <a:gd name="T15" fmla="*/ 0 h 17"/>
                    <a:gd name="T16" fmla="*/ 8 w 16"/>
                    <a:gd name="T17" fmla="*/ 0 h 17"/>
                    <a:gd name="T18" fmla="*/ 16 w 16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16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lnTo>
                        <a:pt x="16" y="9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4" name="Freeform 829"/>
                <p:cNvSpPr>
                  <a:spLocks/>
                </p:cNvSpPr>
                <p:nvPr/>
              </p:nvSpPr>
              <p:spPr bwMode="auto">
                <a:xfrm>
                  <a:off x="2257" y="1922"/>
                  <a:ext cx="16" cy="17"/>
                </a:xfrm>
                <a:custGeom>
                  <a:avLst/>
                  <a:gdLst>
                    <a:gd name="T0" fmla="*/ 8 w 16"/>
                    <a:gd name="T1" fmla="*/ 0 h 17"/>
                    <a:gd name="T2" fmla="*/ 16 w 16"/>
                    <a:gd name="T3" fmla="*/ 8 h 17"/>
                    <a:gd name="T4" fmla="*/ 16 w 16"/>
                    <a:gd name="T5" fmla="*/ 0 h 17"/>
                    <a:gd name="T6" fmla="*/ 0 w 16"/>
                    <a:gd name="T7" fmla="*/ 0 h 17"/>
                    <a:gd name="T8" fmla="*/ 0 w 16"/>
                    <a:gd name="T9" fmla="*/ 8 h 17"/>
                    <a:gd name="T10" fmla="*/ 8 w 16"/>
                    <a:gd name="T11" fmla="*/ 17 h 17"/>
                    <a:gd name="T12" fmla="*/ 0 w 16"/>
                    <a:gd name="T13" fmla="*/ 8 h 17"/>
                    <a:gd name="T14" fmla="*/ 0 w 16"/>
                    <a:gd name="T15" fmla="*/ 17 h 17"/>
                    <a:gd name="T16" fmla="*/ 8 w 16"/>
                    <a:gd name="T17" fmla="*/ 17 h 17"/>
                    <a:gd name="T18" fmla="*/ 8 w 16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7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5" name="Rectangle 830"/>
                <p:cNvSpPr>
                  <a:spLocks noChangeArrowheads="1"/>
                </p:cNvSpPr>
                <p:nvPr/>
              </p:nvSpPr>
              <p:spPr bwMode="auto">
                <a:xfrm>
                  <a:off x="2265" y="1922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6" name="Freeform 831"/>
                <p:cNvSpPr>
                  <a:spLocks/>
                </p:cNvSpPr>
                <p:nvPr/>
              </p:nvSpPr>
              <p:spPr bwMode="auto">
                <a:xfrm>
                  <a:off x="2271" y="1922"/>
                  <a:ext cx="15" cy="17"/>
                </a:xfrm>
                <a:custGeom>
                  <a:avLst/>
                  <a:gdLst>
                    <a:gd name="T0" fmla="*/ 15 w 15"/>
                    <a:gd name="T1" fmla="*/ 8 h 17"/>
                    <a:gd name="T2" fmla="*/ 8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8 w 15"/>
                    <a:gd name="T9" fmla="*/ 17 h 17"/>
                    <a:gd name="T10" fmla="*/ 0 w 15"/>
                    <a:gd name="T11" fmla="*/ 8 h 17"/>
                    <a:gd name="T12" fmla="*/ 15 w 15"/>
                    <a:gd name="T13" fmla="*/ 8 h 17"/>
                    <a:gd name="T14" fmla="*/ 15 w 15"/>
                    <a:gd name="T15" fmla="*/ 0 h 17"/>
                    <a:gd name="T16" fmla="*/ 8 w 15"/>
                    <a:gd name="T17" fmla="*/ 0 h 17"/>
                    <a:gd name="T18" fmla="*/ 15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5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7" name="Freeform 832"/>
                <p:cNvSpPr>
                  <a:spLocks/>
                </p:cNvSpPr>
                <p:nvPr/>
              </p:nvSpPr>
              <p:spPr bwMode="auto">
                <a:xfrm>
                  <a:off x="2271" y="1930"/>
                  <a:ext cx="15" cy="15"/>
                </a:xfrm>
                <a:custGeom>
                  <a:avLst/>
                  <a:gdLst>
                    <a:gd name="T0" fmla="*/ 8 w 15"/>
                    <a:gd name="T1" fmla="*/ 0 h 15"/>
                    <a:gd name="T2" fmla="*/ 15 w 15"/>
                    <a:gd name="T3" fmla="*/ 6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6 h 15"/>
                    <a:gd name="T10" fmla="*/ 8 w 15"/>
                    <a:gd name="T11" fmla="*/ 15 h 15"/>
                    <a:gd name="T12" fmla="*/ 0 w 15"/>
                    <a:gd name="T13" fmla="*/ 6 h 15"/>
                    <a:gd name="T14" fmla="*/ 0 w 15"/>
                    <a:gd name="T15" fmla="*/ 15 h 15"/>
                    <a:gd name="T16" fmla="*/ 8 w 15"/>
                    <a:gd name="T17" fmla="*/ 15 h 15"/>
                    <a:gd name="T18" fmla="*/ 8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15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8" name="Rectangle 833"/>
                <p:cNvSpPr>
                  <a:spLocks noChangeArrowheads="1"/>
                </p:cNvSpPr>
                <p:nvPr/>
              </p:nvSpPr>
              <p:spPr bwMode="auto">
                <a:xfrm>
                  <a:off x="2280" y="193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99" name="Freeform 834"/>
                <p:cNvSpPr>
                  <a:spLocks/>
                </p:cNvSpPr>
                <p:nvPr/>
              </p:nvSpPr>
              <p:spPr bwMode="auto">
                <a:xfrm>
                  <a:off x="2286" y="1930"/>
                  <a:ext cx="16" cy="15"/>
                </a:xfrm>
                <a:custGeom>
                  <a:avLst/>
                  <a:gdLst>
                    <a:gd name="T0" fmla="*/ 16 w 16"/>
                    <a:gd name="T1" fmla="*/ 6 h 15"/>
                    <a:gd name="T2" fmla="*/ 8 w 16"/>
                    <a:gd name="T3" fmla="*/ 0 h 15"/>
                    <a:gd name="T4" fmla="*/ 0 w 16"/>
                    <a:gd name="T5" fmla="*/ 0 h 15"/>
                    <a:gd name="T6" fmla="*/ 0 w 16"/>
                    <a:gd name="T7" fmla="*/ 15 h 15"/>
                    <a:gd name="T8" fmla="*/ 8 w 16"/>
                    <a:gd name="T9" fmla="*/ 15 h 15"/>
                    <a:gd name="T10" fmla="*/ 0 w 16"/>
                    <a:gd name="T11" fmla="*/ 6 h 15"/>
                    <a:gd name="T12" fmla="*/ 16 w 16"/>
                    <a:gd name="T13" fmla="*/ 6 h 15"/>
                    <a:gd name="T14" fmla="*/ 16 w 16"/>
                    <a:gd name="T15" fmla="*/ 0 h 15"/>
                    <a:gd name="T16" fmla="*/ 8 w 16"/>
                    <a:gd name="T17" fmla="*/ 0 h 15"/>
                    <a:gd name="T18" fmla="*/ 16 w 16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16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6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0" name="Freeform 835"/>
                <p:cNvSpPr>
                  <a:spLocks/>
                </p:cNvSpPr>
                <p:nvPr/>
              </p:nvSpPr>
              <p:spPr bwMode="auto">
                <a:xfrm>
                  <a:off x="2286" y="1936"/>
                  <a:ext cx="16" cy="14"/>
                </a:xfrm>
                <a:custGeom>
                  <a:avLst/>
                  <a:gdLst>
                    <a:gd name="T0" fmla="*/ 8 w 16"/>
                    <a:gd name="T1" fmla="*/ 0 h 14"/>
                    <a:gd name="T2" fmla="*/ 16 w 16"/>
                    <a:gd name="T3" fmla="*/ 9 h 14"/>
                    <a:gd name="T4" fmla="*/ 16 w 16"/>
                    <a:gd name="T5" fmla="*/ 0 h 14"/>
                    <a:gd name="T6" fmla="*/ 0 w 16"/>
                    <a:gd name="T7" fmla="*/ 0 h 14"/>
                    <a:gd name="T8" fmla="*/ 0 w 16"/>
                    <a:gd name="T9" fmla="*/ 9 h 14"/>
                    <a:gd name="T10" fmla="*/ 8 w 16"/>
                    <a:gd name="T11" fmla="*/ 14 h 14"/>
                    <a:gd name="T12" fmla="*/ 0 w 16"/>
                    <a:gd name="T13" fmla="*/ 9 h 14"/>
                    <a:gd name="T14" fmla="*/ 0 w 16"/>
                    <a:gd name="T15" fmla="*/ 14 h 14"/>
                    <a:gd name="T16" fmla="*/ 8 w 16"/>
                    <a:gd name="T17" fmla="*/ 14 h 14"/>
                    <a:gd name="T18" fmla="*/ 8 w 16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0"/>
                      </a:moveTo>
                      <a:lnTo>
                        <a:pt x="16" y="9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14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1" name="Rectangle 836"/>
                <p:cNvSpPr>
                  <a:spLocks noChangeArrowheads="1"/>
                </p:cNvSpPr>
                <p:nvPr/>
              </p:nvSpPr>
              <p:spPr bwMode="auto">
                <a:xfrm>
                  <a:off x="2294" y="1936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2" name="Freeform 837"/>
                <p:cNvSpPr>
                  <a:spLocks/>
                </p:cNvSpPr>
                <p:nvPr/>
              </p:nvSpPr>
              <p:spPr bwMode="auto">
                <a:xfrm>
                  <a:off x="2299" y="1936"/>
                  <a:ext cx="14" cy="14"/>
                </a:xfrm>
                <a:custGeom>
                  <a:avLst/>
                  <a:gdLst>
                    <a:gd name="T0" fmla="*/ 14 w 14"/>
                    <a:gd name="T1" fmla="*/ 9 h 14"/>
                    <a:gd name="T2" fmla="*/ 8 w 14"/>
                    <a:gd name="T3" fmla="*/ 0 h 14"/>
                    <a:gd name="T4" fmla="*/ 3 w 14"/>
                    <a:gd name="T5" fmla="*/ 0 h 14"/>
                    <a:gd name="T6" fmla="*/ 3 w 14"/>
                    <a:gd name="T7" fmla="*/ 14 h 14"/>
                    <a:gd name="T8" fmla="*/ 8 w 14"/>
                    <a:gd name="T9" fmla="*/ 14 h 14"/>
                    <a:gd name="T10" fmla="*/ 0 w 14"/>
                    <a:gd name="T11" fmla="*/ 9 h 14"/>
                    <a:gd name="T12" fmla="*/ 14 w 14"/>
                    <a:gd name="T13" fmla="*/ 9 h 14"/>
                    <a:gd name="T14" fmla="*/ 14 w 14"/>
                    <a:gd name="T15" fmla="*/ 0 h 14"/>
                    <a:gd name="T16" fmla="*/ 8 w 14"/>
                    <a:gd name="T17" fmla="*/ 0 h 14"/>
                    <a:gd name="T18" fmla="*/ 14 w 14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9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8" y="14"/>
                      </a:lnTo>
                      <a:lnTo>
                        <a:pt x="0" y="9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3" name="Freeform 838"/>
                <p:cNvSpPr>
                  <a:spLocks/>
                </p:cNvSpPr>
                <p:nvPr/>
              </p:nvSpPr>
              <p:spPr bwMode="auto">
                <a:xfrm>
                  <a:off x="2299" y="1945"/>
                  <a:ext cx="14" cy="13"/>
                </a:xfrm>
                <a:custGeom>
                  <a:avLst/>
                  <a:gdLst>
                    <a:gd name="T0" fmla="*/ 8 w 14"/>
                    <a:gd name="T1" fmla="*/ 0 h 13"/>
                    <a:gd name="T2" fmla="*/ 14 w 14"/>
                    <a:gd name="T3" fmla="*/ 5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5 h 13"/>
                    <a:gd name="T10" fmla="*/ 8 w 14"/>
                    <a:gd name="T11" fmla="*/ 13 h 13"/>
                    <a:gd name="T12" fmla="*/ 0 w 14"/>
                    <a:gd name="T13" fmla="*/ 5 h 13"/>
                    <a:gd name="T14" fmla="*/ 0 w 14"/>
                    <a:gd name="T15" fmla="*/ 13 h 13"/>
                    <a:gd name="T16" fmla="*/ 8 w 14"/>
                    <a:gd name="T17" fmla="*/ 13 h 13"/>
                    <a:gd name="T18" fmla="*/ 8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8" y="0"/>
                      </a:move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4" name="Rectangle 839"/>
                <p:cNvSpPr>
                  <a:spLocks noChangeArrowheads="1"/>
                </p:cNvSpPr>
                <p:nvPr/>
              </p:nvSpPr>
              <p:spPr bwMode="auto">
                <a:xfrm>
                  <a:off x="2307" y="194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5" name="Freeform 840"/>
                <p:cNvSpPr>
                  <a:spLocks/>
                </p:cNvSpPr>
                <p:nvPr/>
              </p:nvSpPr>
              <p:spPr bwMode="auto">
                <a:xfrm>
                  <a:off x="2313" y="1945"/>
                  <a:ext cx="15" cy="13"/>
                </a:xfrm>
                <a:custGeom>
                  <a:avLst/>
                  <a:gdLst>
                    <a:gd name="T0" fmla="*/ 15 w 15"/>
                    <a:gd name="T1" fmla="*/ 5 h 13"/>
                    <a:gd name="T2" fmla="*/ 9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9 w 15"/>
                    <a:gd name="T9" fmla="*/ 13 h 13"/>
                    <a:gd name="T10" fmla="*/ 0 w 15"/>
                    <a:gd name="T11" fmla="*/ 5 h 13"/>
                    <a:gd name="T12" fmla="*/ 15 w 15"/>
                    <a:gd name="T13" fmla="*/ 5 h 13"/>
                    <a:gd name="T14" fmla="*/ 15 w 15"/>
                    <a:gd name="T15" fmla="*/ 0 h 13"/>
                    <a:gd name="T16" fmla="*/ 9 w 15"/>
                    <a:gd name="T17" fmla="*/ 0 h 13"/>
                    <a:gd name="T18" fmla="*/ 15 w 15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5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0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6" name="Freeform 841"/>
                <p:cNvSpPr>
                  <a:spLocks/>
                </p:cNvSpPr>
                <p:nvPr/>
              </p:nvSpPr>
              <p:spPr bwMode="auto">
                <a:xfrm>
                  <a:off x="2313" y="1950"/>
                  <a:ext cx="15" cy="14"/>
                </a:xfrm>
                <a:custGeom>
                  <a:avLst/>
                  <a:gdLst>
                    <a:gd name="T0" fmla="*/ 9 w 15"/>
                    <a:gd name="T1" fmla="*/ 0 h 14"/>
                    <a:gd name="T2" fmla="*/ 15 w 15"/>
                    <a:gd name="T3" fmla="*/ 8 h 14"/>
                    <a:gd name="T4" fmla="*/ 15 w 15"/>
                    <a:gd name="T5" fmla="*/ 0 h 14"/>
                    <a:gd name="T6" fmla="*/ 0 w 15"/>
                    <a:gd name="T7" fmla="*/ 0 h 14"/>
                    <a:gd name="T8" fmla="*/ 0 w 15"/>
                    <a:gd name="T9" fmla="*/ 8 h 14"/>
                    <a:gd name="T10" fmla="*/ 9 w 15"/>
                    <a:gd name="T11" fmla="*/ 14 h 14"/>
                    <a:gd name="T12" fmla="*/ 0 w 15"/>
                    <a:gd name="T13" fmla="*/ 8 h 14"/>
                    <a:gd name="T14" fmla="*/ 0 w 15"/>
                    <a:gd name="T15" fmla="*/ 14 h 14"/>
                    <a:gd name="T16" fmla="*/ 9 w 15"/>
                    <a:gd name="T17" fmla="*/ 14 h 14"/>
                    <a:gd name="T18" fmla="*/ 9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9" y="0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14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7" name="Rectangle 842"/>
                <p:cNvSpPr>
                  <a:spLocks noChangeArrowheads="1"/>
                </p:cNvSpPr>
                <p:nvPr/>
              </p:nvSpPr>
              <p:spPr bwMode="auto">
                <a:xfrm>
                  <a:off x="2322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8" name="Freeform 843"/>
                <p:cNvSpPr>
                  <a:spLocks/>
                </p:cNvSpPr>
                <p:nvPr/>
              </p:nvSpPr>
              <p:spPr bwMode="auto">
                <a:xfrm>
                  <a:off x="2328" y="1950"/>
                  <a:ext cx="13" cy="14"/>
                </a:xfrm>
                <a:custGeom>
                  <a:avLst/>
                  <a:gdLst>
                    <a:gd name="T0" fmla="*/ 13 w 13"/>
                    <a:gd name="T1" fmla="*/ 8 h 14"/>
                    <a:gd name="T2" fmla="*/ 5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5 w 13"/>
                    <a:gd name="T9" fmla="*/ 14 h 14"/>
                    <a:gd name="T10" fmla="*/ 0 w 13"/>
                    <a:gd name="T11" fmla="*/ 8 h 14"/>
                    <a:gd name="T12" fmla="*/ 13 w 13"/>
                    <a:gd name="T13" fmla="*/ 8 h 14"/>
                    <a:gd name="T14" fmla="*/ 13 w 13"/>
                    <a:gd name="T15" fmla="*/ 0 h 14"/>
                    <a:gd name="T16" fmla="*/ 5 w 13"/>
                    <a:gd name="T17" fmla="*/ 0 h 14"/>
                    <a:gd name="T18" fmla="*/ 13 w 13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8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09" name="Freeform 844"/>
                <p:cNvSpPr>
                  <a:spLocks/>
                </p:cNvSpPr>
                <p:nvPr/>
              </p:nvSpPr>
              <p:spPr bwMode="auto">
                <a:xfrm>
                  <a:off x="2328" y="1955"/>
                  <a:ext cx="13" cy="18"/>
                </a:xfrm>
                <a:custGeom>
                  <a:avLst/>
                  <a:gdLst>
                    <a:gd name="T0" fmla="*/ 5 w 13"/>
                    <a:gd name="T1" fmla="*/ 0 h 18"/>
                    <a:gd name="T2" fmla="*/ 13 w 13"/>
                    <a:gd name="T3" fmla="*/ 9 h 18"/>
                    <a:gd name="T4" fmla="*/ 13 w 13"/>
                    <a:gd name="T5" fmla="*/ 3 h 18"/>
                    <a:gd name="T6" fmla="*/ 0 w 13"/>
                    <a:gd name="T7" fmla="*/ 3 h 18"/>
                    <a:gd name="T8" fmla="*/ 0 w 13"/>
                    <a:gd name="T9" fmla="*/ 9 h 18"/>
                    <a:gd name="T10" fmla="*/ 5 w 13"/>
                    <a:gd name="T11" fmla="*/ 18 h 18"/>
                    <a:gd name="T12" fmla="*/ 0 w 13"/>
                    <a:gd name="T13" fmla="*/ 9 h 18"/>
                    <a:gd name="T14" fmla="*/ 0 w 13"/>
                    <a:gd name="T15" fmla="*/ 18 h 18"/>
                    <a:gd name="T16" fmla="*/ 5 w 13"/>
                    <a:gd name="T17" fmla="*/ 18 h 18"/>
                    <a:gd name="T18" fmla="*/ 5 w 13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5" y="0"/>
                      </a:moveTo>
                      <a:lnTo>
                        <a:pt x="13" y="9"/>
                      </a:lnTo>
                      <a:lnTo>
                        <a:pt x="13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0" name="Freeform 845"/>
                <p:cNvSpPr>
                  <a:spLocks/>
                </p:cNvSpPr>
                <p:nvPr/>
              </p:nvSpPr>
              <p:spPr bwMode="auto">
                <a:xfrm>
                  <a:off x="2333" y="1955"/>
                  <a:ext cx="18" cy="18"/>
                </a:xfrm>
                <a:custGeom>
                  <a:avLst/>
                  <a:gdLst>
                    <a:gd name="T0" fmla="*/ 18 w 18"/>
                    <a:gd name="T1" fmla="*/ 9 h 18"/>
                    <a:gd name="T2" fmla="*/ 8 w 18"/>
                    <a:gd name="T3" fmla="*/ 0 h 18"/>
                    <a:gd name="T4" fmla="*/ 0 w 18"/>
                    <a:gd name="T5" fmla="*/ 0 h 18"/>
                    <a:gd name="T6" fmla="*/ 0 w 18"/>
                    <a:gd name="T7" fmla="*/ 18 h 18"/>
                    <a:gd name="T8" fmla="*/ 8 w 18"/>
                    <a:gd name="T9" fmla="*/ 18 h 18"/>
                    <a:gd name="T10" fmla="*/ 0 w 18"/>
                    <a:gd name="T11" fmla="*/ 9 h 18"/>
                    <a:gd name="T12" fmla="*/ 18 w 18"/>
                    <a:gd name="T13" fmla="*/ 9 h 18"/>
                    <a:gd name="T14" fmla="*/ 18 w 18"/>
                    <a:gd name="T15" fmla="*/ 0 h 18"/>
                    <a:gd name="T16" fmla="*/ 8 w 18"/>
                    <a:gd name="T17" fmla="*/ 0 h 18"/>
                    <a:gd name="T18" fmla="*/ 18 w 18"/>
                    <a:gd name="T19" fmla="*/ 9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18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9"/>
                      </a:lnTo>
                      <a:lnTo>
                        <a:pt x="18" y="9"/>
                      </a:lnTo>
                      <a:lnTo>
                        <a:pt x="18" y="0"/>
                      </a:lnTo>
                      <a:lnTo>
                        <a:pt x="8" y="0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1" name="Freeform 846"/>
                <p:cNvSpPr>
                  <a:spLocks/>
                </p:cNvSpPr>
                <p:nvPr/>
              </p:nvSpPr>
              <p:spPr bwMode="auto">
                <a:xfrm>
                  <a:off x="2333" y="1964"/>
                  <a:ext cx="18" cy="15"/>
                </a:xfrm>
                <a:custGeom>
                  <a:avLst/>
                  <a:gdLst>
                    <a:gd name="T0" fmla="*/ 8 w 18"/>
                    <a:gd name="T1" fmla="*/ 0 h 15"/>
                    <a:gd name="T2" fmla="*/ 18 w 18"/>
                    <a:gd name="T3" fmla="*/ 6 h 15"/>
                    <a:gd name="T4" fmla="*/ 18 w 18"/>
                    <a:gd name="T5" fmla="*/ 0 h 15"/>
                    <a:gd name="T6" fmla="*/ 0 w 18"/>
                    <a:gd name="T7" fmla="*/ 0 h 15"/>
                    <a:gd name="T8" fmla="*/ 0 w 18"/>
                    <a:gd name="T9" fmla="*/ 6 h 15"/>
                    <a:gd name="T10" fmla="*/ 8 w 18"/>
                    <a:gd name="T11" fmla="*/ 15 h 15"/>
                    <a:gd name="T12" fmla="*/ 0 w 18"/>
                    <a:gd name="T13" fmla="*/ 6 h 15"/>
                    <a:gd name="T14" fmla="*/ 0 w 18"/>
                    <a:gd name="T15" fmla="*/ 15 h 15"/>
                    <a:gd name="T16" fmla="*/ 8 w 18"/>
                    <a:gd name="T17" fmla="*/ 15 h 15"/>
                    <a:gd name="T18" fmla="*/ 8 w 18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8" y="0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15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2" name="Rectangle 847"/>
                <p:cNvSpPr>
                  <a:spLocks noChangeArrowheads="1"/>
                </p:cNvSpPr>
                <p:nvPr/>
              </p:nvSpPr>
              <p:spPr bwMode="auto">
                <a:xfrm>
                  <a:off x="2341" y="196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3" name="Rectangle 848"/>
                <p:cNvSpPr>
                  <a:spLocks noChangeArrowheads="1"/>
                </p:cNvSpPr>
                <p:nvPr/>
              </p:nvSpPr>
              <p:spPr bwMode="auto">
                <a:xfrm>
                  <a:off x="2348" y="196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4" name="Freeform 849"/>
                <p:cNvSpPr>
                  <a:spLocks/>
                </p:cNvSpPr>
                <p:nvPr/>
              </p:nvSpPr>
              <p:spPr bwMode="auto">
                <a:xfrm>
                  <a:off x="2356" y="1964"/>
                  <a:ext cx="14" cy="15"/>
                </a:xfrm>
                <a:custGeom>
                  <a:avLst/>
                  <a:gdLst>
                    <a:gd name="T0" fmla="*/ 14 w 14"/>
                    <a:gd name="T1" fmla="*/ 6 h 15"/>
                    <a:gd name="T2" fmla="*/ 6 w 14"/>
                    <a:gd name="T3" fmla="*/ 0 h 15"/>
                    <a:gd name="T4" fmla="*/ 0 w 14"/>
                    <a:gd name="T5" fmla="*/ 0 h 15"/>
                    <a:gd name="T6" fmla="*/ 0 w 14"/>
                    <a:gd name="T7" fmla="*/ 15 h 15"/>
                    <a:gd name="T8" fmla="*/ 6 w 14"/>
                    <a:gd name="T9" fmla="*/ 15 h 15"/>
                    <a:gd name="T10" fmla="*/ 0 w 14"/>
                    <a:gd name="T11" fmla="*/ 6 h 15"/>
                    <a:gd name="T12" fmla="*/ 14 w 14"/>
                    <a:gd name="T13" fmla="*/ 6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14 w 14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6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5" name="Freeform 850"/>
                <p:cNvSpPr>
                  <a:spLocks/>
                </p:cNvSpPr>
                <p:nvPr/>
              </p:nvSpPr>
              <p:spPr bwMode="auto">
                <a:xfrm>
                  <a:off x="2356" y="1970"/>
                  <a:ext cx="14" cy="14"/>
                </a:xfrm>
                <a:custGeom>
                  <a:avLst/>
                  <a:gdLst>
                    <a:gd name="T0" fmla="*/ 6 w 14"/>
                    <a:gd name="T1" fmla="*/ 0 h 14"/>
                    <a:gd name="T2" fmla="*/ 14 w 14"/>
                    <a:gd name="T3" fmla="*/ 9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9 h 14"/>
                    <a:gd name="T10" fmla="*/ 6 w 14"/>
                    <a:gd name="T11" fmla="*/ 14 h 14"/>
                    <a:gd name="T12" fmla="*/ 0 w 14"/>
                    <a:gd name="T13" fmla="*/ 9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6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0"/>
                      </a:move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6" y="14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6" name="Freeform 851"/>
                <p:cNvSpPr>
                  <a:spLocks/>
                </p:cNvSpPr>
                <p:nvPr/>
              </p:nvSpPr>
              <p:spPr bwMode="auto">
                <a:xfrm>
                  <a:off x="2362" y="1970"/>
                  <a:ext cx="13" cy="14"/>
                </a:xfrm>
                <a:custGeom>
                  <a:avLst/>
                  <a:gdLst>
                    <a:gd name="T0" fmla="*/ 13 w 13"/>
                    <a:gd name="T1" fmla="*/ 9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0 w 13"/>
                    <a:gd name="T11" fmla="*/ 9 h 14"/>
                    <a:gd name="T12" fmla="*/ 13 w 13"/>
                    <a:gd name="T13" fmla="*/ 9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13 w 13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9"/>
                      </a:ln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7" name="Freeform 852"/>
                <p:cNvSpPr>
                  <a:spLocks/>
                </p:cNvSpPr>
                <p:nvPr/>
              </p:nvSpPr>
              <p:spPr bwMode="auto">
                <a:xfrm>
                  <a:off x="2362" y="1979"/>
                  <a:ext cx="13" cy="13"/>
                </a:xfrm>
                <a:custGeom>
                  <a:avLst/>
                  <a:gdLst>
                    <a:gd name="T0" fmla="*/ 8 w 13"/>
                    <a:gd name="T1" fmla="*/ 0 h 13"/>
                    <a:gd name="T2" fmla="*/ 13 w 13"/>
                    <a:gd name="T3" fmla="*/ 5 h 13"/>
                    <a:gd name="T4" fmla="*/ 13 w 13"/>
                    <a:gd name="T5" fmla="*/ 0 h 13"/>
                    <a:gd name="T6" fmla="*/ 0 w 13"/>
                    <a:gd name="T7" fmla="*/ 0 h 13"/>
                    <a:gd name="T8" fmla="*/ 0 w 13"/>
                    <a:gd name="T9" fmla="*/ 5 h 13"/>
                    <a:gd name="T10" fmla="*/ 8 w 13"/>
                    <a:gd name="T11" fmla="*/ 13 h 13"/>
                    <a:gd name="T12" fmla="*/ 0 w 13"/>
                    <a:gd name="T13" fmla="*/ 5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8 w 13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8" y="0"/>
                      </a:move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8" name="Freeform 853"/>
                <p:cNvSpPr>
                  <a:spLocks/>
                </p:cNvSpPr>
                <p:nvPr/>
              </p:nvSpPr>
              <p:spPr bwMode="auto">
                <a:xfrm>
                  <a:off x="2367" y="1979"/>
                  <a:ext cx="18" cy="13"/>
                </a:xfrm>
                <a:custGeom>
                  <a:avLst/>
                  <a:gdLst>
                    <a:gd name="T0" fmla="*/ 18 w 18"/>
                    <a:gd name="T1" fmla="*/ 5 h 13"/>
                    <a:gd name="T2" fmla="*/ 8 w 18"/>
                    <a:gd name="T3" fmla="*/ 0 h 13"/>
                    <a:gd name="T4" fmla="*/ 3 w 18"/>
                    <a:gd name="T5" fmla="*/ 0 h 13"/>
                    <a:gd name="T6" fmla="*/ 3 w 18"/>
                    <a:gd name="T7" fmla="*/ 13 h 13"/>
                    <a:gd name="T8" fmla="*/ 8 w 18"/>
                    <a:gd name="T9" fmla="*/ 13 h 13"/>
                    <a:gd name="T10" fmla="*/ 0 w 18"/>
                    <a:gd name="T11" fmla="*/ 5 h 13"/>
                    <a:gd name="T12" fmla="*/ 18 w 18"/>
                    <a:gd name="T13" fmla="*/ 5 h 13"/>
                    <a:gd name="T14" fmla="*/ 18 w 18"/>
                    <a:gd name="T15" fmla="*/ 0 h 13"/>
                    <a:gd name="T16" fmla="*/ 8 w 18"/>
                    <a:gd name="T17" fmla="*/ 0 h 13"/>
                    <a:gd name="T18" fmla="*/ 18 w 18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5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lnTo>
                        <a:pt x="18" y="5"/>
                      </a:lnTo>
                      <a:lnTo>
                        <a:pt x="18" y="0"/>
                      </a:lnTo>
                      <a:lnTo>
                        <a:pt x="8" y="0"/>
                      </a:lnTo>
                      <a:lnTo>
                        <a:pt x="1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19" name="Freeform 854"/>
                <p:cNvSpPr>
                  <a:spLocks/>
                </p:cNvSpPr>
                <p:nvPr/>
              </p:nvSpPr>
              <p:spPr bwMode="auto">
                <a:xfrm>
                  <a:off x="2367" y="1984"/>
                  <a:ext cx="18" cy="18"/>
                </a:xfrm>
                <a:custGeom>
                  <a:avLst/>
                  <a:gdLst>
                    <a:gd name="T0" fmla="*/ 8 w 18"/>
                    <a:gd name="T1" fmla="*/ 0 h 18"/>
                    <a:gd name="T2" fmla="*/ 18 w 18"/>
                    <a:gd name="T3" fmla="*/ 8 h 18"/>
                    <a:gd name="T4" fmla="*/ 18 w 18"/>
                    <a:gd name="T5" fmla="*/ 0 h 18"/>
                    <a:gd name="T6" fmla="*/ 0 w 18"/>
                    <a:gd name="T7" fmla="*/ 0 h 18"/>
                    <a:gd name="T8" fmla="*/ 0 w 18"/>
                    <a:gd name="T9" fmla="*/ 8 h 18"/>
                    <a:gd name="T10" fmla="*/ 8 w 18"/>
                    <a:gd name="T11" fmla="*/ 18 h 18"/>
                    <a:gd name="T12" fmla="*/ 0 w 18"/>
                    <a:gd name="T13" fmla="*/ 8 h 18"/>
                    <a:gd name="T14" fmla="*/ 0 w 18"/>
                    <a:gd name="T15" fmla="*/ 18 h 18"/>
                    <a:gd name="T16" fmla="*/ 8 w 18"/>
                    <a:gd name="T17" fmla="*/ 18 h 18"/>
                    <a:gd name="T18" fmla="*/ 8 w 18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8" y="0"/>
                      </a:move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0" name="Rectangle 855"/>
                <p:cNvSpPr>
                  <a:spLocks noChangeArrowheads="1"/>
                </p:cNvSpPr>
                <p:nvPr/>
              </p:nvSpPr>
              <p:spPr bwMode="auto">
                <a:xfrm>
                  <a:off x="2375" y="1984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1" name="Freeform 856"/>
                <p:cNvSpPr>
                  <a:spLocks/>
                </p:cNvSpPr>
                <p:nvPr/>
              </p:nvSpPr>
              <p:spPr bwMode="auto">
                <a:xfrm>
                  <a:off x="2381" y="1984"/>
                  <a:ext cx="17" cy="18"/>
                </a:xfrm>
                <a:custGeom>
                  <a:avLst/>
                  <a:gdLst>
                    <a:gd name="T0" fmla="*/ 17 w 17"/>
                    <a:gd name="T1" fmla="*/ 8 h 18"/>
                    <a:gd name="T2" fmla="*/ 9 w 17"/>
                    <a:gd name="T3" fmla="*/ 0 h 18"/>
                    <a:gd name="T4" fmla="*/ 0 w 17"/>
                    <a:gd name="T5" fmla="*/ 0 h 18"/>
                    <a:gd name="T6" fmla="*/ 0 w 17"/>
                    <a:gd name="T7" fmla="*/ 18 h 18"/>
                    <a:gd name="T8" fmla="*/ 9 w 17"/>
                    <a:gd name="T9" fmla="*/ 18 h 18"/>
                    <a:gd name="T10" fmla="*/ 0 w 17"/>
                    <a:gd name="T11" fmla="*/ 8 h 18"/>
                    <a:gd name="T12" fmla="*/ 17 w 17"/>
                    <a:gd name="T13" fmla="*/ 8 h 18"/>
                    <a:gd name="T14" fmla="*/ 17 w 17"/>
                    <a:gd name="T15" fmla="*/ 0 h 18"/>
                    <a:gd name="T16" fmla="*/ 9 w 17"/>
                    <a:gd name="T17" fmla="*/ 0 h 18"/>
                    <a:gd name="T18" fmla="*/ 17 w 17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8"/>
                    <a:gd name="T32" fmla="*/ 17 w 17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8">
                      <a:moveTo>
                        <a:pt x="17" y="8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0" y="8"/>
                      </a:ln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2" name="Rectangle 857"/>
                <p:cNvSpPr>
                  <a:spLocks noChangeArrowheads="1"/>
                </p:cNvSpPr>
                <p:nvPr/>
              </p:nvSpPr>
              <p:spPr bwMode="auto">
                <a:xfrm>
                  <a:off x="2382" y="1992"/>
                  <a:ext cx="18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3" name="Freeform 858"/>
                <p:cNvSpPr>
                  <a:spLocks/>
                </p:cNvSpPr>
                <p:nvPr/>
              </p:nvSpPr>
              <p:spPr bwMode="auto">
                <a:xfrm>
                  <a:off x="2381" y="1998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17 w 17"/>
                    <a:gd name="T3" fmla="*/ 6 h 17"/>
                    <a:gd name="T4" fmla="*/ 17 w 17"/>
                    <a:gd name="T5" fmla="*/ 4 h 17"/>
                    <a:gd name="T6" fmla="*/ 0 w 17"/>
                    <a:gd name="T7" fmla="*/ 4 h 17"/>
                    <a:gd name="T8" fmla="*/ 0 w 17"/>
                    <a:gd name="T9" fmla="*/ 6 h 17"/>
                    <a:gd name="T10" fmla="*/ 9 w 17"/>
                    <a:gd name="T11" fmla="*/ 17 h 17"/>
                    <a:gd name="T12" fmla="*/ 0 w 17"/>
                    <a:gd name="T13" fmla="*/ 6 h 17"/>
                    <a:gd name="T14" fmla="*/ 0 w 17"/>
                    <a:gd name="T15" fmla="*/ 17 h 17"/>
                    <a:gd name="T16" fmla="*/ 9 w 17"/>
                    <a:gd name="T17" fmla="*/ 17 h 17"/>
                    <a:gd name="T18" fmla="*/ 9 w 17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9" y="0"/>
                      </a:moveTo>
                      <a:lnTo>
                        <a:pt x="17" y="6"/>
                      </a:lnTo>
                      <a:lnTo>
                        <a:pt x="17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9" y="17"/>
                      </a:lnTo>
                      <a:lnTo>
                        <a:pt x="0" y="6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4" name="Freeform 859"/>
                <p:cNvSpPr>
                  <a:spLocks/>
                </p:cNvSpPr>
                <p:nvPr/>
              </p:nvSpPr>
              <p:spPr bwMode="auto">
                <a:xfrm>
                  <a:off x="2390" y="1998"/>
                  <a:ext cx="14" cy="17"/>
                </a:xfrm>
                <a:custGeom>
                  <a:avLst/>
                  <a:gdLst>
                    <a:gd name="T0" fmla="*/ 14 w 14"/>
                    <a:gd name="T1" fmla="*/ 6 h 17"/>
                    <a:gd name="T2" fmla="*/ 5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5 w 14"/>
                    <a:gd name="T9" fmla="*/ 17 h 17"/>
                    <a:gd name="T10" fmla="*/ 0 w 14"/>
                    <a:gd name="T11" fmla="*/ 6 h 17"/>
                    <a:gd name="T12" fmla="*/ 14 w 14"/>
                    <a:gd name="T13" fmla="*/ 6 h 17"/>
                    <a:gd name="T14" fmla="*/ 14 w 14"/>
                    <a:gd name="T15" fmla="*/ 0 h 17"/>
                    <a:gd name="T16" fmla="*/ 5 w 14"/>
                    <a:gd name="T17" fmla="*/ 0 h 17"/>
                    <a:gd name="T18" fmla="*/ 14 w 14"/>
                    <a:gd name="T19" fmla="*/ 6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14" y="6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5" y="17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5" name="Rectangle 860"/>
                <p:cNvSpPr>
                  <a:spLocks noChangeArrowheads="1"/>
                </p:cNvSpPr>
                <p:nvPr/>
              </p:nvSpPr>
              <p:spPr bwMode="auto">
                <a:xfrm>
                  <a:off x="2390" y="2004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6" name="Freeform 861"/>
                <p:cNvSpPr>
                  <a:spLocks/>
                </p:cNvSpPr>
                <p:nvPr/>
              </p:nvSpPr>
              <p:spPr bwMode="auto">
                <a:xfrm>
                  <a:off x="2390" y="2012"/>
                  <a:ext cx="14" cy="14"/>
                </a:xfrm>
                <a:custGeom>
                  <a:avLst/>
                  <a:gdLst>
                    <a:gd name="T0" fmla="*/ 5 w 14"/>
                    <a:gd name="T1" fmla="*/ 0 h 14"/>
                    <a:gd name="T2" fmla="*/ 14 w 14"/>
                    <a:gd name="T3" fmla="*/ 9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9 h 14"/>
                    <a:gd name="T10" fmla="*/ 5 w 14"/>
                    <a:gd name="T11" fmla="*/ 14 h 14"/>
                    <a:gd name="T12" fmla="*/ 0 w 14"/>
                    <a:gd name="T13" fmla="*/ 9 h 14"/>
                    <a:gd name="T14" fmla="*/ 0 w 14"/>
                    <a:gd name="T15" fmla="*/ 14 h 14"/>
                    <a:gd name="T16" fmla="*/ 5 w 14"/>
                    <a:gd name="T17" fmla="*/ 14 h 14"/>
                    <a:gd name="T18" fmla="*/ 5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5" y="0"/>
                      </a:move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5" y="14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7" name="Rectangle 862"/>
                <p:cNvSpPr>
                  <a:spLocks noChangeArrowheads="1"/>
                </p:cNvSpPr>
                <p:nvPr/>
              </p:nvSpPr>
              <p:spPr bwMode="auto">
                <a:xfrm>
                  <a:off x="2395" y="2012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8" name="Freeform 863"/>
                <p:cNvSpPr>
                  <a:spLocks/>
                </p:cNvSpPr>
                <p:nvPr/>
              </p:nvSpPr>
              <p:spPr bwMode="auto">
                <a:xfrm>
                  <a:off x="2404" y="2012"/>
                  <a:ext cx="15" cy="14"/>
                </a:xfrm>
                <a:custGeom>
                  <a:avLst/>
                  <a:gdLst>
                    <a:gd name="T0" fmla="*/ 15 w 15"/>
                    <a:gd name="T1" fmla="*/ 9 h 14"/>
                    <a:gd name="T2" fmla="*/ 8 w 15"/>
                    <a:gd name="T3" fmla="*/ 0 h 14"/>
                    <a:gd name="T4" fmla="*/ 0 w 15"/>
                    <a:gd name="T5" fmla="*/ 0 h 14"/>
                    <a:gd name="T6" fmla="*/ 0 w 15"/>
                    <a:gd name="T7" fmla="*/ 14 h 14"/>
                    <a:gd name="T8" fmla="*/ 8 w 15"/>
                    <a:gd name="T9" fmla="*/ 14 h 14"/>
                    <a:gd name="T10" fmla="*/ 0 w 15"/>
                    <a:gd name="T11" fmla="*/ 9 h 14"/>
                    <a:gd name="T12" fmla="*/ 15 w 15"/>
                    <a:gd name="T13" fmla="*/ 9 h 14"/>
                    <a:gd name="T14" fmla="*/ 15 w 15"/>
                    <a:gd name="T15" fmla="*/ 0 h 14"/>
                    <a:gd name="T16" fmla="*/ 8 w 15"/>
                    <a:gd name="T17" fmla="*/ 0 h 14"/>
                    <a:gd name="T18" fmla="*/ 15 w 15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9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9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29" name="Freeform 864"/>
                <p:cNvSpPr>
                  <a:spLocks/>
                </p:cNvSpPr>
                <p:nvPr/>
              </p:nvSpPr>
              <p:spPr bwMode="auto">
                <a:xfrm>
                  <a:off x="2404" y="2021"/>
                  <a:ext cx="15" cy="14"/>
                </a:xfrm>
                <a:custGeom>
                  <a:avLst/>
                  <a:gdLst>
                    <a:gd name="T0" fmla="*/ 8 w 15"/>
                    <a:gd name="T1" fmla="*/ 0 h 14"/>
                    <a:gd name="T2" fmla="*/ 15 w 15"/>
                    <a:gd name="T3" fmla="*/ 5 h 14"/>
                    <a:gd name="T4" fmla="*/ 15 w 15"/>
                    <a:gd name="T5" fmla="*/ 0 h 14"/>
                    <a:gd name="T6" fmla="*/ 0 w 15"/>
                    <a:gd name="T7" fmla="*/ 0 h 14"/>
                    <a:gd name="T8" fmla="*/ 0 w 15"/>
                    <a:gd name="T9" fmla="*/ 5 h 14"/>
                    <a:gd name="T10" fmla="*/ 8 w 15"/>
                    <a:gd name="T11" fmla="*/ 14 h 14"/>
                    <a:gd name="T12" fmla="*/ 0 w 15"/>
                    <a:gd name="T13" fmla="*/ 5 h 14"/>
                    <a:gd name="T14" fmla="*/ 0 w 15"/>
                    <a:gd name="T15" fmla="*/ 14 h 14"/>
                    <a:gd name="T16" fmla="*/ 8 w 15"/>
                    <a:gd name="T17" fmla="*/ 14 h 14"/>
                    <a:gd name="T18" fmla="*/ 8 w 15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8" y="0"/>
                      </a:move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8" y="14"/>
                      </a:ln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0" name="Freeform 865"/>
                <p:cNvSpPr>
                  <a:spLocks/>
                </p:cNvSpPr>
                <p:nvPr/>
              </p:nvSpPr>
              <p:spPr bwMode="auto">
                <a:xfrm>
                  <a:off x="2412" y="2021"/>
                  <a:ext cx="15" cy="14"/>
                </a:xfrm>
                <a:custGeom>
                  <a:avLst/>
                  <a:gdLst>
                    <a:gd name="T0" fmla="*/ 15 w 15"/>
                    <a:gd name="T1" fmla="*/ 5 h 14"/>
                    <a:gd name="T2" fmla="*/ 7 w 15"/>
                    <a:gd name="T3" fmla="*/ 0 h 14"/>
                    <a:gd name="T4" fmla="*/ 0 w 15"/>
                    <a:gd name="T5" fmla="*/ 0 h 14"/>
                    <a:gd name="T6" fmla="*/ 0 w 15"/>
                    <a:gd name="T7" fmla="*/ 14 h 14"/>
                    <a:gd name="T8" fmla="*/ 7 w 15"/>
                    <a:gd name="T9" fmla="*/ 14 h 14"/>
                    <a:gd name="T10" fmla="*/ 0 w 15"/>
                    <a:gd name="T11" fmla="*/ 5 h 14"/>
                    <a:gd name="T12" fmla="*/ 15 w 15"/>
                    <a:gd name="T13" fmla="*/ 5 h 14"/>
                    <a:gd name="T14" fmla="*/ 15 w 15"/>
                    <a:gd name="T15" fmla="*/ 0 h 14"/>
                    <a:gd name="T16" fmla="*/ 7 w 15"/>
                    <a:gd name="T17" fmla="*/ 0 h 14"/>
                    <a:gd name="T18" fmla="*/ 15 w 15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5"/>
                      </a:move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7" y="14"/>
                      </a:lnTo>
                      <a:lnTo>
                        <a:pt x="0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1" name="Rectangle 866"/>
                <p:cNvSpPr>
                  <a:spLocks noChangeArrowheads="1"/>
                </p:cNvSpPr>
                <p:nvPr/>
              </p:nvSpPr>
              <p:spPr bwMode="auto">
                <a:xfrm>
                  <a:off x="2412" y="2026"/>
                  <a:ext cx="16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2" name="Rectangle 867"/>
                <p:cNvSpPr>
                  <a:spLocks noChangeArrowheads="1"/>
                </p:cNvSpPr>
                <p:nvPr/>
              </p:nvSpPr>
              <p:spPr bwMode="auto">
                <a:xfrm>
                  <a:off x="2412" y="2035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3" name="Rectangle 868"/>
                <p:cNvSpPr>
                  <a:spLocks noChangeArrowheads="1"/>
                </p:cNvSpPr>
                <p:nvPr/>
              </p:nvSpPr>
              <p:spPr bwMode="auto">
                <a:xfrm>
                  <a:off x="2412" y="2041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4" name="Freeform 869"/>
                <p:cNvSpPr>
                  <a:spLocks/>
                </p:cNvSpPr>
                <p:nvPr/>
              </p:nvSpPr>
              <p:spPr bwMode="auto">
                <a:xfrm>
                  <a:off x="2412" y="2046"/>
                  <a:ext cx="15" cy="17"/>
                </a:xfrm>
                <a:custGeom>
                  <a:avLst/>
                  <a:gdLst>
                    <a:gd name="T0" fmla="*/ 7 w 15"/>
                    <a:gd name="T1" fmla="*/ 0 h 17"/>
                    <a:gd name="T2" fmla="*/ 15 w 15"/>
                    <a:gd name="T3" fmla="*/ 8 h 17"/>
                    <a:gd name="T4" fmla="*/ 15 w 15"/>
                    <a:gd name="T5" fmla="*/ 0 h 17"/>
                    <a:gd name="T6" fmla="*/ 0 w 15"/>
                    <a:gd name="T7" fmla="*/ 0 h 17"/>
                    <a:gd name="T8" fmla="*/ 0 w 15"/>
                    <a:gd name="T9" fmla="*/ 8 h 17"/>
                    <a:gd name="T10" fmla="*/ 7 w 15"/>
                    <a:gd name="T11" fmla="*/ 17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7 w 15"/>
                    <a:gd name="T17" fmla="*/ 17 h 17"/>
                    <a:gd name="T18" fmla="*/ 7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7" y="0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17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7" y="1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5" name="Freeform 870"/>
                <p:cNvSpPr>
                  <a:spLocks/>
                </p:cNvSpPr>
                <p:nvPr/>
              </p:nvSpPr>
              <p:spPr bwMode="auto">
                <a:xfrm>
                  <a:off x="2414" y="2046"/>
                  <a:ext cx="18" cy="17"/>
                </a:xfrm>
                <a:custGeom>
                  <a:avLst/>
                  <a:gdLst>
                    <a:gd name="T0" fmla="*/ 18 w 18"/>
                    <a:gd name="T1" fmla="*/ 8 h 17"/>
                    <a:gd name="T2" fmla="*/ 13 w 18"/>
                    <a:gd name="T3" fmla="*/ 0 h 17"/>
                    <a:gd name="T4" fmla="*/ 5 w 18"/>
                    <a:gd name="T5" fmla="*/ 0 h 17"/>
                    <a:gd name="T6" fmla="*/ 5 w 18"/>
                    <a:gd name="T7" fmla="*/ 17 h 17"/>
                    <a:gd name="T8" fmla="*/ 13 w 18"/>
                    <a:gd name="T9" fmla="*/ 17 h 17"/>
                    <a:gd name="T10" fmla="*/ 0 w 18"/>
                    <a:gd name="T11" fmla="*/ 8 h 17"/>
                    <a:gd name="T12" fmla="*/ 18 w 18"/>
                    <a:gd name="T13" fmla="*/ 8 h 17"/>
                    <a:gd name="T14" fmla="*/ 18 w 18"/>
                    <a:gd name="T15" fmla="*/ 0 h 17"/>
                    <a:gd name="T16" fmla="*/ 13 w 18"/>
                    <a:gd name="T17" fmla="*/ 0 h 17"/>
                    <a:gd name="T18" fmla="*/ 18 w 18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18" y="8"/>
                      </a:move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7"/>
                      </a:lnTo>
                      <a:lnTo>
                        <a:pt x="13" y="17"/>
                      </a:lnTo>
                      <a:lnTo>
                        <a:pt x="0" y="8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3" y="0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6" name="Rectangle 871"/>
                <p:cNvSpPr>
                  <a:spLocks noChangeArrowheads="1"/>
                </p:cNvSpPr>
                <p:nvPr/>
              </p:nvSpPr>
              <p:spPr bwMode="auto">
                <a:xfrm>
                  <a:off x="2416" y="2054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7" name="Rectangle 872"/>
                <p:cNvSpPr>
                  <a:spLocks noChangeArrowheads="1"/>
                </p:cNvSpPr>
                <p:nvPr/>
              </p:nvSpPr>
              <p:spPr bwMode="auto">
                <a:xfrm>
                  <a:off x="2416" y="2060"/>
                  <a:ext cx="17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8" name="Rectangle 873"/>
                <p:cNvSpPr>
                  <a:spLocks noChangeArrowheads="1"/>
                </p:cNvSpPr>
                <p:nvPr/>
              </p:nvSpPr>
              <p:spPr bwMode="auto">
                <a:xfrm>
                  <a:off x="2416" y="2069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39" name="Rectangle 874"/>
                <p:cNvSpPr>
                  <a:spLocks noChangeArrowheads="1"/>
                </p:cNvSpPr>
                <p:nvPr/>
              </p:nvSpPr>
              <p:spPr bwMode="auto">
                <a:xfrm>
                  <a:off x="2416" y="2075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0" name="Rectangle 875"/>
                <p:cNvSpPr>
                  <a:spLocks noChangeArrowheads="1"/>
                </p:cNvSpPr>
                <p:nvPr/>
              </p:nvSpPr>
              <p:spPr bwMode="auto">
                <a:xfrm>
                  <a:off x="2416" y="2083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1" name="Rectangle 876"/>
                <p:cNvSpPr>
                  <a:spLocks noChangeArrowheads="1"/>
                </p:cNvSpPr>
                <p:nvPr/>
              </p:nvSpPr>
              <p:spPr bwMode="auto">
                <a:xfrm>
                  <a:off x="2416" y="2088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2" name="Rectangle 877"/>
                <p:cNvSpPr>
                  <a:spLocks noChangeArrowheads="1"/>
                </p:cNvSpPr>
                <p:nvPr/>
              </p:nvSpPr>
              <p:spPr bwMode="auto">
                <a:xfrm>
                  <a:off x="2416" y="2094"/>
                  <a:ext cx="17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3" name="Rectangle 878"/>
                <p:cNvSpPr>
                  <a:spLocks noChangeArrowheads="1"/>
                </p:cNvSpPr>
                <p:nvPr/>
              </p:nvSpPr>
              <p:spPr bwMode="auto">
                <a:xfrm>
                  <a:off x="2416" y="2103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4" name="Rectangle 879"/>
                <p:cNvSpPr>
                  <a:spLocks noChangeArrowheads="1"/>
                </p:cNvSpPr>
                <p:nvPr/>
              </p:nvSpPr>
              <p:spPr bwMode="auto">
                <a:xfrm>
                  <a:off x="2416" y="2109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5" name="Rectangle 880"/>
                <p:cNvSpPr>
                  <a:spLocks noChangeArrowheads="1"/>
                </p:cNvSpPr>
                <p:nvPr/>
              </p:nvSpPr>
              <p:spPr bwMode="auto">
                <a:xfrm>
                  <a:off x="2416" y="2117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6" name="Rectangle 881"/>
                <p:cNvSpPr>
                  <a:spLocks noChangeArrowheads="1"/>
                </p:cNvSpPr>
                <p:nvPr/>
              </p:nvSpPr>
              <p:spPr bwMode="auto">
                <a:xfrm>
                  <a:off x="2416" y="2125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7" name="Rectangle 882"/>
                <p:cNvSpPr>
                  <a:spLocks noChangeArrowheads="1"/>
                </p:cNvSpPr>
                <p:nvPr/>
              </p:nvSpPr>
              <p:spPr bwMode="auto">
                <a:xfrm>
                  <a:off x="2416" y="2130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8" name="Rectangle 883"/>
                <p:cNvSpPr>
                  <a:spLocks noChangeArrowheads="1"/>
                </p:cNvSpPr>
                <p:nvPr/>
              </p:nvSpPr>
              <p:spPr bwMode="auto">
                <a:xfrm>
                  <a:off x="2416" y="2137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49" name="Freeform 884"/>
                <p:cNvSpPr>
                  <a:spLocks/>
                </p:cNvSpPr>
                <p:nvPr/>
              </p:nvSpPr>
              <p:spPr bwMode="auto">
                <a:xfrm>
                  <a:off x="2414" y="2145"/>
                  <a:ext cx="18" cy="14"/>
                </a:xfrm>
                <a:custGeom>
                  <a:avLst/>
                  <a:gdLst>
                    <a:gd name="T0" fmla="*/ 13 w 18"/>
                    <a:gd name="T1" fmla="*/ 14 h 14"/>
                    <a:gd name="T2" fmla="*/ 18 w 18"/>
                    <a:gd name="T3" fmla="*/ 6 h 14"/>
                    <a:gd name="T4" fmla="*/ 18 w 18"/>
                    <a:gd name="T5" fmla="*/ 0 h 14"/>
                    <a:gd name="T6" fmla="*/ 0 w 18"/>
                    <a:gd name="T7" fmla="*/ 0 h 14"/>
                    <a:gd name="T8" fmla="*/ 0 w 18"/>
                    <a:gd name="T9" fmla="*/ 6 h 14"/>
                    <a:gd name="T10" fmla="*/ 13 w 18"/>
                    <a:gd name="T11" fmla="*/ 0 h 14"/>
                    <a:gd name="T12" fmla="*/ 13 w 18"/>
                    <a:gd name="T13" fmla="*/ 14 h 14"/>
                    <a:gd name="T14" fmla="*/ 18 w 18"/>
                    <a:gd name="T15" fmla="*/ 14 h 14"/>
                    <a:gd name="T16" fmla="*/ 18 w 18"/>
                    <a:gd name="T17" fmla="*/ 6 h 14"/>
                    <a:gd name="T18" fmla="*/ 13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3" y="14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" y="0"/>
                      </a:lnTo>
                      <a:lnTo>
                        <a:pt x="13" y="14"/>
                      </a:lnTo>
                      <a:lnTo>
                        <a:pt x="18" y="14"/>
                      </a:lnTo>
                      <a:lnTo>
                        <a:pt x="18" y="6"/>
                      </a:lnTo>
                      <a:lnTo>
                        <a:pt x="1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0" name="Rectangle 885"/>
                <p:cNvSpPr>
                  <a:spLocks noChangeArrowheads="1"/>
                </p:cNvSpPr>
                <p:nvPr/>
              </p:nvSpPr>
              <p:spPr bwMode="auto">
                <a:xfrm>
                  <a:off x="2419" y="214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1" name="Freeform 886"/>
                <p:cNvSpPr>
                  <a:spLocks/>
                </p:cNvSpPr>
                <p:nvPr/>
              </p:nvSpPr>
              <p:spPr bwMode="auto">
                <a:xfrm>
                  <a:off x="2404" y="2145"/>
                  <a:ext cx="15" cy="14"/>
                </a:xfrm>
                <a:custGeom>
                  <a:avLst/>
                  <a:gdLst>
                    <a:gd name="T0" fmla="*/ 15 w 15"/>
                    <a:gd name="T1" fmla="*/ 6 h 14"/>
                    <a:gd name="T2" fmla="*/ 8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8 w 15"/>
                    <a:gd name="T9" fmla="*/ 0 h 14"/>
                    <a:gd name="T10" fmla="*/ 0 w 15"/>
                    <a:gd name="T11" fmla="*/ 6 h 14"/>
                    <a:gd name="T12" fmla="*/ 8 w 15"/>
                    <a:gd name="T13" fmla="*/ 0 h 14"/>
                    <a:gd name="T14" fmla="*/ 0 w 15"/>
                    <a:gd name="T15" fmla="*/ 0 h 14"/>
                    <a:gd name="T16" fmla="*/ 0 w 15"/>
                    <a:gd name="T17" fmla="*/ 6 h 14"/>
                    <a:gd name="T18" fmla="*/ 15 w 15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6"/>
                      </a:moveTo>
                      <a:lnTo>
                        <a:pt x="8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2" name="Freeform 887"/>
                <p:cNvSpPr>
                  <a:spLocks/>
                </p:cNvSpPr>
                <p:nvPr/>
              </p:nvSpPr>
              <p:spPr bwMode="auto">
                <a:xfrm>
                  <a:off x="2404" y="2151"/>
                  <a:ext cx="15" cy="13"/>
                </a:xfrm>
                <a:custGeom>
                  <a:avLst/>
                  <a:gdLst>
                    <a:gd name="T0" fmla="*/ 8 w 15"/>
                    <a:gd name="T1" fmla="*/ 13 h 13"/>
                    <a:gd name="T2" fmla="*/ 15 w 15"/>
                    <a:gd name="T3" fmla="*/ 8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8 h 13"/>
                    <a:gd name="T10" fmla="*/ 8 w 15"/>
                    <a:gd name="T11" fmla="*/ 0 h 13"/>
                    <a:gd name="T12" fmla="*/ 8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8 h 13"/>
                    <a:gd name="T18" fmla="*/ 8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8" y="13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8" y="13"/>
                      </a:lnTo>
                      <a:lnTo>
                        <a:pt x="15" y="13"/>
                      </a:lnTo>
                      <a:lnTo>
                        <a:pt x="15" y="8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3" name="Rectangle 888"/>
                <p:cNvSpPr>
                  <a:spLocks noChangeArrowheads="1"/>
                </p:cNvSpPr>
                <p:nvPr/>
              </p:nvSpPr>
              <p:spPr bwMode="auto">
                <a:xfrm>
                  <a:off x="2404" y="2151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4" name="Freeform 889"/>
                <p:cNvSpPr>
                  <a:spLocks/>
                </p:cNvSpPr>
                <p:nvPr/>
              </p:nvSpPr>
              <p:spPr bwMode="auto">
                <a:xfrm>
                  <a:off x="2390" y="2151"/>
                  <a:ext cx="14" cy="13"/>
                </a:xfrm>
                <a:custGeom>
                  <a:avLst/>
                  <a:gdLst>
                    <a:gd name="T0" fmla="*/ 14 w 14"/>
                    <a:gd name="T1" fmla="*/ 8 h 13"/>
                    <a:gd name="T2" fmla="*/ 5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5 w 14"/>
                    <a:gd name="T9" fmla="*/ 0 h 13"/>
                    <a:gd name="T10" fmla="*/ 0 w 14"/>
                    <a:gd name="T11" fmla="*/ 8 h 13"/>
                    <a:gd name="T12" fmla="*/ 5 w 14"/>
                    <a:gd name="T13" fmla="*/ 0 h 13"/>
                    <a:gd name="T14" fmla="*/ 0 w 14"/>
                    <a:gd name="T15" fmla="*/ 0 h 13"/>
                    <a:gd name="T16" fmla="*/ 0 w 14"/>
                    <a:gd name="T17" fmla="*/ 8 h 13"/>
                    <a:gd name="T18" fmla="*/ 14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14" y="8"/>
                      </a:moveTo>
                      <a:lnTo>
                        <a:pt x="5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5" name="Freeform 890"/>
                <p:cNvSpPr>
                  <a:spLocks/>
                </p:cNvSpPr>
                <p:nvPr/>
              </p:nvSpPr>
              <p:spPr bwMode="auto">
                <a:xfrm>
                  <a:off x="2390" y="2156"/>
                  <a:ext cx="14" cy="18"/>
                </a:xfrm>
                <a:custGeom>
                  <a:avLst/>
                  <a:gdLst>
                    <a:gd name="T0" fmla="*/ 5 w 14"/>
                    <a:gd name="T1" fmla="*/ 0 h 18"/>
                    <a:gd name="T2" fmla="*/ 14 w 14"/>
                    <a:gd name="T3" fmla="*/ 8 h 18"/>
                    <a:gd name="T4" fmla="*/ 14 w 14"/>
                    <a:gd name="T5" fmla="*/ 3 h 18"/>
                    <a:gd name="T6" fmla="*/ 0 w 14"/>
                    <a:gd name="T7" fmla="*/ 3 h 18"/>
                    <a:gd name="T8" fmla="*/ 0 w 14"/>
                    <a:gd name="T9" fmla="*/ 8 h 18"/>
                    <a:gd name="T10" fmla="*/ 5 w 14"/>
                    <a:gd name="T11" fmla="*/ 18 h 18"/>
                    <a:gd name="T12" fmla="*/ 0 w 14"/>
                    <a:gd name="T13" fmla="*/ 8 h 18"/>
                    <a:gd name="T14" fmla="*/ 0 w 14"/>
                    <a:gd name="T15" fmla="*/ 18 h 18"/>
                    <a:gd name="T16" fmla="*/ 5 w 14"/>
                    <a:gd name="T17" fmla="*/ 18 h 18"/>
                    <a:gd name="T18" fmla="*/ 5 w 14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5" y="0"/>
                      </a:moveTo>
                      <a:lnTo>
                        <a:pt x="14" y="8"/>
                      </a:lnTo>
                      <a:lnTo>
                        <a:pt x="14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5" y="1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6" name="Freeform 891"/>
                <p:cNvSpPr>
                  <a:spLocks/>
                </p:cNvSpPr>
                <p:nvPr/>
              </p:nvSpPr>
              <p:spPr bwMode="auto">
                <a:xfrm>
                  <a:off x="2395" y="2156"/>
                  <a:ext cx="9" cy="18"/>
                </a:xfrm>
                <a:custGeom>
                  <a:avLst/>
                  <a:gdLst>
                    <a:gd name="T0" fmla="*/ 9 w 9"/>
                    <a:gd name="T1" fmla="*/ 18 h 18"/>
                    <a:gd name="T2" fmla="*/ 9 w 9"/>
                    <a:gd name="T3" fmla="*/ 0 h 18"/>
                    <a:gd name="T4" fmla="*/ 0 w 9"/>
                    <a:gd name="T5" fmla="*/ 0 h 18"/>
                    <a:gd name="T6" fmla="*/ 0 w 9"/>
                    <a:gd name="T7" fmla="*/ 18 h 18"/>
                    <a:gd name="T8" fmla="*/ 9 w 9"/>
                    <a:gd name="T9" fmla="*/ 18 h 18"/>
                    <a:gd name="T10" fmla="*/ 9 w 9"/>
                    <a:gd name="T11" fmla="*/ 0 h 18"/>
                    <a:gd name="T12" fmla="*/ 9 w 9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"/>
                    <a:gd name="T22" fmla="*/ 0 h 18"/>
                    <a:gd name="T23" fmla="*/ 9 w 9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" h="18">
                      <a:moveTo>
                        <a:pt x="9" y="18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9" y="0"/>
                      </a:lnTo>
                      <a:lnTo>
                        <a:pt x="9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7" name="Rectangle 892"/>
                <p:cNvSpPr>
                  <a:spLocks noChangeArrowheads="1"/>
                </p:cNvSpPr>
                <p:nvPr/>
              </p:nvSpPr>
              <p:spPr bwMode="auto">
                <a:xfrm>
                  <a:off x="2395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8" name="Rectangle 893"/>
                <p:cNvSpPr>
                  <a:spLocks noChangeArrowheads="1"/>
                </p:cNvSpPr>
                <p:nvPr/>
              </p:nvSpPr>
              <p:spPr bwMode="auto">
                <a:xfrm>
                  <a:off x="2390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59" name="Rectangle 894"/>
                <p:cNvSpPr>
                  <a:spLocks noChangeArrowheads="1"/>
                </p:cNvSpPr>
                <p:nvPr/>
              </p:nvSpPr>
              <p:spPr bwMode="auto">
                <a:xfrm>
                  <a:off x="2382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0" name="Rectangle 895"/>
                <p:cNvSpPr>
                  <a:spLocks noChangeArrowheads="1"/>
                </p:cNvSpPr>
                <p:nvPr/>
              </p:nvSpPr>
              <p:spPr bwMode="auto">
                <a:xfrm>
                  <a:off x="2375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1" name="Rectangle 896"/>
                <p:cNvSpPr>
                  <a:spLocks noChangeArrowheads="1"/>
                </p:cNvSpPr>
                <p:nvPr/>
              </p:nvSpPr>
              <p:spPr bwMode="auto">
                <a:xfrm>
                  <a:off x="2370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2" name="Rectangle 897"/>
                <p:cNvSpPr>
                  <a:spLocks noChangeArrowheads="1"/>
                </p:cNvSpPr>
                <p:nvPr/>
              </p:nvSpPr>
              <p:spPr bwMode="auto">
                <a:xfrm>
                  <a:off x="2356" y="2156"/>
                  <a:ext cx="15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3" name="Rectangle 898"/>
                <p:cNvSpPr>
                  <a:spLocks noChangeArrowheads="1"/>
                </p:cNvSpPr>
                <p:nvPr/>
              </p:nvSpPr>
              <p:spPr bwMode="auto">
                <a:xfrm>
                  <a:off x="2348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4" name="Rectangle 899"/>
                <p:cNvSpPr>
                  <a:spLocks noChangeArrowheads="1"/>
                </p:cNvSpPr>
                <p:nvPr/>
              </p:nvSpPr>
              <p:spPr bwMode="auto">
                <a:xfrm>
                  <a:off x="2341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5" name="Rectangle 900"/>
                <p:cNvSpPr>
                  <a:spLocks noChangeArrowheads="1"/>
                </p:cNvSpPr>
                <p:nvPr/>
              </p:nvSpPr>
              <p:spPr bwMode="auto">
                <a:xfrm>
                  <a:off x="2333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6" name="Rectangle 901"/>
                <p:cNvSpPr>
                  <a:spLocks noChangeArrowheads="1"/>
                </p:cNvSpPr>
                <p:nvPr/>
              </p:nvSpPr>
              <p:spPr bwMode="auto">
                <a:xfrm>
                  <a:off x="2328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7" name="Rectangle 902"/>
                <p:cNvSpPr>
                  <a:spLocks noChangeArrowheads="1"/>
                </p:cNvSpPr>
                <p:nvPr/>
              </p:nvSpPr>
              <p:spPr bwMode="auto">
                <a:xfrm>
                  <a:off x="2322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8" name="Rectangle 903"/>
                <p:cNvSpPr>
                  <a:spLocks noChangeArrowheads="1"/>
                </p:cNvSpPr>
                <p:nvPr/>
              </p:nvSpPr>
              <p:spPr bwMode="auto">
                <a:xfrm>
                  <a:off x="2314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69" name="Rectangle 904"/>
                <p:cNvSpPr>
                  <a:spLocks noChangeArrowheads="1"/>
                </p:cNvSpPr>
                <p:nvPr/>
              </p:nvSpPr>
              <p:spPr bwMode="auto">
                <a:xfrm>
                  <a:off x="2307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0" name="Rectangle 905"/>
                <p:cNvSpPr>
                  <a:spLocks noChangeArrowheads="1"/>
                </p:cNvSpPr>
                <p:nvPr/>
              </p:nvSpPr>
              <p:spPr bwMode="auto">
                <a:xfrm>
                  <a:off x="2302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1" name="Rectangle 906"/>
                <p:cNvSpPr>
                  <a:spLocks noChangeArrowheads="1"/>
                </p:cNvSpPr>
                <p:nvPr/>
              </p:nvSpPr>
              <p:spPr bwMode="auto">
                <a:xfrm>
                  <a:off x="2294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2" name="Rectangle 907"/>
                <p:cNvSpPr>
                  <a:spLocks noChangeArrowheads="1"/>
                </p:cNvSpPr>
                <p:nvPr/>
              </p:nvSpPr>
              <p:spPr bwMode="auto">
                <a:xfrm>
                  <a:off x="2286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3" name="Rectangle 908"/>
                <p:cNvSpPr>
                  <a:spLocks noChangeArrowheads="1"/>
                </p:cNvSpPr>
                <p:nvPr/>
              </p:nvSpPr>
              <p:spPr bwMode="auto">
                <a:xfrm>
                  <a:off x="2280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4" name="Rectangle 909"/>
                <p:cNvSpPr>
                  <a:spLocks noChangeArrowheads="1"/>
                </p:cNvSpPr>
                <p:nvPr/>
              </p:nvSpPr>
              <p:spPr bwMode="auto">
                <a:xfrm>
                  <a:off x="2271" y="2156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5" name="Rectangle 910"/>
                <p:cNvSpPr>
                  <a:spLocks noChangeArrowheads="1"/>
                </p:cNvSpPr>
                <p:nvPr/>
              </p:nvSpPr>
              <p:spPr bwMode="auto">
                <a:xfrm>
                  <a:off x="2265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6" name="Rectangle 911"/>
                <p:cNvSpPr>
                  <a:spLocks noChangeArrowheads="1"/>
                </p:cNvSpPr>
                <p:nvPr/>
              </p:nvSpPr>
              <p:spPr bwMode="auto">
                <a:xfrm>
                  <a:off x="2257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7" name="Rectangle 912"/>
                <p:cNvSpPr>
                  <a:spLocks noChangeArrowheads="1"/>
                </p:cNvSpPr>
                <p:nvPr/>
              </p:nvSpPr>
              <p:spPr bwMode="auto">
                <a:xfrm>
                  <a:off x="2252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8" name="Rectangle 913"/>
                <p:cNvSpPr>
                  <a:spLocks noChangeArrowheads="1"/>
                </p:cNvSpPr>
                <p:nvPr/>
              </p:nvSpPr>
              <p:spPr bwMode="auto">
                <a:xfrm>
                  <a:off x="2246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79" name="Rectangle 914"/>
                <p:cNvSpPr>
                  <a:spLocks noChangeArrowheads="1"/>
                </p:cNvSpPr>
                <p:nvPr/>
              </p:nvSpPr>
              <p:spPr bwMode="auto">
                <a:xfrm>
                  <a:off x="2237" y="2156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0" name="Freeform 915"/>
                <p:cNvSpPr>
                  <a:spLocks/>
                </p:cNvSpPr>
                <p:nvPr/>
              </p:nvSpPr>
              <p:spPr bwMode="auto">
                <a:xfrm>
                  <a:off x="2231" y="2156"/>
                  <a:ext cx="6" cy="18"/>
                </a:xfrm>
                <a:custGeom>
                  <a:avLst/>
                  <a:gdLst>
                    <a:gd name="T0" fmla="*/ 0 w 6"/>
                    <a:gd name="T1" fmla="*/ 0 h 18"/>
                    <a:gd name="T2" fmla="*/ 0 w 6"/>
                    <a:gd name="T3" fmla="*/ 18 h 18"/>
                    <a:gd name="T4" fmla="*/ 6 w 6"/>
                    <a:gd name="T5" fmla="*/ 18 h 18"/>
                    <a:gd name="T6" fmla="*/ 6 w 6"/>
                    <a:gd name="T7" fmla="*/ 0 h 18"/>
                    <a:gd name="T8" fmla="*/ 0 w 6"/>
                    <a:gd name="T9" fmla="*/ 0 h 18"/>
                    <a:gd name="T10" fmla="*/ 0 w 6"/>
                    <a:gd name="T11" fmla="*/ 18 h 18"/>
                    <a:gd name="T12" fmla="*/ 0 w 6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8"/>
                    <a:gd name="T23" fmla="*/ 6 w 6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8">
                      <a:moveTo>
                        <a:pt x="0" y="0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1" name="Freeform 916"/>
                <p:cNvSpPr>
                  <a:spLocks/>
                </p:cNvSpPr>
                <p:nvPr/>
              </p:nvSpPr>
              <p:spPr bwMode="auto">
                <a:xfrm>
                  <a:off x="2231" y="2156"/>
                  <a:ext cx="6" cy="18"/>
                </a:xfrm>
                <a:custGeom>
                  <a:avLst/>
                  <a:gdLst>
                    <a:gd name="T0" fmla="*/ 6 w 6"/>
                    <a:gd name="T1" fmla="*/ 18 h 18"/>
                    <a:gd name="T2" fmla="*/ 6 w 6"/>
                    <a:gd name="T3" fmla="*/ 0 h 18"/>
                    <a:gd name="T4" fmla="*/ 0 w 6"/>
                    <a:gd name="T5" fmla="*/ 0 h 18"/>
                    <a:gd name="T6" fmla="*/ 0 w 6"/>
                    <a:gd name="T7" fmla="*/ 18 h 18"/>
                    <a:gd name="T8" fmla="*/ 6 w 6"/>
                    <a:gd name="T9" fmla="*/ 18 h 18"/>
                    <a:gd name="T10" fmla="*/ 6 w 6"/>
                    <a:gd name="T11" fmla="*/ 0 h 18"/>
                    <a:gd name="T12" fmla="*/ 6 w 6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8"/>
                    <a:gd name="T23" fmla="*/ 6 w 6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8">
                      <a:moveTo>
                        <a:pt x="6" y="1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2" name="Rectangle 917"/>
                <p:cNvSpPr>
                  <a:spLocks noChangeArrowheads="1"/>
                </p:cNvSpPr>
                <p:nvPr/>
              </p:nvSpPr>
              <p:spPr bwMode="auto">
                <a:xfrm>
                  <a:off x="2231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3" name="Rectangle 918"/>
                <p:cNvSpPr>
                  <a:spLocks noChangeArrowheads="1"/>
                </p:cNvSpPr>
                <p:nvPr/>
              </p:nvSpPr>
              <p:spPr bwMode="auto">
                <a:xfrm>
                  <a:off x="2218" y="2156"/>
                  <a:ext cx="15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4" name="Rectangle 919"/>
                <p:cNvSpPr>
                  <a:spLocks noChangeArrowheads="1"/>
                </p:cNvSpPr>
                <p:nvPr/>
              </p:nvSpPr>
              <p:spPr bwMode="auto">
                <a:xfrm>
                  <a:off x="2208" y="2156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5" name="Freeform 920"/>
                <p:cNvSpPr>
                  <a:spLocks/>
                </p:cNvSpPr>
                <p:nvPr/>
              </p:nvSpPr>
              <p:spPr bwMode="auto">
                <a:xfrm>
                  <a:off x="2203" y="2156"/>
                  <a:ext cx="5" cy="18"/>
                </a:xfrm>
                <a:custGeom>
                  <a:avLst/>
                  <a:gdLst>
                    <a:gd name="T0" fmla="*/ 0 w 5"/>
                    <a:gd name="T1" fmla="*/ 0 h 18"/>
                    <a:gd name="T2" fmla="*/ 0 w 5"/>
                    <a:gd name="T3" fmla="*/ 18 h 18"/>
                    <a:gd name="T4" fmla="*/ 5 w 5"/>
                    <a:gd name="T5" fmla="*/ 18 h 18"/>
                    <a:gd name="T6" fmla="*/ 5 w 5"/>
                    <a:gd name="T7" fmla="*/ 0 h 18"/>
                    <a:gd name="T8" fmla="*/ 0 w 5"/>
                    <a:gd name="T9" fmla="*/ 0 h 18"/>
                    <a:gd name="T10" fmla="*/ 0 w 5"/>
                    <a:gd name="T11" fmla="*/ 18 h 18"/>
                    <a:gd name="T12" fmla="*/ 0 w 5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0" y="0"/>
                      </a:move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6" name="Freeform 921"/>
                <p:cNvSpPr>
                  <a:spLocks/>
                </p:cNvSpPr>
                <p:nvPr/>
              </p:nvSpPr>
              <p:spPr bwMode="auto">
                <a:xfrm>
                  <a:off x="2203" y="2156"/>
                  <a:ext cx="5" cy="18"/>
                </a:xfrm>
                <a:custGeom>
                  <a:avLst/>
                  <a:gdLst>
                    <a:gd name="T0" fmla="*/ 5 w 5"/>
                    <a:gd name="T1" fmla="*/ 18 h 18"/>
                    <a:gd name="T2" fmla="*/ 5 w 5"/>
                    <a:gd name="T3" fmla="*/ 0 h 18"/>
                    <a:gd name="T4" fmla="*/ 0 w 5"/>
                    <a:gd name="T5" fmla="*/ 0 h 18"/>
                    <a:gd name="T6" fmla="*/ 0 w 5"/>
                    <a:gd name="T7" fmla="*/ 18 h 18"/>
                    <a:gd name="T8" fmla="*/ 5 w 5"/>
                    <a:gd name="T9" fmla="*/ 18 h 18"/>
                    <a:gd name="T10" fmla="*/ 5 w 5"/>
                    <a:gd name="T11" fmla="*/ 0 h 18"/>
                    <a:gd name="T12" fmla="*/ 5 w 5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5" y="1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7" name="Rectangle 922"/>
                <p:cNvSpPr>
                  <a:spLocks noChangeArrowheads="1"/>
                </p:cNvSpPr>
                <p:nvPr/>
              </p:nvSpPr>
              <p:spPr bwMode="auto">
                <a:xfrm>
                  <a:off x="2203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8" name="Rectangle 923"/>
                <p:cNvSpPr>
                  <a:spLocks noChangeArrowheads="1"/>
                </p:cNvSpPr>
                <p:nvPr/>
              </p:nvSpPr>
              <p:spPr bwMode="auto">
                <a:xfrm>
                  <a:off x="2197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89" name="Rectangle 924"/>
                <p:cNvSpPr>
                  <a:spLocks noChangeArrowheads="1"/>
                </p:cNvSpPr>
                <p:nvPr/>
              </p:nvSpPr>
              <p:spPr bwMode="auto">
                <a:xfrm>
                  <a:off x="2188" y="2156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0" name="Rectangle 925"/>
                <p:cNvSpPr>
                  <a:spLocks noChangeArrowheads="1"/>
                </p:cNvSpPr>
                <p:nvPr/>
              </p:nvSpPr>
              <p:spPr bwMode="auto">
                <a:xfrm>
                  <a:off x="2180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1" name="Rectangle 926"/>
                <p:cNvSpPr>
                  <a:spLocks noChangeArrowheads="1"/>
                </p:cNvSpPr>
                <p:nvPr/>
              </p:nvSpPr>
              <p:spPr bwMode="auto">
                <a:xfrm>
                  <a:off x="2177" y="2156"/>
                  <a:ext cx="4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2" name="Rectangle 927"/>
                <p:cNvSpPr>
                  <a:spLocks noChangeArrowheads="1"/>
                </p:cNvSpPr>
                <p:nvPr/>
              </p:nvSpPr>
              <p:spPr bwMode="auto">
                <a:xfrm>
                  <a:off x="2169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3" name="Rectangle 928"/>
                <p:cNvSpPr>
                  <a:spLocks noChangeArrowheads="1"/>
                </p:cNvSpPr>
                <p:nvPr/>
              </p:nvSpPr>
              <p:spPr bwMode="auto">
                <a:xfrm>
                  <a:off x="2161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4" name="Rectangle 929"/>
                <p:cNvSpPr>
                  <a:spLocks noChangeArrowheads="1"/>
                </p:cNvSpPr>
                <p:nvPr/>
              </p:nvSpPr>
              <p:spPr bwMode="auto">
                <a:xfrm>
                  <a:off x="2154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5" name="Rectangle 930"/>
                <p:cNvSpPr>
                  <a:spLocks noChangeArrowheads="1"/>
                </p:cNvSpPr>
                <p:nvPr/>
              </p:nvSpPr>
              <p:spPr bwMode="auto">
                <a:xfrm>
                  <a:off x="2140" y="2156"/>
                  <a:ext cx="15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6" name="Rectangle 931"/>
                <p:cNvSpPr>
                  <a:spLocks noChangeArrowheads="1"/>
                </p:cNvSpPr>
                <p:nvPr/>
              </p:nvSpPr>
              <p:spPr bwMode="auto">
                <a:xfrm>
                  <a:off x="2132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7" name="Rectangle 932"/>
                <p:cNvSpPr>
                  <a:spLocks noChangeArrowheads="1"/>
                </p:cNvSpPr>
                <p:nvPr/>
              </p:nvSpPr>
              <p:spPr bwMode="auto">
                <a:xfrm>
                  <a:off x="2127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8" name="Rectangle 933"/>
                <p:cNvSpPr>
                  <a:spLocks noChangeArrowheads="1"/>
                </p:cNvSpPr>
                <p:nvPr/>
              </p:nvSpPr>
              <p:spPr bwMode="auto">
                <a:xfrm>
                  <a:off x="2120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99" name="Rectangle 934"/>
                <p:cNvSpPr>
                  <a:spLocks noChangeArrowheads="1"/>
                </p:cNvSpPr>
                <p:nvPr/>
              </p:nvSpPr>
              <p:spPr bwMode="auto">
                <a:xfrm>
                  <a:off x="2112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0" name="Rectangle 935"/>
                <p:cNvSpPr>
                  <a:spLocks noChangeArrowheads="1"/>
                </p:cNvSpPr>
                <p:nvPr/>
              </p:nvSpPr>
              <p:spPr bwMode="auto">
                <a:xfrm>
                  <a:off x="2106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1" name="Rectangle 936"/>
                <p:cNvSpPr>
                  <a:spLocks noChangeArrowheads="1"/>
                </p:cNvSpPr>
                <p:nvPr/>
              </p:nvSpPr>
              <p:spPr bwMode="auto">
                <a:xfrm>
                  <a:off x="2098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2" name="Rectangle 937"/>
                <p:cNvSpPr>
                  <a:spLocks noChangeArrowheads="1"/>
                </p:cNvSpPr>
                <p:nvPr/>
              </p:nvSpPr>
              <p:spPr bwMode="auto">
                <a:xfrm>
                  <a:off x="2083" y="2156"/>
                  <a:ext cx="1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3" name="Rectangle 938"/>
                <p:cNvSpPr>
                  <a:spLocks noChangeArrowheads="1"/>
                </p:cNvSpPr>
                <p:nvPr/>
              </p:nvSpPr>
              <p:spPr bwMode="auto">
                <a:xfrm>
                  <a:off x="2078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4" name="Rectangle 939"/>
                <p:cNvSpPr>
                  <a:spLocks noChangeArrowheads="1"/>
                </p:cNvSpPr>
                <p:nvPr/>
              </p:nvSpPr>
              <p:spPr bwMode="auto">
                <a:xfrm>
                  <a:off x="2073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5" name="Rectangle 940"/>
                <p:cNvSpPr>
                  <a:spLocks noChangeArrowheads="1"/>
                </p:cNvSpPr>
                <p:nvPr/>
              </p:nvSpPr>
              <p:spPr bwMode="auto">
                <a:xfrm>
                  <a:off x="2064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6" name="Rectangle 941"/>
                <p:cNvSpPr>
                  <a:spLocks noChangeArrowheads="1"/>
                </p:cNvSpPr>
                <p:nvPr/>
              </p:nvSpPr>
              <p:spPr bwMode="auto">
                <a:xfrm>
                  <a:off x="2056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7" name="Rectangle 942"/>
                <p:cNvSpPr>
                  <a:spLocks noChangeArrowheads="1"/>
                </p:cNvSpPr>
                <p:nvPr/>
              </p:nvSpPr>
              <p:spPr bwMode="auto">
                <a:xfrm>
                  <a:off x="2050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8" name="Rectangle 943"/>
                <p:cNvSpPr>
                  <a:spLocks noChangeArrowheads="1"/>
                </p:cNvSpPr>
                <p:nvPr/>
              </p:nvSpPr>
              <p:spPr bwMode="auto">
                <a:xfrm>
                  <a:off x="2044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09" name="Rectangle 944"/>
                <p:cNvSpPr>
                  <a:spLocks noChangeArrowheads="1"/>
                </p:cNvSpPr>
                <p:nvPr/>
              </p:nvSpPr>
              <p:spPr bwMode="auto">
                <a:xfrm>
                  <a:off x="2036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0" name="Rectangle 945"/>
                <p:cNvSpPr>
                  <a:spLocks noChangeArrowheads="1"/>
                </p:cNvSpPr>
                <p:nvPr/>
              </p:nvSpPr>
              <p:spPr bwMode="auto">
                <a:xfrm>
                  <a:off x="2031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1" name="Rectangle 946"/>
                <p:cNvSpPr>
                  <a:spLocks noChangeArrowheads="1"/>
                </p:cNvSpPr>
                <p:nvPr/>
              </p:nvSpPr>
              <p:spPr bwMode="auto">
                <a:xfrm>
                  <a:off x="2022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2" name="Rectangle 947"/>
                <p:cNvSpPr>
                  <a:spLocks noChangeArrowheads="1"/>
                </p:cNvSpPr>
                <p:nvPr/>
              </p:nvSpPr>
              <p:spPr bwMode="auto">
                <a:xfrm>
                  <a:off x="2016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3" name="Rectangle 948"/>
                <p:cNvSpPr>
                  <a:spLocks noChangeArrowheads="1"/>
                </p:cNvSpPr>
                <p:nvPr/>
              </p:nvSpPr>
              <p:spPr bwMode="auto">
                <a:xfrm>
                  <a:off x="2007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4" name="Rectangle 949"/>
                <p:cNvSpPr>
                  <a:spLocks noChangeArrowheads="1"/>
                </p:cNvSpPr>
                <p:nvPr/>
              </p:nvSpPr>
              <p:spPr bwMode="auto">
                <a:xfrm>
                  <a:off x="1997" y="2156"/>
                  <a:ext cx="12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5" name="Rectangle 950"/>
                <p:cNvSpPr>
                  <a:spLocks noChangeArrowheads="1"/>
                </p:cNvSpPr>
                <p:nvPr/>
              </p:nvSpPr>
              <p:spPr bwMode="auto">
                <a:xfrm>
                  <a:off x="1988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6" name="Rectangle 951"/>
                <p:cNvSpPr>
                  <a:spLocks noChangeArrowheads="1"/>
                </p:cNvSpPr>
                <p:nvPr/>
              </p:nvSpPr>
              <p:spPr bwMode="auto">
                <a:xfrm>
                  <a:off x="1982" y="2156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7" name="Rectangle 952"/>
                <p:cNvSpPr>
                  <a:spLocks noChangeArrowheads="1"/>
                </p:cNvSpPr>
                <p:nvPr/>
              </p:nvSpPr>
              <p:spPr bwMode="auto">
                <a:xfrm>
                  <a:off x="1974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8" name="Rectangle 953"/>
                <p:cNvSpPr>
                  <a:spLocks noChangeArrowheads="1"/>
                </p:cNvSpPr>
                <p:nvPr/>
              </p:nvSpPr>
              <p:spPr bwMode="auto">
                <a:xfrm>
                  <a:off x="1965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19" name="Freeform 954"/>
                <p:cNvSpPr>
                  <a:spLocks/>
                </p:cNvSpPr>
                <p:nvPr/>
              </p:nvSpPr>
              <p:spPr bwMode="auto">
                <a:xfrm>
                  <a:off x="1960" y="2156"/>
                  <a:ext cx="5" cy="18"/>
                </a:xfrm>
                <a:custGeom>
                  <a:avLst/>
                  <a:gdLst>
                    <a:gd name="T0" fmla="*/ 0 w 5"/>
                    <a:gd name="T1" fmla="*/ 0 h 18"/>
                    <a:gd name="T2" fmla="*/ 0 w 5"/>
                    <a:gd name="T3" fmla="*/ 18 h 18"/>
                    <a:gd name="T4" fmla="*/ 5 w 5"/>
                    <a:gd name="T5" fmla="*/ 18 h 18"/>
                    <a:gd name="T6" fmla="*/ 5 w 5"/>
                    <a:gd name="T7" fmla="*/ 0 h 18"/>
                    <a:gd name="T8" fmla="*/ 0 w 5"/>
                    <a:gd name="T9" fmla="*/ 0 h 18"/>
                    <a:gd name="T10" fmla="*/ 0 w 5"/>
                    <a:gd name="T11" fmla="*/ 18 h 18"/>
                    <a:gd name="T12" fmla="*/ 0 w 5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0" y="0"/>
                      </a:move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0" name="Freeform 955"/>
                <p:cNvSpPr>
                  <a:spLocks/>
                </p:cNvSpPr>
                <p:nvPr/>
              </p:nvSpPr>
              <p:spPr bwMode="auto">
                <a:xfrm>
                  <a:off x="1960" y="2156"/>
                  <a:ext cx="5" cy="18"/>
                </a:xfrm>
                <a:custGeom>
                  <a:avLst/>
                  <a:gdLst>
                    <a:gd name="T0" fmla="*/ 5 w 5"/>
                    <a:gd name="T1" fmla="*/ 18 h 18"/>
                    <a:gd name="T2" fmla="*/ 5 w 5"/>
                    <a:gd name="T3" fmla="*/ 0 h 18"/>
                    <a:gd name="T4" fmla="*/ 0 w 5"/>
                    <a:gd name="T5" fmla="*/ 0 h 18"/>
                    <a:gd name="T6" fmla="*/ 0 w 5"/>
                    <a:gd name="T7" fmla="*/ 18 h 18"/>
                    <a:gd name="T8" fmla="*/ 5 w 5"/>
                    <a:gd name="T9" fmla="*/ 18 h 18"/>
                    <a:gd name="T10" fmla="*/ 5 w 5"/>
                    <a:gd name="T11" fmla="*/ 0 h 18"/>
                    <a:gd name="T12" fmla="*/ 5 w 5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5" y="1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1" name="Freeform 956"/>
                <p:cNvSpPr>
                  <a:spLocks/>
                </p:cNvSpPr>
                <p:nvPr/>
              </p:nvSpPr>
              <p:spPr bwMode="auto">
                <a:xfrm>
                  <a:off x="1960" y="2156"/>
                  <a:ext cx="5" cy="18"/>
                </a:xfrm>
                <a:custGeom>
                  <a:avLst/>
                  <a:gdLst>
                    <a:gd name="T0" fmla="*/ 0 w 5"/>
                    <a:gd name="T1" fmla="*/ 0 h 18"/>
                    <a:gd name="T2" fmla="*/ 0 w 5"/>
                    <a:gd name="T3" fmla="*/ 18 h 18"/>
                    <a:gd name="T4" fmla="*/ 5 w 5"/>
                    <a:gd name="T5" fmla="*/ 18 h 18"/>
                    <a:gd name="T6" fmla="*/ 5 w 5"/>
                    <a:gd name="T7" fmla="*/ 0 h 18"/>
                    <a:gd name="T8" fmla="*/ 0 w 5"/>
                    <a:gd name="T9" fmla="*/ 0 h 18"/>
                    <a:gd name="T10" fmla="*/ 0 w 5"/>
                    <a:gd name="T11" fmla="*/ 18 h 18"/>
                    <a:gd name="T12" fmla="*/ 0 w 5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0" y="0"/>
                      </a:move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2" name="Freeform 957"/>
                <p:cNvSpPr>
                  <a:spLocks/>
                </p:cNvSpPr>
                <p:nvPr/>
              </p:nvSpPr>
              <p:spPr bwMode="auto">
                <a:xfrm>
                  <a:off x="1960" y="2156"/>
                  <a:ext cx="5" cy="18"/>
                </a:xfrm>
                <a:custGeom>
                  <a:avLst/>
                  <a:gdLst>
                    <a:gd name="T0" fmla="*/ 5 w 5"/>
                    <a:gd name="T1" fmla="*/ 18 h 18"/>
                    <a:gd name="T2" fmla="*/ 5 w 5"/>
                    <a:gd name="T3" fmla="*/ 0 h 18"/>
                    <a:gd name="T4" fmla="*/ 0 w 5"/>
                    <a:gd name="T5" fmla="*/ 0 h 18"/>
                    <a:gd name="T6" fmla="*/ 0 w 5"/>
                    <a:gd name="T7" fmla="*/ 18 h 18"/>
                    <a:gd name="T8" fmla="*/ 5 w 5"/>
                    <a:gd name="T9" fmla="*/ 18 h 18"/>
                    <a:gd name="T10" fmla="*/ 5 w 5"/>
                    <a:gd name="T11" fmla="*/ 0 h 18"/>
                    <a:gd name="T12" fmla="*/ 5 w 5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5" y="1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3" name="Rectangle 958"/>
                <p:cNvSpPr>
                  <a:spLocks noChangeArrowheads="1"/>
                </p:cNvSpPr>
                <p:nvPr/>
              </p:nvSpPr>
              <p:spPr bwMode="auto">
                <a:xfrm>
                  <a:off x="1960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4" name="Rectangle 959"/>
                <p:cNvSpPr>
                  <a:spLocks noChangeArrowheads="1"/>
                </p:cNvSpPr>
                <p:nvPr/>
              </p:nvSpPr>
              <p:spPr bwMode="auto">
                <a:xfrm>
                  <a:off x="1945" y="2156"/>
                  <a:ext cx="1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5" name="Rectangle 960"/>
                <p:cNvSpPr>
                  <a:spLocks noChangeArrowheads="1"/>
                </p:cNvSpPr>
                <p:nvPr/>
              </p:nvSpPr>
              <p:spPr bwMode="auto">
                <a:xfrm>
                  <a:off x="1940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6" name="Rectangle 961"/>
                <p:cNvSpPr>
                  <a:spLocks noChangeArrowheads="1"/>
                </p:cNvSpPr>
                <p:nvPr/>
              </p:nvSpPr>
              <p:spPr bwMode="auto">
                <a:xfrm>
                  <a:off x="1931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7" name="Rectangle 962"/>
                <p:cNvSpPr>
                  <a:spLocks noChangeArrowheads="1"/>
                </p:cNvSpPr>
                <p:nvPr/>
              </p:nvSpPr>
              <p:spPr bwMode="auto">
                <a:xfrm>
                  <a:off x="1926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8" name="Rectangle 963"/>
                <p:cNvSpPr>
                  <a:spLocks noChangeArrowheads="1"/>
                </p:cNvSpPr>
                <p:nvPr/>
              </p:nvSpPr>
              <p:spPr bwMode="auto">
                <a:xfrm>
                  <a:off x="1921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29" name="Rectangle 964"/>
                <p:cNvSpPr>
                  <a:spLocks noChangeArrowheads="1"/>
                </p:cNvSpPr>
                <p:nvPr/>
              </p:nvSpPr>
              <p:spPr bwMode="auto">
                <a:xfrm>
                  <a:off x="1911" y="2156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0" name="Rectangle 965"/>
                <p:cNvSpPr>
                  <a:spLocks noChangeArrowheads="1"/>
                </p:cNvSpPr>
                <p:nvPr/>
              </p:nvSpPr>
              <p:spPr bwMode="auto">
                <a:xfrm>
                  <a:off x="1906" y="2156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1" name="Rectangle 966"/>
                <p:cNvSpPr>
                  <a:spLocks noChangeArrowheads="1"/>
                </p:cNvSpPr>
                <p:nvPr/>
              </p:nvSpPr>
              <p:spPr bwMode="auto">
                <a:xfrm>
                  <a:off x="1898" y="2156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2" name="Rectangle 967"/>
                <p:cNvSpPr>
                  <a:spLocks noChangeArrowheads="1"/>
                </p:cNvSpPr>
                <p:nvPr/>
              </p:nvSpPr>
              <p:spPr bwMode="auto">
                <a:xfrm>
                  <a:off x="1892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3" name="Rectangle 968"/>
                <p:cNvSpPr>
                  <a:spLocks noChangeArrowheads="1"/>
                </p:cNvSpPr>
                <p:nvPr/>
              </p:nvSpPr>
              <p:spPr bwMode="auto">
                <a:xfrm>
                  <a:off x="1883" y="2156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4" name="Freeform 969"/>
                <p:cNvSpPr>
                  <a:spLocks/>
                </p:cNvSpPr>
                <p:nvPr/>
              </p:nvSpPr>
              <p:spPr bwMode="auto">
                <a:xfrm>
                  <a:off x="1877" y="2156"/>
                  <a:ext cx="6" cy="18"/>
                </a:xfrm>
                <a:custGeom>
                  <a:avLst/>
                  <a:gdLst>
                    <a:gd name="T0" fmla="*/ 0 w 6"/>
                    <a:gd name="T1" fmla="*/ 0 h 18"/>
                    <a:gd name="T2" fmla="*/ 0 w 6"/>
                    <a:gd name="T3" fmla="*/ 18 h 18"/>
                    <a:gd name="T4" fmla="*/ 6 w 6"/>
                    <a:gd name="T5" fmla="*/ 18 h 18"/>
                    <a:gd name="T6" fmla="*/ 6 w 6"/>
                    <a:gd name="T7" fmla="*/ 0 h 18"/>
                    <a:gd name="T8" fmla="*/ 0 w 6"/>
                    <a:gd name="T9" fmla="*/ 0 h 18"/>
                    <a:gd name="T10" fmla="*/ 0 w 6"/>
                    <a:gd name="T11" fmla="*/ 18 h 18"/>
                    <a:gd name="T12" fmla="*/ 0 w 6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8"/>
                    <a:gd name="T23" fmla="*/ 6 w 6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8">
                      <a:moveTo>
                        <a:pt x="0" y="0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5" name="Freeform 970"/>
                <p:cNvSpPr>
                  <a:spLocks/>
                </p:cNvSpPr>
                <p:nvPr/>
              </p:nvSpPr>
              <p:spPr bwMode="auto">
                <a:xfrm>
                  <a:off x="1877" y="2156"/>
                  <a:ext cx="6" cy="18"/>
                </a:xfrm>
                <a:custGeom>
                  <a:avLst/>
                  <a:gdLst>
                    <a:gd name="T0" fmla="*/ 6 w 6"/>
                    <a:gd name="T1" fmla="*/ 18 h 18"/>
                    <a:gd name="T2" fmla="*/ 6 w 6"/>
                    <a:gd name="T3" fmla="*/ 0 h 18"/>
                    <a:gd name="T4" fmla="*/ 0 w 6"/>
                    <a:gd name="T5" fmla="*/ 0 h 18"/>
                    <a:gd name="T6" fmla="*/ 0 w 6"/>
                    <a:gd name="T7" fmla="*/ 18 h 18"/>
                    <a:gd name="T8" fmla="*/ 6 w 6"/>
                    <a:gd name="T9" fmla="*/ 18 h 18"/>
                    <a:gd name="T10" fmla="*/ 6 w 6"/>
                    <a:gd name="T11" fmla="*/ 0 h 18"/>
                    <a:gd name="T12" fmla="*/ 6 w 6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8"/>
                    <a:gd name="T23" fmla="*/ 6 w 6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8">
                      <a:moveTo>
                        <a:pt x="6" y="1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6" name="Rectangle 971"/>
                <p:cNvSpPr>
                  <a:spLocks noChangeArrowheads="1"/>
                </p:cNvSpPr>
                <p:nvPr/>
              </p:nvSpPr>
              <p:spPr bwMode="auto">
                <a:xfrm>
                  <a:off x="1877" y="2156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7" name="Freeform 972"/>
                <p:cNvSpPr>
                  <a:spLocks/>
                </p:cNvSpPr>
                <p:nvPr/>
              </p:nvSpPr>
              <p:spPr bwMode="auto">
                <a:xfrm>
                  <a:off x="1866" y="2156"/>
                  <a:ext cx="11" cy="18"/>
                </a:xfrm>
                <a:custGeom>
                  <a:avLst/>
                  <a:gdLst>
                    <a:gd name="T0" fmla="*/ 0 w 11"/>
                    <a:gd name="T1" fmla="*/ 15 h 18"/>
                    <a:gd name="T2" fmla="*/ 6 w 11"/>
                    <a:gd name="T3" fmla="*/ 18 h 18"/>
                    <a:gd name="T4" fmla="*/ 11 w 11"/>
                    <a:gd name="T5" fmla="*/ 18 h 18"/>
                    <a:gd name="T6" fmla="*/ 11 w 11"/>
                    <a:gd name="T7" fmla="*/ 0 h 18"/>
                    <a:gd name="T8" fmla="*/ 6 w 11"/>
                    <a:gd name="T9" fmla="*/ 0 h 18"/>
                    <a:gd name="T10" fmla="*/ 8 w 11"/>
                    <a:gd name="T11" fmla="*/ 3 h 18"/>
                    <a:gd name="T12" fmla="*/ 0 w 11"/>
                    <a:gd name="T13" fmla="*/ 15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8"/>
                    <a:gd name="T23" fmla="*/ 11 w 11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8">
                      <a:moveTo>
                        <a:pt x="0" y="15"/>
                      </a:moveTo>
                      <a:lnTo>
                        <a:pt x="6" y="18"/>
                      </a:lnTo>
                      <a:lnTo>
                        <a:pt x="11" y="18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8" name="Freeform 973"/>
                <p:cNvSpPr>
                  <a:spLocks/>
                </p:cNvSpPr>
                <p:nvPr/>
              </p:nvSpPr>
              <p:spPr bwMode="auto">
                <a:xfrm>
                  <a:off x="1858" y="2151"/>
                  <a:ext cx="16" cy="20"/>
                </a:xfrm>
                <a:custGeom>
                  <a:avLst/>
                  <a:gdLst>
                    <a:gd name="T0" fmla="*/ 6 w 16"/>
                    <a:gd name="T1" fmla="*/ 13 h 20"/>
                    <a:gd name="T2" fmla="*/ 0 w 16"/>
                    <a:gd name="T3" fmla="*/ 13 h 20"/>
                    <a:gd name="T4" fmla="*/ 8 w 16"/>
                    <a:gd name="T5" fmla="*/ 20 h 20"/>
                    <a:gd name="T6" fmla="*/ 16 w 16"/>
                    <a:gd name="T7" fmla="*/ 8 h 20"/>
                    <a:gd name="T8" fmla="*/ 11 w 16"/>
                    <a:gd name="T9" fmla="*/ 3 h 20"/>
                    <a:gd name="T10" fmla="*/ 6 w 16"/>
                    <a:gd name="T11" fmla="*/ 0 h 20"/>
                    <a:gd name="T12" fmla="*/ 6 w 16"/>
                    <a:gd name="T13" fmla="*/ 13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0"/>
                    <a:gd name="T23" fmla="*/ 16 w 16"/>
                    <a:gd name="T24" fmla="*/ 20 h 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0">
                      <a:moveTo>
                        <a:pt x="6" y="13"/>
                      </a:moveTo>
                      <a:lnTo>
                        <a:pt x="0" y="13"/>
                      </a:lnTo>
                      <a:lnTo>
                        <a:pt x="8" y="20"/>
                      </a:lnTo>
                      <a:lnTo>
                        <a:pt x="16" y="8"/>
                      </a:lnTo>
                      <a:lnTo>
                        <a:pt x="11" y="3"/>
                      </a:lnTo>
                      <a:lnTo>
                        <a:pt x="6" y="0"/>
                      </a:lnTo>
                      <a:lnTo>
                        <a:pt x="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39" name="Rectangle 974"/>
                <p:cNvSpPr>
                  <a:spLocks noChangeArrowheads="1"/>
                </p:cNvSpPr>
                <p:nvPr/>
              </p:nvSpPr>
              <p:spPr bwMode="auto">
                <a:xfrm>
                  <a:off x="1858" y="215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0" name="Rectangle 975"/>
                <p:cNvSpPr>
                  <a:spLocks noChangeArrowheads="1"/>
                </p:cNvSpPr>
                <p:nvPr/>
              </p:nvSpPr>
              <p:spPr bwMode="auto">
                <a:xfrm>
                  <a:off x="1849" y="2151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1" name="Rectangle 976"/>
                <p:cNvSpPr>
                  <a:spLocks noChangeArrowheads="1"/>
                </p:cNvSpPr>
                <p:nvPr/>
              </p:nvSpPr>
              <p:spPr bwMode="auto">
                <a:xfrm>
                  <a:off x="1841" y="2151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2" name="Rectangle 977"/>
                <p:cNvSpPr>
                  <a:spLocks noChangeArrowheads="1"/>
                </p:cNvSpPr>
                <p:nvPr/>
              </p:nvSpPr>
              <p:spPr bwMode="auto">
                <a:xfrm>
                  <a:off x="1835" y="215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3" name="Rectangle 978"/>
                <p:cNvSpPr>
                  <a:spLocks noChangeArrowheads="1"/>
                </p:cNvSpPr>
                <p:nvPr/>
              </p:nvSpPr>
              <p:spPr bwMode="auto">
                <a:xfrm>
                  <a:off x="1830" y="215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4" name="Rectangle 979"/>
                <p:cNvSpPr>
                  <a:spLocks noChangeArrowheads="1"/>
                </p:cNvSpPr>
                <p:nvPr/>
              </p:nvSpPr>
              <p:spPr bwMode="auto">
                <a:xfrm>
                  <a:off x="1822" y="2151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5" name="Rectangle 980"/>
                <p:cNvSpPr>
                  <a:spLocks noChangeArrowheads="1"/>
                </p:cNvSpPr>
                <p:nvPr/>
              </p:nvSpPr>
              <p:spPr bwMode="auto">
                <a:xfrm>
                  <a:off x="1815" y="2151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6" name="Rectangle 981"/>
                <p:cNvSpPr>
                  <a:spLocks noChangeArrowheads="1"/>
                </p:cNvSpPr>
                <p:nvPr/>
              </p:nvSpPr>
              <p:spPr bwMode="auto">
                <a:xfrm>
                  <a:off x="1807" y="2151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7" name="Rectangle 982"/>
                <p:cNvSpPr>
                  <a:spLocks noChangeArrowheads="1"/>
                </p:cNvSpPr>
                <p:nvPr/>
              </p:nvSpPr>
              <p:spPr bwMode="auto">
                <a:xfrm>
                  <a:off x="1801" y="215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8" name="Rectangle 983"/>
                <p:cNvSpPr>
                  <a:spLocks noChangeArrowheads="1"/>
                </p:cNvSpPr>
                <p:nvPr/>
              </p:nvSpPr>
              <p:spPr bwMode="auto">
                <a:xfrm>
                  <a:off x="1796" y="2151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49" name="Rectangle 984"/>
                <p:cNvSpPr>
                  <a:spLocks noChangeArrowheads="1"/>
                </p:cNvSpPr>
                <p:nvPr/>
              </p:nvSpPr>
              <p:spPr bwMode="auto">
                <a:xfrm>
                  <a:off x="1781" y="2151"/>
                  <a:ext cx="1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0" name="Freeform 985"/>
                <p:cNvSpPr>
                  <a:spLocks/>
                </p:cNvSpPr>
                <p:nvPr/>
              </p:nvSpPr>
              <p:spPr bwMode="auto">
                <a:xfrm>
                  <a:off x="1767" y="2151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6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6 w 14"/>
                    <a:gd name="T9" fmla="*/ 0 h 13"/>
                    <a:gd name="T10" fmla="*/ 14 w 14"/>
                    <a:gd name="T11" fmla="*/ 8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6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1" name="Freeform 986"/>
                <p:cNvSpPr>
                  <a:spLocks/>
                </p:cNvSpPr>
                <p:nvPr/>
              </p:nvSpPr>
              <p:spPr bwMode="auto">
                <a:xfrm>
                  <a:off x="1767" y="2145"/>
                  <a:ext cx="14" cy="14"/>
                </a:xfrm>
                <a:custGeom>
                  <a:avLst/>
                  <a:gdLst>
                    <a:gd name="T0" fmla="*/ 6 w 14"/>
                    <a:gd name="T1" fmla="*/ 14 h 14"/>
                    <a:gd name="T2" fmla="*/ 0 w 14"/>
                    <a:gd name="T3" fmla="*/ 6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6 h 14"/>
                    <a:gd name="T10" fmla="*/ 6 w 14"/>
                    <a:gd name="T11" fmla="*/ 0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6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2" name="Rectangle 987"/>
                <p:cNvSpPr>
                  <a:spLocks noChangeArrowheads="1"/>
                </p:cNvSpPr>
                <p:nvPr/>
              </p:nvSpPr>
              <p:spPr bwMode="auto">
                <a:xfrm>
                  <a:off x="1767" y="214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3" name="Rectangle 988"/>
                <p:cNvSpPr>
                  <a:spLocks noChangeArrowheads="1"/>
                </p:cNvSpPr>
                <p:nvPr/>
              </p:nvSpPr>
              <p:spPr bwMode="auto">
                <a:xfrm>
                  <a:off x="1759" y="214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4" name="Freeform 989"/>
                <p:cNvSpPr>
                  <a:spLocks/>
                </p:cNvSpPr>
                <p:nvPr/>
              </p:nvSpPr>
              <p:spPr bwMode="auto">
                <a:xfrm>
                  <a:off x="1744" y="2145"/>
                  <a:ext cx="18" cy="14"/>
                </a:xfrm>
                <a:custGeom>
                  <a:avLst/>
                  <a:gdLst>
                    <a:gd name="T0" fmla="*/ 0 w 18"/>
                    <a:gd name="T1" fmla="*/ 6 h 14"/>
                    <a:gd name="T2" fmla="*/ 10 w 18"/>
                    <a:gd name="T3" fmla="*/ 14 h 14"/>
                    <a:gd name="T4" fmla="*/ 15 w 18"/>
                    <a:gd name="T5" fmla="*/ 14 h 14"/>
                    <a:gd name="T6" fmla="*/ 15 w 18"/>
                    <a:gd name="T7" fmla="*/ 0 h 14"/>
                    <a:gd name="T8" fmla="*/ 10 w 18"/>
                    <a:gd name="T9" fmla="*/ 0 h 14"/>
                    <a:gd name="T10" fmla="*/ 18 w 18"/>
                    <a:gd name="T11" fmla="*/ 6 h 14"/>
                    <a:gd name="T12" fmla="*/ 0 w 18"/>
                    <a:gd name="T13" fmla="*/ 6 h 14"/>
                    <a:gd name="T14" fmla="*/ 0 w 18"/>
                    <a:gd name="T15" fmla="*/ 14 h 14"/>
                    <a:gd name="T16" fmla="*/ 10 w 18"/>
                    <a:gd name="T17" fmla="*/ 14 h 14"/>
                    <a:gd name="T18" fmla="*/ 0 w 18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0" y="6"/>
                      </a:moveTo>
                      <a:lnTo>
                        <a:pt x="10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8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5" name="Freeform 990"/>
                <p:cNvSpPr>
                  <a:spLocks/>
                </p:cNvSpPr>
                <p:nvPr/>
              </p:nvSpPr>
              <p:spPr bwMode="auto">
                <a:xfrm>
                  <a:off x="1744" y="2137"/>
                  <a:ext cx="18" cy="14"/>
                </a:xfrm>
                <a:custGeom>
                  <a:avLst/>
                  <a:gdLst>
                    <a:gd name="T0" fmla="*/ 10 w 18"/>
                    <a:gd name="T1" fmla="*/ 14 h 14"/>
                    <a:gd name="T2" fmla="*/ 0 w 18"/>
                    <a:gd name="T3" fmla="*/ 8 h 14"/>
                    <a:gd name="T4" fmla="*/ 0 w 18"/>
                    <a:gd name="T5" fmla="*/ 14 h 14"/>
                    <a:gd name="T6" fmla="*/ 18 w 18"/>
                    <a:gd name="T7" fmla="*/ 14 h 14"/>
                    <a:gd name="T8" fmla="*/ 18 w 18"/>
                    <a:gd name="T9" fmla="*/ 8 h 14"/>
                    <a:gd name="T10" fmla="*/ 10 w 18"/>
                    <a:gd name="T11" fmla="*/ 0 h 14"/>
                    <a:gd name="T12" fmla="*/ 18 w 18"/>
                    <a:gd name="T13" fmla="*/ 8 h 14"/>
                    <a:gd name="T14" fmla="*/ 18 w 18"/>
                    <a:gd name="T15" fmla="*/ 0 h 14"/>
                    <a:gd name="T16" fmla="*/ 10 w 18"/>
                    <a:gd name="T17" fmla="*/ 0 h 14"/>
                    <a:gd name="T18" fmla="*/ 10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0" y="14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8" y="14"/>
                      </a:lnTo>
                      <a:lnTo>
                        <a:pt x="18" y="8"/>
                      </a:lnTo>
                      <a:lnTo>
                        <a:pt x="10" y="0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6" name="Rectangle 991"/>
                <p:cNvSpPr>
                  <a:spLocks noChangeArrowheads="1"/>
                </p:cNvSpPr>
                <p:nvPr/>
              </p:nvSpPr>
              <p:spPr bwMode="auto">
                <a:xfrm>
                  <a:off x="1747" y="2137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7" name="Rectangle 992"/>
                <p:cNvSpPr>
                  <a:spLocks noChangeArrowheads="1"/>
                </p:cNvSpPr>
                <p:nvPr/>
              </p:nvSpPr>
              <p:spPr bwMode="auto">
                <a:xfrm>
                  <a:off x="1739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8" name="Rectangle 993"/>
                <p:cNvSpPr>
                  <a:spLocks noChangeArrowheads="1"/>
                </p:cNvSpPr>
                <p:nvPr/>
              </p:nvSpPr>
              <p:spPr bwMode="auto">
                <a:xfrm>
                  <a:off x="1731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59" name="Freeform 994"/>
                <p:cNvSpPr>
                  <a:spLocks/>
                </p:cNvSpPr>
                <p:nvPr/>
              </p:nvSpPr>
              <p:spPr bwMode="auto">
                <a:xfrm>
                  <a:off x="1725" y="2137"/>
                  <a:ext cx="6" cy="14"/>
                </a:xfrm>
                <a:custGeom>
                  <a:avLst/>
                  <a:gdLst>
                    <a:gd name="T0" fmla="*/ 0 w 6"/>
                    <a:gd name="T1" fmla="*/ 0 h 14"/>
                    <a:gd name="T2" fmla="*/ 0 w 6"/>
                    <a:gd name="T3" fmla="*/ 14 h 14"/>
                    <a:gd name="T4" fmla="*/ 6 w 6"/>
                    <a:gd name="T5" fmla="*/ 14 h 14"/>
                    <a:gd name="T6" fmla="*/ 6 w 6"/>
                    <a:gd name="T7" fmla="*/ 0 h 14"/>
                    <a:gd name="T8" fmla="*/ 0 w 6"/>
                    <a:gd name="T9" fmla="*/ 0 h 14"/>
                    <a:gd name="T10" fmla="*/ 0 w 6"/>
                    <a:gd name="T11" fmla="*/ 14 h 14"/>
                    <a:gd name="T12" fmla="*/ 0 w 6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4"/>
                    <a:gd name="T23" fmla="*/ 6 w 6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4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0" name="Freeform 995"/>
                <p:cNvSpPr>
                  <a:spLocks/>
                </p:cNvSpPr>
                <p:nvPr/>
              </p:nvSpPr>
              <p:spPr bwMode="auto">
                <a:xfrm>
                  <a:off x="1725" y="2137"/>
                  <a:ext cx="6" cy="14"/>
                </a:xfrm>
                <a:custGeom>
                  <a:avLst/>
                  <a:gdLst>
                    <a:gd name="T0" fmla="*/ 6 w 6"/>
                    <a:gd name="T1" fmla="*/ 14 h 14"/>
                    <a:gd name="T2" fmla="*/ 6 w 6"/>
                    <a:gd name="T3" fmla="*/ 0 h 14"/>
                    <a:gd name="T4" fmla="*/ 0 w 6"/>
                    <a:gd name="T5" fmla="*/ 0 h 14"/>
                    <a:gd name="T6" fmla="*/ 0 w 6"/>
                    <a:gd name="T7" fmla="*/ 14 h 14"/>
                    <a:gd name="T8" fmla="*/ 6 w 6"/>
                    <a:gd name="T9" fmla="*/ 14 h 14"/>
                    <a:gd name="T10" fmla="*/ 6 w 6"/>
                    <a:gd name="T11" fmla="*/ 0 h 14"/>
                    <a:gd name="T12" fmla="*/ 6 w 6"/>
                    <a:gd name="T13" fmla="*/ 14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4"/>
                    <a:gd name="T23" fmla="*/ 6 w 6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4">
                      <a:moveTo>
                        <a:pt x="6" y="14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6" y="0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1" name="Rectangle 996"/>
                <p:cNvSpPr>
                  <a:spLocks noChangeArrowheads="1"/>
                </p:cNvSpPr>
                <p:nvPr/>
              </p:nvSpPr>
              <p:spPr bwMode="auto">
                <a:xfrm>
                  <a:off x="1725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2" name="Rectangle 997"/>
                <p:cNvSpPr>
                  <a:spLocks noChangeArrowheads="1"/>
                </p:cNvSpPr>
                <p:nvPr/>
              </p:nvSpPr>
              <p:spPr bwMode="auto">
                <a:xfrm>
                  <a:off x="1710" y="2137"/>
                  <a:ext cx="1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3" name="Rectangle 998"/>
                <p:cNvSpPr>
                  <a:spLocks noChangeArrowheads="1"/>
                </p:cNvSpPr>
                <p:nvPr/>
              </p:nvSpPr>
              <p:spPr bwMode="auto">
                <a:xfrm>
                  <a:off x="1705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4" name="Rectangle 999"/>
                <p:cNvSpPr>
                  <a:spLocks noChangeArrowheads="1"/>
                </p:cNvSpPr>
                <p:nvPr/>
              </p:nvSpPr>
              <p:spPr bwMode="auto">
                <a:xfrm>
                  <a:off x="1697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5" name="Rectangle 1000"/>
                <p:cNvSpPr>
                  <a:spLocks noChangeArrowheads="1"/>
                </p:cNvSpPr>
                <p:nvPr/>
              </p:nvSpPr>
              <p:spPr bwMode="auto">
                <a:xfrm>
                  <a:off x="1683" y="2137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6" name="Rectangle 1001"/>
                <p:cNvSpPr>
                  <a:spLocks noChangeArrowheads="1"/>
                </p:cNvSpPr>
                <p:nvPr/>
              </p:nvSpPr>
              <p:spPr bwMode="auto">
                <a:xfrm>
                  <a:off x="1676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7" name="Rectangle 1002"/>
                <p:cNvSpPr>
                  <a:spLocks noChangeArrowheads="1"/>
                </p:cNvSpPr>
                <p:nvPr/>
              </p:nvSpPr>
              <p:spPr bwMode="auto">
                <a:xfrm>
                  <a:off x="1668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8" name="Rectangle 1003"/>
                <p:cNvSpPr>
                  <a:spLocks noChangeArrowheads="1"/>
                </p:cNvSpPr>
                <p:nvPr/>
              </p:nvSpPr>
              <p:spPr bwMode="auto">
                <a:xfrm>
                  <a:off x="1663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69" name="Rectangle 1004"/>
                <p:cNvSpPr>
                  <a:spLocks noChangeArrowheads="1"/>
                </p:cNvSpPr>
                <p:nvPr/>
              </p:nvSpPr>
              <p:spPr bwMode="auto">
                <a:xfrm>
                  <a:off x="1657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0" name="Rectangle 1005"/>
                <p:cNvSpPr>
                  <a:spLocks noChangeArrowheads="1"/>
                </p:cNvSpPr>
                <p:nvPr/>
              </p:nvSpPr>
              <p:spPr bwMode="auto">
                <a:xfrm>
                  <a:off x="1649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1" name="Rectangle 1006"/>
                <p:cNvSpPr>
                  <a:spLocks noChangeArrowheads="1"/>
                </p:cNvSpPr>
                <p:nvPr/>
              </p:nvSpPr>
              <p:spPr bwMode="auto">
                <a:xfrm>
                  <a:off x="1643" y="2137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2" name="Rectangle 1007"/>
                <p:cNvSpPr>
                  <a:spLocks noChangeArrowheads="1"/>
                </p:cNvSpPr>
                <p:nvPr/>
              </p:nvSpPr>
              <p:spPr bwMode="auto">
                <a:xfrm>
                  <a:off x="1634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3" name="Rectangle 1008"/>
                <p:cNvSpPr>
                  <a:spLocks noChangeArrowheads="1"/>
                </p:cNvSpPr>
                <p:nvPr/>
              </p:nvSpPr>
              <p:spPr bwMode="auto">
                <a:xfrm>
                  <a:off x="1626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4" name="Rectangle 1009"/>
                <p:cNvSpPr>
                  <a:spLocks noChangeArrowheads="1"/>
                </p:cNvSpPr>
                <p:nvPr/>
              </p:nvSpPr>
              <p:spPr bwMode="auto">
                <a:xfrm>
                  <a:off x="1621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5" name="Rectangle 1010"/>
                <p:cNvSpPr>
                  <a:spLocks noChangeArrowheads="1"/>
                </p:cNvSpPr>
                <p:nvPr/>
              </p:nvSpPr>
              <p:spPr bwMode="auto">
                <a:xfrm>
                  <a:off x="1606" y="2137"/>
                  <a:ext cx="1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6" name="Rectangle 1011"/>
                <p:cNvSpPr>
                  <a:spLocks noChangeArrowheads="1"/>
                </p:cNvSpPr>
                <p:nvPr/>
              </p:nvSpPr>
              <p:spPr bwMode="auto">
                <a:xfrm>
                  <a:off x="1600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7" name="Rectangle 1012"/>
                <p:cNvSpPr>
                  <a:spLocks noChangeArrowheads="1"/>
                </p:cNvSpPr>
                <p:nvPr/>
              </p:nvSpPr>
              <p:spPr bwMode="auto">
                <a:xfrm>
                  <a:off x="1592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8" name="Rectangle 1013"/>
                <p:cNvSpPr>
                  <a:spLocks noChangeArrowheads="1"/>
                </p:cNvSpPr>
                <p:nvPr/>
              </p:nvSpPr>
              <p:spPr bwMode="auto">
                <a:xfrm>
                  <a:off x="1587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79" name="Rectangle 1014"/>
                <p:cNvSpPr>
                  <a:spLocks noChangeArrowheads="1"/>
                </p:cNvSpPr>
                <p:nvPr/>
              </p:nvSpPr>
              <p:spPr bwMode="auto">
                <a:xfrm>
                  <a:off x="1581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0" name="Rectangle 1015"/>
                <p:cNvSpPr>
                  <a:spLocks noChangeArrowheads="1"/>
                </p:cNvSpPr>
                <p:nvPr/>
              </p:nvSpPr>
              <p:spPr bwMode="auto">
                <a:xfrm>
                  <a:off x="1572" y="2137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1" name="Rectangle 1016"/>
                <p:cNvSpPr>
                  <a:spLocks noChangeArrowheads="1"/>
                </p:cNvSpPr>
                <p:nvPr/>
              </p:nvSpPr>
              <p:spPr bwMode="auto">
                <a:xfrm>
                  <a:off x="1567" y="2137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2" name="Rectangle 1017"/>
                <p:cNvSpPr>
                  <a:spLocks noChangeArrowheads="1"/>
                </p:cNvSpPr>
                <p:nvPr/>
              </p:nvSpPr>
              <p:spPr bwMode="auto">
                <a:xfrm>
                  <a:off x="1553" y="2137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3" name="Rectangle 1018"/>
                <p:cNvSpPr>
                  <a:spLocks noChangeArrowheads="1"/>
                </p:cNvSpPr>
                <p:nvPr/>
              </p:nvSpPr>
              <p:spPr bwMode="auto">
                <a:xfrm>
                  <a:off x="1543" y="2137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4" name="Rectangle 1019"/>
                <p:cNvSpPr>
                  <a:spLocks noChangeArrowheads="1"/>
                </p:cNvSpPr>
                <p:nvPr/>
              </p:nvSpPr>
              <p:spPr bwMode="auto">
                <a:xfrm>
                  <a:off x="1538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5" name="Rectangle 1020"/>
                <p:cNvSpPr>
                  <a:spLocks noChangeArrowheads="1"/>
                </p:cNvSpPr>
                <p:nvPr/>
              </p:nvSpPr>
              <p:spPr bwMode="auto">
                <a:xfrm>
                  <a:off x="1533" y="2137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6" name="Rectangle 1021"/>
                <p:cNvSpPr>
                  <a:spLocks noChangeArrowheads="1"/>
                </p:cNvSpPr>
                <p:nvPr/>
              </p:nvSpPr>
              <p:spPr bwMode="auto">
                <a:xfrm>
                  <a:off x="1524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7" name="Rectangle 1022"/>
                <p:cNvSpPr>
                  <a:spLocks noChangeArrowheads="1"/>
                </p:cNvSpPr>
                <p:nvPr/>
              </p:nvSpPr>
              <p:spPr bwMode="auto">
                <a:xfrm>
                  <a:off x="1519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8" name="Rectangle 1023"/>
                <p:cNvSpPr>
                  <a:spLocks noChangeArrowheads="1"/>
                </p:cNvSpPr>
                <p:nvPr/>
              </p:nvSpPr>
              <p:spPr bwMode="auto">
                <a:xfrm>
                  <a:off x="1510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89" name="Rectangle 1024"/>
                <p:cNvSpPr>
                  <a:spLocks noChangeArrowheads="1"/>
                </p:cNvSpPr>
                <p:nvPr/>
              </p:nvSpPr>
              <p:spPr bwMode="auto">
                <a:xfrm>
                  <a:off x="1501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0" name="Rectangle 1025"/>
                <p:cNvSpPr>
                  <a:spLocks noChangeArrowheads="1"/>
                </p:cNvSpPr>
                <p:nvPr/>
              </p:nvSpPr>
              <p:spPr bwMode="auto">
                <a:xfrm>
                  <a:off x="1496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1" name="Rectangle 1026"/>
                <p:cNvSpPr>
                  <a:spLocks noChangeArrowheads="1"/>
                </p:cNvSpPr>
                <p:nvPr/>
              </p:nvSpPr>
              <p:spPr bwMode="auto">
                <a:xfrm>
                  <a:off x="1491" y="2137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2" name="Rectangle 1027"/>
                <p:cNvSpPr>
                  <a:spLocks noChangeArrowheads="1"/>
                </p:cNvSpPr>
                <p:nvPr/>
              </p:nvSpPr>
              <p:spPr bwMode="auto">
                <a:xfrm>
                  <a:off x="1482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3" name="Rectangle 1028"/>
                <p:cNvSpPr>
                  <a:spLocks noChangeArrowheads="1"/>
                </p:cNvSpPr>
                <p:nvPr/>
              </p:nvSpPr>
              <p:spPr bwMode="auto">
                <a:xfrm>
                  <a:off x="1476" y="2137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4" name="Rectangle 1029"/>
                <p:cNvSpPr>
                  <a:spLocks noChangeArrowheads="1"/>
                </p:cNvSpPr>
                <p:nvPr/>
              </p:nvSpPr>
              <p:spPr bwMode="auto">
                <a:xfrm>
                  <a:off x="1467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5" name="Rectangle 1030"/>
                <p:cNvSpPr>
                  <a:spLocks noChangeArrowheads="1"/>
                </p:cNvSpPr>
                <p:nvPr/>
              </p:nvSpPr>
              <p:spPr bwMode="auto">
                <a:xfrm>
                  <a:off x="1462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6" name="Rectangle 1031"/>
                <p:cNvSpPr>
                  <a:spLocks noChangeArrowheads="1"/>
                </p:cNvSpPr>
                <p:nvPr/>
              </p:nvSpPr>
              <p:spPr bwMode="auto">
                <a:xfrm>
                  <a:off x="1455" y="2137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7" name="Rectangle 1032"/>
                <p:cNvSpPr>
                  <a:spLocks noChangeArrowheads="1"/>
                </p:cNvSpPr>
                <p:nvPr/>
              </p:nvSpPr>
              <p:spPr bwMode="auto">
                <a:xfrm>
                  <a:off x="1447" y="2137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8" name="Rectangle 1033"/>
                <p:cNvSpPr>
                  <a:spLocks noChangeArrowheads="1"/>
                </p:cNvSpPr>
                <p:nvPr/>
              </p:nvSpPr>
              <p:spPr bwMode="auto">
                <a:xfrm>
                  <a:off x="1442" y="2137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99" name="Rectangle 1034"/>
                <p:cNvSpPr>
                  <a:spLocks noChangeArrowheads="1"/>
                </p:cNvSpPr>
                <p:nvPr/>
              </p:nvSpPr>
              <p:spPr bwMode="auto">
                <a:xfrm>
                  <a:off x="1434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0" name="Rectangle 1035"/>
                <p:cNvSpPr>
                  <a:spLocks noChangeArrowheads="1"/>
                </p:cNvSpPr>
                <p:nvPr/>
              </p:nvSpPr>
              <p:spPr bwMode="auto">
                <a:xfrm>
                  <a:off x="1428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1" name="Rectangle 1036"/>
                <p:cNvSpPr>
                  <a:spLocks noChangeArrowheads="1"/>
                </p:cNvSpPr>
                <p:nvPr/>
              </p:nvSpPr>
              <p:spPr bwMode="auto">
                <a:xfrm>
                  <a:off x="1413" y="2137"/>
                  <a:ext cx="1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2" name="Rectangle 1037"/>
                <p:cNvSpPr>
                  <a:spLocks noChangeArrowheads="1"/>
                </p:cNvSpPr>
                <p:nvPr/>
              </p:nvSpPr>
              <p:spPr bwMode="auto">
                <a:xfrm>
                  <a:off x="1408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3" name="Rectangle 1038"/>
                <p:cNvSpPr>
                  <a:spLocks noChangeArrowheads="1"/>
                </p:cNvSpPr>
                <p:nvPr/>
              </p:nvSpPr>
              <p:spPr bwMode="auto">
                <a:xfrm>
                  <a:off x="1400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4" name="Rectangle 1039"/>
                <p:cNvSpPr>
                  <a:spLocks noChangeArrowheads="1"/>
                </p:cNvSpPr>
                <p:nvPr/>
              </p:nvSpPr>
              <p:spPr bwMode="auto">
                <a:xfrm>
                  <a:off x="1392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5" name="Rectangle 1040"/>
                <p:cNvSpPr>
                  <a:spLocks noChangeArrowheads="1"/>
                </p:cNvSpPr>
                <p:nvPr/>
              </p:nvSpPr>
              <p:spPr bwMode="auto">
                <a:xfrm>
                  <a:off x="1385" y="2137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6" name="Rectangle 1041"/>
                <p:cNvSpPr>
                  <a:spLocks noChangeArrowheads="1"/>
                </p:cNvSpPr>
                <p:nvPr/>
              </p:nvSpPr>
              <p:spPr bwMode="auto">
                <a:xfrm>
                  <a:off x="1377" y="213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7" name="Rectangle 1042"/>
                <p:cNvSpPr>
                  <a:spLocks noChangeArrowheads="1"/>
                </p:cNvSpPr>
                <p:nvPr/>
              </p:nvSpPr>
              <p:spPr bwMode="auto">
                <a:xfrm>
                  <a:off x="1371" y="2137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8" name="Rectangle 1043"/>
                <p:cNvSpPr>
                  <a:spLocks noChangeArrowheads="1"/>
                </p:cNvSpPr>
                <p:nvPr/>
              </p:nvSpPr>
              <p:spPr bwMode="auto">
                <a:xfrm>
                  <a:off x="1358" y="2137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09" name="Rectangle 1044"/>
                <p:cNvSpPr>
                  <a:spLocks noChangeArrowheads="1"/>
                </p:cNvSpPr>
                <p:nvPr/>
              </p:nvSpPr>
              <p:spPr bwMode="auto">
                <a:xfrm>
                  <a:off x="1351" y="2137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0" name="Freeform 1045"/>
                <p:cNvSpPr>
                  <a:spLocks/>
                </p:cNvSpPr>
                <p:nvPr/>
              </p:nvSpPr>
              <p:spPr bwMode="auto">
                <a:xfrm>
                  <a:off x="1337" y="2137"/>
                  <a:ext cx="14" cy="14"/>
                </a:xfrm>
                <a:custGeom>
                  <a:avLst/>
                  <a:gdLst>
                    <a:gd name="T0" fmla="*/ 14 w 14"/>
                    <a:gd name="T1" fmla="*/ 8 h 14"/>
                    <a:gd name="T2" fmla="*/ 6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6 w 14"/>
                    <a:gd name="T9" fmla="*/ 0 h 14"/>
                    <a:gd name="T10" fmla="*/ 0 w 14"/>
                    <a:gd name="T11" fmla="*/ 8 h 14"/>
                    <a:gd name="T12" fmla="*/ 6 w 14"/>
                    <a:gd name="T13" fmla="*/ 0 h 14"/>
                    <a:gd name="T14" fmla="*/ 0 w 14"/>
                    <a:gd name="T15" fmla="*/ 0 h 14"/>
                    <a:gd name="T16" fmla="*/ 0 w 14"/>
                    <a:gd name="T17" fmla="*/ 8 h 14"/>
                    <a:gd name="T18" fmla="*/ 14 w 14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8"/>
                      </a:moveTo>
                      <a:lnTo>
                        <a:pt x="6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1" name="Freeform 1046"/>
                <p:cNvSpPr>
                  <a:spLocks/>
                </p:cNvSpPr>
                <p:nvPr/>
              </p:nvSpPr>
              <p:spPr bwMode="auto">
                <a:xfrm>
                  <a:off x="1337" y="2145"/>
                  <a:ext cx="14" cy="14"/>
                </a:xfrm>
                <a:custGeom>
                  <a:avLst/>
                  <a:gdLst>
                    <a:gd name="T0" fmla="*/ 6 w 14"/>
                    <a:gd name="T1" fmla="*/ 14 h 14"/>
                    <a:gd name="T2" fmla="*/ 14 w 14"/>
                    <a:gd name="T3" fmla="*/ 6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6 h 14"/>
                    <a:gd name="T10" fmla="*/ 6 w 14"/>
                    <a:gd name="T11" fmla="*/ 0 h 14"/>
                    <a:gd name="T12" fmla="*/ 6 w 14"/>
                    <a:gd name="T13" fmla="*/ 14 h 14"/>
                    <a:gd name="T14" fmla="*/ 14 w 14"/>
                    <a:gd name="T15" fmla="*/ 14 h 14"/>
                    <a:gd name="T16" fmla="*/ 14 w 14"/>
                    <a:gd name="T17" fmla="*/ 6 h 14"/>
                    <a:gd name="T18" fmla="*/ 6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14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6" y="14"/>
                      </a:lnTo>
                      <a:lnTo>
                        <a:pt x="14" y="14"/>
                      </a:lnTo>
                      <a:lnTo>
                        <a:pt x="14" y="6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2" name="Rectangle 1047"/>
                <p:cNvSpPr>
                  <a:spLocks noChangeArrowheads="1"/>
                </p:cNvSpPr>
                <p:nvPr/>
              </p:nvSpPr>
              <p:spPr bwMode="auto">
                <a:xfrm>
                  <a:off x="1332" y="2145"/>
                  <a:ext cx="12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3" name="Rectangle 1048"/>
                <p:cNvSpPr>
                  <a:spLocks noChangeArrowheads="1"/>
                </p:cNvSpPr>
                <p:nvPr/>
              </p:nvSpPr>
              <p:spPr bwMode="auto">
                <a:xfrm>
                  <a:off x="1324" y="214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4" name="Freeform 1049"/>
                <p:cNvSpPr>
                  <a:spLocks/>
                </p:cNvSpPr>
                <p:nvPr/>
              </p:nvSpPr>
              <p:spPr bwMode="auto">
                <a:xfrm>
                  <a:off x="1309" y="2145"/>
                  <a:ext cx="13" cy="14"/>
                </a:xfrm>
                <a:custGeom>
                  <a:avLst/>
                  <a:gdLst>
                    <a:gd name="T0" fmla="*/ 13 w 13"/>
                    <a:gd name="T1" fmla="*/ 6 h 14"/>
                    <a:gd name="T2" fmla="*/ 8 w 13"/>
                    <a:gd name="T3" fmla="*/ 14 h 14"/>
                    <a:gd name="T4" fmla="*/ 13 w 13"/>
                    <a:gd name="T5" fmla="*/ 14 h 14"/>
                    <a:gd name="T6" fmla="*/ 13 w 13"/>
                    <a:gd name="T7" fmla="*/ 0 h 14"/>
                    <a:gd name="T8" fmla="*/ 8 w 13"/>
                    <a:gd name="T9" fmla="*/ 0 h 14"/>
                    <a:gd name="T10" fmla="*/ 0 w 13"/>
                    <a:gd name="T11" fmla="*/ 6 h 14"/>
                    <a:gd name="T12" fmla="*/ 8 w 13"/>
                    <a:gd name="T13" fmla="*/ 0 h 14"/>
                    <a:gd name="T14" fmla="*/ 0 w 13"/>
                    <a:gd name="T15" fmla="*/ 0 h 14"/>
                    <a:gd name="T16" fmla="*/ 0 w 13"/>
                    <a:gd name="T17" fmla="*/ 6 h 14"/>
                    <a:gd name="T18" fmla="*/ 13 w 1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6"/>
                      </a:moveTo>
                      <a:lnTo>
                        <a:pt x="8" y="14"/>
                      </a:lnTo>
                      <a:lnTo>
                        <a:pt x="13" y="14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5" name="Rectangle 1050"/>
                <p:cNvSpPr>
                  <a:spLocks noChangeArrowheads="1"/>
                </p:cNvSpPr>
                <p:nvPr/>
              </p:nvSpPr>
              <p:spPr bwMode="auto">
                <a:xfrm>
                  <a:off x="1309" y="2151"/>
                  <a:ext cx="16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6" name="Rectangle 1051"/>
                <p:cNvSpPr>
                  <a:spLocks noChangeArrowheads="1"/>
                </p:cNvSpPr>
                <p:nvPr/>
              </p:nvSpPr>
              <p:spPr bwMode="auto">
                <a:xfrm>
                  <a:off x="1309" y="2159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7" name="Freeform 1052"/>
                <p:cNvSpPr>
                  <a:spLocks/>
                </p:cNvSpPr>
                <p:nvPr/>
              </p:nvSpPr>
              <p:spPr bwMode="auto">
                <a:xfrm>
                  <a:off x="1309" y="2164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13 w 13"/>
                    <a:gd name="T3" fmla="*/ 7 h 15"/>
                    <a:gd name="T4" fmla="*/ 13 w 13"/>
                    <a:gd name="T5" fmla="*/ 0 h 15"/>
                    <a:gd name="T6" fmla="*/ 0 w 13"/>
                    <a:gd name="T7" fmla="*/ 0 h 15"/>
                    <a:gd name="T8" fmla="*/ 0 w 13"/>
                    <a:gd name="T9" fmla="*/ 7 h 15"/>
                    <a:gd name="T10" fmla="*/ 8 w 13"/>
                    <a:gd name="T11" fmla="*/ 0 h 15"/>
                    <a:gd name="T12" fmla="*/ 8 w 13"/>
                    <a:gd name="T13" fmla="*/ 15 h 15"/>
                    <a:gd name="T14" fmla="*/ 13 w 13"/>
                    <a:gd name="T15" fmla="*/ 15 h 15"/>
                    <a:gd name="T16" fmla="*/ 13 w 13"/>
                    <a:gd name="T17" fmla="*/ 7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13" y="7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8" y="0"/>
                      </a:ln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7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8" name="Rectangle 1053"/>
                <p:cNvSpPr>
                  <a:spLocks noChangeArrowheads="1"/>
                </p:cNvSpPr>
                <p:nvPr/>
              </p:nvSpPr>
              <p:spPr bwMode="auto">
                <a:xfrm>
                  <a:off x="1309" y="2164"/>
                  <a:ext cx="9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19" name="Freeform 1054"/>
                <p:cNvSpPr>
                  <a:spLocks/>
                </p:cNvSpPr>
                <p:nvPr/>
              </p:nvSpPr>
              <p:spPr bwMode="auto">
                <a:xfrm>
                  <a:off x="1295" y="2164"/>
                  <a:ext cx="14" cy="15"/>
                </a:xfrm>
                <a:custGeom>
                  <a:avLst/>
                  <a:gdLst>
                    <a:gd name="T0" fmla="*/ 14 w 14"/>
                    <a:gd name="T1" fmla="*/ 7 h 15"/>
                    <a:gd name="T2" fmla="*/ 8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8 w 14"/>
                    <a:gd name="T9" fmla="*/ 0 h 15"/>
                    <a:gd name="T10" fmla="*/ 0 w 14"/>
                    <a:gd name="T11" fmla="*/ 7 h 15"/>
                    <a:gd name="T12" fmla="*/ 8 w 14"/>
                    <a:gd name="T13" fmla="*/ 0 h 15"/>
                    <a:gd name="T14" fmla="*/ 0 w 14"/>
                    <a:gd name="T15" fmla="*/ 0 h 15"/>
                    <a:gd name="T16" fmla="*/ 0 w 14"/>
                    <a:gd name="T17" fmla="*/ 7 h 15"/>
                    <a:gd name="T18" fmla="*/ 14 w 14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7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28" name="Rectangle 1055"/>
                <p:cNvSpPr>
                  <a:spLocks noChangeArrowheads="1"/>
                </p:cNvSpPr>
                <p:nvPr/>
              </p:nvSpPr>
              <p:spPr bwMode="auto">
                <a:xfrm>
                  <a:off x="1295" y="2171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29" name="Freeform 1056"/>
                <p:cNvSpPr>
                  <a:spLocks/>
                </p:cNvSpPr>
                <p:nvPr/>
              </p:nvSpPr>
              <p:spPr bwMode="auto">
                <a:xfrm>
                  <a:off x="1295" y="2179"/>
                  <a:ext cx="14" cy="14"/>
                </a:xfrm>
                <a:custGeom>
                  <a:avLst/>
                  <a:gdLst>
                    <a:gd name="T0" fmla="*/ 8 w 14"/>
                    <a:gd name="T1" fmla="*/ 0 h 14"/>
                    <a:gd name="T2" fmla="*/ 14 w 14"/>
                    <a:gd name="T3" fmla="*/ 6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6 h 14"/>
                    <a:gd name="T10" fmla="*/ 8 w 14"/>
                    <a:gd name="T11" fmla="*/ 14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8 w 14"/>
                    <a:gd name="T17" fmla="*/ 14 h 14"/>
                    <a:gd name="T18" fmla="*/ 8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0" name="Freeform 1057"/>
                <p:cNvSpPr>
                  <a:spLocks/>
                </p:cNvSpPr>
                <p:nvPr/>
              </p:nvSpPr>
              <p:spPr bwMode="auto">
                <a:xfrm>
                  <a:off x="1303" y="2179"/>
                  <a:ext cx="14" cy="14"/>
                </a:xfrm>
                <a:custGeom>
                  <a:avLst/>
                  <a:gdLst>
                    <a:gd name="T0" fmla="*/ 14 w 14"/>
                    <a:gd name="T1" fmla="*/ 6 h 14"/>
                    <a:gd name="T2" fmla="*/ 6 w 14"/>
                    <a:gd name="T3" fmla="*/ 0 h 14"/>
                    <a:gd name="T4" fmla="*/ 0 w 14"/>
                    <a:gd name="T5" fmla="*/ 0 h 14"/>
                    <a:gd name="T6" fmla="*/ 0 w 14"/>
                    <a:gd name="T7" fmla="*/ 14 h 14"/>
                    <a:gd name="T8" fmla="*/ 6 w 14"/>
                    <a:gd name="T9" fmla="*/ 14 h 14"/>
                    <a:gd name="T10" fmla="*/ 0 w 14"/>
                    <a:gd name="T11" fmla="*/ 6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14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14" y="6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1" name="Rectangle 1058"/>
                <p:cNvSpPr>
                  <a:spLocks noChangeArrowheads="1"/>
                </p:cNvSpPr>
                <p:nvPr/>
              </p:nvSpPr>
              <p:spPr bwMode="auto">
                <a:xfrm>
                  <a:off x="1303" y="2185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2" name="Rectangle 1059"/>
                <p:cNvSpPr>
                  <a:spLocks noChangeArrowheads="1"/>
                </p:cNvSpPr>
                <p:nvPr/>
              </p:nvSpPr>
              <p:spPr bwMode="auto">
                <a:xfrm>
                  <a:off x="1303" y="2193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3" name="Freeform 1060"/>
                <p:cNvSpPr>
                  <a:spLocks/>
                </p:cNvSpPr>
                <p:nvPr/>
              </p:nvSpPr>
              <p:spPr bwMode="auto">
                <a:xfrm>
                  <a:off x="1303" y="2198"/>
                  <a:ext cx="14" cy="18"/>
                </a:xfrm>
                <a:custGeom>
                  <a:avLst/>
                  <a:gdLst>
                    <a:gd name="T0" fmla="*/ 6 w 14"/>
                    <a:gd name="T1" fmla="*/ 0 h 18"/>
                    <a:gd name="T2" fmla="*/ 14 w 14"/>
                    <a:gd name="T3" fmla="*/ 10 h 18"/>
                    <a:gd name="T4" fmla="*/ 14 w 14"/>
                    <a:gd name="T5" fmla="*/ 0 h 18"/>
                    <a:gd name="T6" fmla="*/ 0 w 14"/>
                    <a:gd name="T7" fmla="*/ 0 h 18"/>
                    <a:gd name="T8" fmla="*/ 0 w 14"/>
                    <a:gd name="T9" fmla="*/ 10 h 18"/>
                    <a:gd name="T10" fmla="*/ 6 w 14"/>
                    <a:gd name="T11" fmla="*/ 18 h 18"/>
                    <a:gd name="T12" fmla="*/ 0 w 14"/>
                    <a:gd name="T13" fmla="*/ 10 h 18"/>
                    <a:gd name="T14" fmla="*/ 0 w 14"/>
                    <a:gd name="T15" fmla="*/ 18 h 18"/>
                    <a:gd name="T16" fmla="*/ 6 w 14"/>
                    <a:gd name="T17" fmla="*/ 18 h 18"/>
                    <a:gd name="T18" fmla="*/ 6 w 14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6" y="0"/>
                      </a:move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6" y="18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4" name="Freeform 1061"/>
                <p:cNvSpPr>
                  <a:spLocks/>
                </p:cNvSpPr>
                <p:nvPr/>
              </p:nvSpPr>
              <p:spPr bwMode="auto">
                <a:xfrm>
                  <a:off x="1309" y="2198"/>
                  <a:ext cx="13" cy="18"/>
                </a:xfrm>
                <a:custGeom>
                  <a:avLst/>
                  <a:gdLst>
                    <a:gd name="T0" fmla="*/ 13 w 13"/>
                    <a:gd name="T1" fmla="*/ 10 h 18"/>
                    <a:gd name="T2" fmla="*/ 8 w 13"/>
                    <a:gd name="T3" fmla="*/ 0 h 18"/>
                    <a:gd name="T4" fmla="*/ 0 w 13"/>
                    <a:gd name="T5" fmla="*/ 0 h 18"/>
                    <a:gd name="T6" fmla="*/ 0 w 13"/>
                    <a:gd name="T7" fmla="*/ 18 h 18"/>
                    <a:gd name="T8" fmla="*/ 8 w 13"/>
                    <a:gd name="T9" fmla="*/ 18 h 18"/>
                    <a:gd name="T10" fmla="*/ 0 w 13"/>
                    <a:gd name="T11" fmla="*/ 10 h 18"/>
                    <a:gd name="T12" fmla="*/ 13 w 13"/>
                    <a:gd name="T13" fmla="*/ 10 h 18"/>
                    <a:gd name="T14" fmla="*/ 13 w 13"/>
                    <a:gd name="T15" fmla="*/ 0 h 18"/>
                    <a:gd name="T16" fmla="*/ 8 w 13"/>
                    <a:gd name="T17" fmla="*/ 0 h 18"/>
                    <a:gd name="T18" fmla="*/ 13 w 13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13" y="10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5" name="Freeform 1062"/>
                <p:cNvSpPr>
                  <a:spLocks/>
                </p:cNvSpPr>
                <p:nvPr/>
              </p:nvSpPr>
              <p:spPr bwMode="auto">
                <a:xfrm>
                  <a:off x="1309" y="2205"/>
                  <a:ext cx="13" cy="16"/>
                </a:xfrm>
                <a:custGeom>
                  <a:avLst/>
                  <a:gdLst>
                    <a:gd name="T0" fmla="*/ 8 w 13"/>
                    <a:gd name="T1" fmla="*/ 0 h 16"/>
                    <a:gd name="T2" fmla="*/ 13 w 13"/>
                    <a:gd name="T3" fmla="*/ 11 h 16"/>
                    <a:gd name="T4" fmla="*/ 13 w 13"/>
                    <a:gd name="T5" fmla="*/ 3 h 16"/>
                    <a:gd name="T6" fmla="*/ 0 w 13"/>
                    <a:gd name="T7" fmla="*/ 3 h 16"/>
                    <a:gd name="T8" fmla="*/ 0 w 13"/>
                    <a:gd name="T9" fmla="*/ 11 h 16"/>
                    <a:gd name="T10" fmla="*/ 8 w 13"/>
                    <a:gd name="T11" fmla="*/ 16 h 16"/>
                    <a:gd name="T12" fmla="*/ 0 w 13"/>
                    <a:gd name="T13" fmla="*/ 11 h 16"/>
                    <a:gd name="T14" fmla="*/ 0 w 13"/>
                    <a:gd name="T15" fmla="*/ 16 h 16"/>
                    <a:gd name="T16" fmla="*/ 8 w 13"/>
                    <a:gd name="T17" fmla="*/ 16 h 16"/>
                    <a:gd name="T18" fmla="*/ 8 w 13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8" y="0"/>
                      </a:moveTo>
                      <a:lnTo>
                        <a:pt x="13" y="11"/>
                      </a:lnTo>
                      <a:lnTo>
                        <a:pt x="13" y="3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8" y="16"/>
                      </a:lnTo>
                      <a:lnTo>
                        <a:pt x="0" y="11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6" name="Rectangle 1063"/>
                <p:cNvSpPr>
                  <a:spLocks noChangeArrowheads="1"/>
                </p:cNvSpPr>
                <p:nvPr/>
              </p:nvSpPr>
              <p:spPr bwMode="auto">
                <a:xfrm>
                  <a:off x="1317" y="2205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7" name="Rectangle 1064"/>
                <p:cNvSpPr>
                  <a:spLocks noChangeArrowheads="1"/>
                </p:cNvSpPr>
                <p:nvPr/>
              </p:nvSpPr>
              <p:spPr bwMode="auto">
                <a:xfrm>
                  <a:off x="1324" y="2205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8" name="Freeform 1065"/>
                <p:cNvSpPr>
                  <a:spLocks/>
                </p:cNvSpPr>
                <p:nvPr/>
              </p:nvSpPr>
              <p:spPr bwMode="auto">
                <a:xfrm>
                  <a:off x="1329" y="2205"/>
                  <a:ext cx="14" cy="16"/>
                </a:xfrm>
                <a:custGeom>
                  <a:avLst/>
                  <a:gdLst>
                    <a:gd name="T0" fmla="*/ 14 w 14"/>
                    <a:gd name="T1" fmla="*/ 11 h 16"/>
                    <a:gd name="T2" fmla="*/ 8 w 14"/>
                    <a:gd name="T3" fmla="*/ 0 h 16"/>
                    <a:gd name="T4" fmla="*/ 3 w 14"/>
                    <a:gd name="T5" fmla="*/ 0 h 16"/>
                    <a:gd name="T6" fmla="*/ 3 w 14"/>
                    <a:gd name="T7" fmla="*/ 16 h 16"/>
                    <a:gd name="T8" fmla="*/ 8 w 14"/>
                    <a:gd name="T9" fmla="*/ 16 h 16"/>
                    <a:gd name="T10" fmla="*/ 0 w 14"/>
                    <a:gd name="T11" fmla="*/ 11 h 16"/>
                    <a:gd name="T12" fmla="*/ 14 w 14"/>
                    <a:gd name="T13" fmla="*/ 11 h 16"/>
                    <a:gd name="T14" fmla="*/ 14 w 14"/>
                    <a:gd name="T15" fmla="*/ 0 h 16"/>
                    <a:gd name="T16" fmla="*/ 8 w 14"/>
                    <a:gd name="T17" fmla="*/ 0 h 16"/>
                    <a:gd name="T18" fmla="*/ 14 w 14"/>
                    <a:gd name="T19" fmla="*/ 11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14" y="11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6"/>
                      </a:lnTo>
                      <a:lnTo>
                        <a:pt x="8" y="16"/>
                      </a:lnTo>
                      <a:lnTo>
                        <a:pt x="0" y="11"/>
                      </a:lnTo>
                      <a:lnTo>
                        <a:pt x="14" y="11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39" name="Freeform 1066"/>
                <p:cNvSpPr>
                  <a:spLocks/>
                </p:cNvSpPr>
                <p:nvPr/>
              </p:nvSpPr>
              <p:spPr bwMode="auto">
                <a:xfrm>
                  <a:off x="1329" y="2213"/>
                  <a:ext cx="14" cy="16"/>
                </a:xfrm>
                <a:custGeom>
                  <a:avLst/>
                  <a:gdLst>
                    <a:gd name="T0" fmla="*/ 8 w 14"/>
                    <a:gd name="T1" fmla="*/ 0 h 16"/>
                    <a:gd name="T2" fmla="*/ 14 w 14"/>
                    <a:gd name="T3" fmla="*/ 6 h 16"/>
                    <a:gd name="T4" fmla="*/ 14 w 14"/>
                    <a:gd name="T5" fmla="*/ 3 h 16"/>
                    <a:gd name="T6" fmla="*/ 0 w 14"/>
                    <a:gd name="T7" fmla="*/ 3 h 16"/>
                    <a:gd name="T8" fmla="*/ 0 w 14"/>
                    <a:gd name="T9" fmla="*/ 6 h 16"/>
                    <a:gd name="T10" fmla="*/ 8 w 14"/>
                    <a:gd name="T11" fmla="*/ 16 h 16"/>
                    <a:gd name="T12" fmla="*/ 0 w 14"/>
                    <a:gd name="T13" fmla="*/ 6 h 16"/>
                    <a:gd name="T14" fmla="*/ 0 w 14"/>
                    <a:gd name="T15" fmla="*/ 16 h 16"/>
                    <a:gd name="T16" fmla="*/ 8 w 14"/>
                    <a:gd name="T17" fmla="*/ 16 h 16"/>
                    <a:gd name="T18" fmla="*/ 8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8" y="0"/>
                      </a:moveTo>
                      <a:lnTo>
                        <a:pt x="14" y="6"/>
                      </a:lnTo>
                      <a:lnTo>
                        <a:pt x="14" y="3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8" y="16"/>
                      </a:ln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0" name="Freeform 1067"/>
                <p:cNvSpPr>
                  <a:spLocks/>
                </p:cNvSpPr>
                <p:nvPr/>
              </p:nvSpPr>
              <p:spPr bwMode="auto">
                <a:xfrm>
                  <a:off x="1337" y="2213"/>
                  <a:ext cx="14" cy="16"/>
                </a:xfrm>
                <a:custGeom>
                  <a:avLst/>
                  <a:gdLst>
                    <a:gd name="T0" fmla="*/ 14 w 14"/>
                    <a:gd name="T1" fmla="*/ 6 h 16"/>
                    <a:gd name="T2" fmla="*/ 6 w 14"/>
                    <a:gd name="T3" fmla="*/ 0 h 16"/>
                    <a:gd name="T4" fmla="*/ 0 w 14"/>
                    <a:gd name="T5" fmla="*/ 0 h 16"/>
                    <a:gd name="T6" fmla="*/ 0 w 14"/>
                    <a:gd name="T7" fmla="*/ 16 h 16"/>
                    <a:gd name="T8" fmla="*/ 6 w 14"/>
                    <a:gd name="T9" fmla="*/ 16 h 16"/>
                    <a:gd name="T10" fmla="*/ 0 w 14"/>
                    <a:gd name="T11" fmla="*/ 6 h 16"/>
                    <a:gd name="T12" fmla="*/ 14 w 14"/>
                    <a:gd name="T13" fmla="*/ 6 h 16"/>
                    <a:gd name="T14" fmla="*/ 14 w 14"/>
                    <a:gd name="T15" fmla="*/ 0 h 16"/>
                    <a:gd name="T16" fmla="*/ 6 w 14"/>
                    <a:gd name="T17" fmla="*/ 0 h 16"/>
                    <a:gd name="T18" fmla="*/ 14 w 14"/>
                    <a:gd name="T19" fmla="*/ 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14" y="6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6" y="16"/>
                      </a:lnTo>
                      <a:lnTo>
                        <a:pt x="0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1" name="Freeform 1068"/>
                <p:cNvSpPr>
                  <a:spLocks/>
                </p:cNvSpPr>
                <p:nvPr/>
              </p:nvSpPr>
              <p:spPr bwMode="auto">
                <a:xfrm>
                  <a:off x="1337" y="2219"/>
                  <a:ext cx="14" cy="16"/>
                </a:xfrm>
                <a:custGeom>
                  <a:avLst/>
                  <a:gdLst>
                    <a:gd name="T0" fmla="*/ 6 w 14"/>
                    <a:gd name="T1" fmla="*/ 0 h 16"/>
                    <a:gd name="T2" fmla="*/ 14 w 14"/>
                    <a:gd name="T3" fmla="*/ 8 h 16"/>
                    <a:gd name="T4" fmla="*/ 14 w 14"/>
                    <a:gd name="T5" fmla="*/ 0 h 16"/>
                    <a:gd name="T6" fmla="*/ 0 w 14"/>
                    <a:gd name="T7" fmla="*/ 0 h 16"/>
                    <a:gd name="T8" fmla="*/ 0 w 14"/>
                    <a:gd name="T9" fmla="*/ 8 h 16"/>
                    <a:gd name="T10" fmla="*/ 6 w 14"/>
                    <a:gd name="T11" fmla="*/ 16 h 16"/>
                    <a:gd name="T12" fmla="*/ 0 w 14"/>
                    <a:gd name="T13" fmla="*/ 8 h 16"/>
                    <a:gd name="T14" fmla="*/ 0 w 14"/>
                    <a:gd name="T15" fmla="*/ 16 h 16"/>
                    <a:gd name="T16" fmla="*/ 6 w 14"/>
                    <a:gd name="T17" fmla="*/ 16 h 16"/>
                    <a:gd name="T18" fmla="*/ 6 w 14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6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6" y="1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2" name="Rectangle 1069"/>
                <p:cNvSpPr>
                  <a:spLocks noChangeArrowheads="1"/>
                </p:cNvSpPr>
                <p:nvPr/>
              </p:nvSpPr>
              <p:spPr bwMode="auto">
                <a:xfrm>
                  <a:off x="1343" y="2219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3" name="Rectangle 1070"/>
                <p:cNvSpPr>
                  <a:spLocks noChangeArrowheads="1"/>
                </p:cNvSpPr>
                <p:nvPr/>
              </p:nvSpPr>
              <p:spPr bwMode="auto">
                <a:xfrm>
                  <a:off x="1351" y="2219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4" name="Freeform 1071"/>
                <p:cNvSpPr>
                  <a:spLocks/>
                </p:cNvSpPr>
                <p:nvPr/>
              </p:nvSpPr>
              <p:spPr bwMode="auto">
                <a:xfrm>
                  <a:off x="1356" y="2219"/>
                  <a:ext cx="15" cy="16"/>
                </a:xfrm>
                <a:custGeom>
                  <a:avLst/>
                  <a:gdLst>
                    <a:gd name="T0" fmla="*/ 15 w 15"/>
                    <a:gd name="T1" fmla="*/ 8 h 16"/>
                    <a:gd name="T2" fmla="*/ 10 w 15"/>
                    <a:gd name="T3" fmla="*/ 0 h 16"/>
                    <a:gd name="T4" fmla="*/ 0 w 15"/>
                    <a:gd name="T5" fmla="*/ 0 h 16"/>
                    <a:gd name="T6" fmla="*/ 0 w 15"/>
                    <a:gd name="T7" fmla="*/ 16 h 16"/>
                    <a:gd name="T8" fmla="*/ 10 w 15"/>
                    <a:gd name="T9" fmla="*/ 16 h 16"/>
                    <a:gd name="T10" fmla="*/ 0 w 15"/>
                    <a:gd name="T11" fmla="*/ 8 h 16"/>
                    <a:gd name="T12" fmla="*/ 15 w 15"/>
                    <a:gd name="T13" fmla="*/ 8 h 16"/>
                    <a:gd name="T14" fmla="*/ 15 w 15"/>
                    <a:gd name="T15" fmla="*/ 0 h 16"/>
                    <a:gd name="T16" fmla="*/ 10 w 15"/>
                    <a:gd name="T17" fmla="*/ 0 h 16"/>
                    <a:gd name="T18" fmla="*/ 15 w 15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15" y="8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10" y="16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5" name="Freeform 1072"/>
                <p:cNvSpPr>
                  <a:spLocks/>
                </p:cNvSpPr>
                <p:nvPr/>
              </p:nvSpPr>
              <p:spPr bwMode="auto">
                <a:xfrm>
                  <a:off x="1356" y="2227"/>
                  <a:ext cx="15" cy="15"/>
                </a:xfrm>
                <a:custGeom>
                  <a:avLst/>
                  <a:gdLst>
                    <a:gd name="T0" fmla="*/ 10 w 15"/>
                    <a:gd name="T1" fmla="*/ 0 h 15"/>
                    <a:gd name="T2" fmla="*/ 15 w 15"/>
                    <a:gd name="T3" fmla="*/ 8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8 h 15"/>
                    <a:gd name="T10" fmla="*/ 10 w 15"/>
                    <a:gd name="T11" fmla="*/ 15 h 15"/>
                    <a:gd name="T12" fmla="*/ 0 w 15"/>
                    <a:gd name="T13" fmla="*/ 8 h 15"/>
                    <a:gd name="T14" fmla="*/ 0 w 15"/>
                    <a:gd name="T15" fmla="*/ 15 h 15"/>
                    <a:gd name="T16" fmla="*/ 10 w 15"/>
                    <a:gd name="T17" fmla="*/ 15 h 15"/>
                    <a:gd name="T18" fmla="*/ 1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0" y="0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15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6" name="Rectangle 1073"/>
                <p:cNvSpPr>
                  <a:spLocks noChangeArrowheads="1"/>
                </p:cNvSpPr>
                <p:nvPr/>
              </p:nvSpPr>
              <p:spPr bwMode="auto">
                <a:xfrm>
                  <a:off x="1366" y="2227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7" name="Rectangle 1074"/>
                <p:cNvSpPr>
                  <a:spLocks noChangeArrowheads="1"/>
                </p:cNvSpPr>
                <p:nvPr/>
              </p:nvSpPr>
              <p:spPr bwMode="auto">
                <a:xfrm>
                  <a:off x="1371" y="2227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8" name="Rectangle 1075"/>
                <p:cNvSpPr>
                  <a:spLocks noChangeArrowheads="1"/>
                </p:cNvSpPr>
                <p:nvPr/>
              </p:nvSpPr>
              <p:spPr bwMode="auto">
                <a:xfrm>
                  <a:off x="1377" y="2227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49" name="Freeform 1076"/>
                <p:cNvSpPr>
                  <a:spLocks/>
                </p:cNvSpPr>
                <p:nvPr/>
              </p:nvSpPr>
              <p:spPr bwMode="auto">
                <a:xfrm>
                  <a:off x="1385" y="2227"/>
                  <a:ext cx="15" cy="15"/>
                </a:xfrm>
                <a:custGeom>
                  <a:avLst/>
                  <a:gdLst>
                    <a:gd name="T0" fmla="*/ 15 w 15"/>
                    <a:gd name="T1" fmla="*/ 8 h 15"/>
                    <a:gd name="T2" fmla="*/ 5 w 15"/>
                    <a:gd name="T3" fmla="*/ 0 h 15"/>
                    <a:gd name="T4" fmla="*/ 0 w 15"/>
                    <a:gd name="T5" fmla="*/ 0 h 15"/>
                    <a:gd name="T6" fmla="*/ 0 w 15"/>
                    <a:gd name="T7" fmla="*/ 15 h 15"/>
                    <a:gd name="T8" fmla="*/ 5 w 15"/>
                    <a:gd name="T9" fmla="*/ 15 h 15"/>
                    <a:gd name="T10" fmla="*/ 0 w 15"/>
                    <a:gd name="T11" fmla="*/ 8 h 15"/>
                    <a:gd name="T12" fmla="*/ 15 w 15"/>
                    <a:gd name="T13" fmla="*/ 8 h 15"/>
                    <a:gd name="T14" fmla="*/ 15 w 15"/>
                    <a:gd name="T15" fmla="*/ 0 h 15"/>
                    <a:gd name="T16" fmla="*/ 5 w 15"/>
                    <a:gd name="T17" fmla="*/ 0 h 15"/>
                    <a:gd name="T18" fmla="*/ 15 w 15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0" name="Freeform 1077"/>
                <p:cNvSpPr>
                  <a:spLocks/>
                </p:cNvSpPr>
                <p:nvPr/>
              </p:nvSpPr>
              <p:spPr bwMode="auto">
                <a:xfrm>
                  <a:off x="1385" y="2235"/>
                  <a:ext cx="15" cy="15"/>
                </a:xfrm>
                <a:custGeom>
                  <a:avLst/>
                  <a:gdLst>
                    <a:gd name="T0" fmla="*/ 5 w 15"/>
                    <a:gd name="T1" fmla="*/ 0 h 15"/>
                    <a:gd name="T2" fmla="*/ 15 w 15"/>
                    <a:gd name="T3" fmla="*/ 7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7 h 15"/>
                    <a:gd name="T10" fmla="*/ 5 w 15"/>
                    <a:gd name="T11" fmla="*/ 15 h 15"/>
                    <a:gd name="T12" fmla="*/ 0 w 15"/>
                    <a:gd name="T13" fmla="*/ 7 h 15"/>
                    <a:gd name="T14" fmla="*/ 0 w 15"/>
                    <a:gd name="T15" fmla="*/ 15 h 15"/>
                    <a:gd name="T16" fmla="*/ 5 w 15"/>
                    <a:gd name="T17" fmla="*/ 15 h 15"/>
                    <a:gd name="T18" fmla="*/ 5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0"/>
                      </a:moveTo>
                      <a:lnTo>
                        <a:pt x="15" y="7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5" y="15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1" name="Rectangle 1078"/>
                <p:cNvSpPr>
                  <a:spLocks noChangeArrowheads="1"/>
                </p:cNvSpPr>
                <p:nvPr/>
              </p:nvSpPr>
              <p:spPr bwMode="auto">
                <a:xfrm>
                  <a:off x="1392" y="2236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2" name="Rectangle 1079"/>
                <p:cNvSpPr>
                  <a:spLocks noChangeArrowheads="1"/>
                </p:cNvSpPr>
                <p:nvPr/>
              </p:nvSpPr>
              <p:spPr bwMode="auto">
                <a:xfrm>
                  <a:off x="1400" y="2236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3" name="Rectangle 1080"/>
                <p:cNvSpPr>
                  <a:spLocks noChangeArrowheads="1"/>
                </p:cNvSpPr>
                <p:nvPr/>
              </p:nvSpPr>
              <p:spPr bwMode="auto">
                <a:xfrm>
                  <a:off x="1408" y="2236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4" name="Freeform 1081"/>
                <p:cNvSpPr>
                  <a:spLocks/>
                </p:cNvSpPr>
                <p:nvPr/>
              </p:nvSpPr>
              <p:spPr bwMode="auto">
                <a:xfrm>
                  <a:off x="1411" y="2235"/>
                  <a:ext cx="17" cy="15"/>
                </a:xfrm>
                <a:custGeom>
                  <a:avLst/>
                  <a:gdLst>
                    <a:gd name="T0" fmla="*/ 17 w 17"/>
                    <a:gd name="T1" fmla="*/ 7 h 15"/>
                    <a:gd name="T2" fmla="*/ 8 w 17"/>
                    <a:gd name="T3" fmla="*/ 0 h 15"/>
                    <a:gd name="T4" fmla="*/ 2 w 17"/>
                    <a:gd name="T5" fmla="*/ 0 h 15"/>
                    <a:gd name="T6" fmla="*/ 2 w 17"/>
                    <a:gd name="T7" fmla="*/ 15 h 15"/>
                    <a:gd name="T8" fmla="*/ 8 w 17"/>
                    <a:gd name="T9" fmla="*/ 15 h 15"/>
                    <a:gd name="T10" fmla="*/ 0 w 17"/>
                    <a:gd name="T11" fmla="*/ 7 h 15"/>
                    <a:gd name="T12" fmla="*/ 17 w 17"/>
                    <a:gd name="T13" fmla="*/ 7 h 15"/>
                    <a:gd name="T14" fmla="*/ 17 w 17"/>
                    <a:gd name="T15" fmla="*/ 0 h 15"/>
                    <a:gd name="T16" fmla="*/ 8 w 17"/>
                    <a:gd name="T17" fmla="*/ 0 h 15"/>
                    <a:gd name="T18" fmla="*/ 17 w 17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17" y="7"/>
                      </a:move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2" y="15"/>
                      </a:lnTo>
                      <a:lnTo>
                        <a:pt x="8" y="15"/>
                      </a:lnTo>
                      <a:lnTo>
                        <a:pt x="0" y="7"/>
                      </a:lnTo>
                      <a:lnTo>
                        <a:pt x="17" y="7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5" name="Freeform 1082"/>
                <p:cNvSpPr>
                  <a:spLocks/>
                </p:cNvSpPr>
                <p:nvPr/>
              </p:nvSpPr>
              <p:spPr bwMode="auto">
                <a:xfrm>
                  <a:off x="1411" y="2242"/>
                  <a:ext cx="17" cy="13"/>
                </a:xfrm>
                <a:custGeom>
                  <a:avLst/>
                  <a:gdLst>
                    <a:gd name="T0" fmla="*/ 8 w 17"/>
                    <a:gd name="T1" fmla="*/ 0 h 13"/>
                    <a:gd name="T2" fmla="*/ 17 w 17"/>
                    <a:gd name="T3" fmla="*/ 8 h 13"/>
                    <a:gd name="T4" fmla="*/ 17 w 17"/>
                    <a:gd name="T5" fmla="*/ 0 h 13"/>
                    <a:gd name="T6" fmla="*/ 0 w 17"/>
                    <a:gd name="T7" fmla="*/ 0 h 13"/>
                    <a:gd name="T8" fmla="*/ 0 w 17"/>
                    <a:gd name="T9" fmla="*/ 8 h 13"/>
                    <a:gd name="T10" fmla="*/ 8 w 17"/>
                    <a:gd name="T11" fmla="*/ 13 h 13"/>
                    <a:gd name="T12" fmla="*/ 0 w 17"/>
                    <a:gd name="T13" fmla="*/ 8 h 13"/>
                    <a:gd name="T14" fmla="*/ 0 w 17"/>
                    <a:gd name="T15" fmla="*/ 13 h 13"/>
                    <a:gd name="T16" fmla="*/ 8 w 17"/>
                    <a:gd name="T17" fmla="*/ 13 h 13"/>
                    <a:gd name="T18" fmla="*/ 8 w 17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3"/>
                    <a:gd name="T32" fmla="*/ 17 w 17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3">
                      <a:moveTo>
                        <a:pt x="8" y="0"/>
                      </a:move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6" name="Rectangle 1083"/>
                <p:cNvSpPr>
                  <a:spLocks noChangeArrowheads="1"/>
                </p:cNvSpPr>
                <p:nvPr/>
              </p:nvSpPr>
              <p:spPr bwMode="auto">
                <a:xfrm>
                  <a:off x="1419" y="2242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7" name="Rectangle 1084"/>
                <p:cNvSpPr>
                  <a:spLocks noChangeArrowheads="1"/>
                </p:cNvSpPr>
                <p:nvPr/>
              </p:nvSpPr>
              <p:spPr bwMode="auto">
                <a:xfrm>
                  <a:off x="1428" y="224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8" name="Rectangle 1085"/>
                <p:cNvSpPr>
                  <a:spLocks noChangeArrowheads="1"/>
                </p:cNvSpPr>
                <p:nvPr/>
              </p:nvSpPr>
              <p:spPr bwMode="auto">
                <a:xfrm>
                  <a:off x="1434" y="2242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5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1442" y="2242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0" name="Freeform 1087"/>
                <p:cNvSpPr>
                  <a:spLocks/>
                </p:cNvSpPr>
                <p:nvPr/>
              </p:nvSpPr>
              <p:spPr bwMode="auto">
                <a:xfrm>
                  <a:off x="1447" y="2242"/>
                  <a:ext cx="15" cy="13"/>
                </a:xfrm>
                <a:custGeom>
                  <a:avLst/>
                  <a:gdLst>
                    <a:gd name="T0" fmla="*/ 15 w 15"/>
                    <a:gd name="T1" fmla="*/ 8 h 13"/>
                    <a:gd name="T2" fmla="*/ 8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8 w 15"/>
                    <a:gd name="T9" fmla="*/ 13 h 13"/>
                    <a:gd name="T10" fmla="*/ 0 w 15"/>
                    <a:gd name="T11" fmla="*/ 8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8 w 15"/>
                    <a:gd name="T17" fmla="*/ 0 h 13"/>
                    <a:gd name="T18" fmla="*/ 15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1" name="Freeform 1088"/>
                <p:cNvSpPr>
                  <a:spLocks/>
                </p:cNvSpPr>
                <p:nvPr/>
              </p:nvSpPr>
              <p:spPr bwMode="auto">
                <a:xfrm>
                  <a:off x="1447" y="2247"/>
                  <a:ext cx="15" cy="16"/>
                </a:xfrm>
                <a:custGeom>
                  <a:avLst/>
                  <a:gdLst>
                    <a:gd name="T0" fmla="*/ 8 w 15"/>
                    <a:gd name="T1" fmla="*/ 0 h 16"/>
                    <a:gd name="T2" fmla="*/ 15 w 15"/>
                    <a:gd name="T3" fmla="*/ 8 h 16"/>
                    <a:gd name="T4" fmla="*/ 15 w 15"/>
                    <a:gd name="T5" fmla="*/ 3 h 16"/>
                    <a:gd name="T6" fmla="*/ 0 w 15"/>
                    <a:gd name="T7" fmla="*/ 3 h 16"/>
                    <a:gd name="T8" fmla="*/ 0 w 15"/>
                    <a:gd name="T9" fmla="*/ 8 h 16"/>
                    <a:gd name="T10" fmla="*/ 8 w 15"/>
                    <a:gd name="T11" fmla="*/ 16 h 16"/>
                    <a:gd name="T12" fmla="*/ 0 w 15"/>
                    <a:gd name="T13" fmla="*/ 8 h 16"/>
                    <a:gd name="T14" fmla="*/ 0 w 15"/>
                    <a:gd name="T15" fmla="*/ 16 h 16"/>
                    <a:gd name="T16" fmla="*/ 8 w 15"/>
                    <a:gd name="T17" fmla="*/ 16 h 16"/>
                    <a:gd name="T18" fmla="*/ 8 w 15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8" y="0"/>
                      </a:moveTo>
                      <a:lnTo>
                        <a:pt x="15" y="8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8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2" name="Rectangle 1089"/>
                <p:cNvSpPr>
                  <a:spLocks noChangeArrowheads="1"/>
                </p:cNvSpPr>
                <p:nvPr/>
              </p:nvSpPr>
              <p:spPr bwMode="auto">
                <a:xfrm>
                  <a:off x="1455" y="2247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3" name="Rectangle 1090"/>
                <p:cNvSpPr>
                  <a:spLocks noChangeArrowheads="1"/>
                </p:cNvSpPr>
                <p:nvPr/>
              </p:nvSpPr>
              <p:spPr bwMode="auto">
                <a:xfrm>
                  <a:off x="1462" y="2247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4" name="Rectangle 1091"/>
                <p:cNvSpPr>
                  <a:spLocks noChangeArrowheads="1"/>
                </p:cNvSpPr>
                <p:nvPr/>
              </p:nvSpPr>
              <p:spPr bwMode="auto">
                <a:xfrm>
                  <a:off x="1467" y="2247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5" name="Rectangle 1092"/>
                <p:cNvSpPr>
                  <a:spLocks noChangeArrowheads="1"/>
                </p:cNvSpPr>
                <p:nvPr/>
              </p:nvSpPr>
              <p:spPr bwMode="auto">
                <a:xfrm>
                  <a:off x="1476" y="2247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6" name="Freeform 1093"/>
                <p:cNvSpPr>
                  <a:spLocks/>
                </p:cNvSpPr>
                <p:nvPr/>
              </p:nvSpPr>
              <p:spPr bwMode="auto">
                <a:xfrm>
                  <a:off x="1482" y="2247"/>
                  <a:ext cx="14" cy="16"/>
                </a:xfrm>
                <a:custGeom>
                  <a:avLst/>
                  <a:gdLst>
                    <a:gd name="T0" fmla="*/ 14 w 14"/>
                    <a:gd name="T1" fmla="*/ 3 h 16"/>
                    <a:gd name="T2" fmla="*/ 9 w 14"/>
                    <a:gd name="T3" fmla="*/ 0 h 16"/>
                    <a:gd name="T4" fmla="*/ 0 w 14"/>
                    <a:gd name="T5" fmla="*/ 0 h 16"/>
                    <a:gd name="T6" fmla="*/ 0 w 14"/>
                    <a:gd name="T7" fmla="*/ 16 h 16"/>
                    <a:gd name="T8" fmla="*/ 9 w 14"/>
                    <a:gd name="T9" fmla="*/ 16 h 16"/>
                    <a:gd name="T10" fmla="*/ 3 w 14"/>
                    <a:gd name="T11" fmla="*/ 11 h 16"/>
                    <a:gd name="T12" fmla="*/ 14 w 14"/>
                    <a:gd name="T13" fmla="*/ 3 h 16"/>
                    <a:gd name="T14" fmla="*/ 11 w 14"/>
                    <a:gd name="T15" fmla="*/ 0 h 16"/>
                    <a:gd name="T16" fmla="*/ 9 w 14"/>
                    <a:gd name="T17" fmla="*/ 0 h 16"/>
                    <a:gd name="T18" fmla="*/ 14 w 14"/>
                    <a:gd name="T19" fmla="*/ 3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14" y="3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3" y="11"/>
                      </a:lnTo>
                      <a:lnTo>
                        <a:pt x="14" y="3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7" name="Freeform 1094"/>
                <p:cNvSpPr>
                  <a:spLocks/>
                </p:cNvSpPr>
                <p:nvPr/>
              </p:nvSpPr>
              <p:spPr bwMode="auto">
                <a:xfrm>
                  <a:off x="1485" y="2250"/>
                  <a:ext cx="16" cy="19"/>
                </a:xfrm>
                <a:custGeom>
                  <a:avLst/>
                  <a:gdLst>
                    <a:gd name="T0" fmla="*/ 11 w 16"/>
                    <a:gd name="T1" fmla="*/ 5 h 19"/>
                    <a:gd name="T2" fmla="*/ 16 w 16"/>
                    <a:gd name="T3" fmla="*/ 5 h 19"/>
                    <a:gd name="T4" fmla="*/ 11 w 16"/>
                    <a:gd name="T5" fmla="*/ 0 h 19"/>
                    <a:gd name="T6" fmla="*/ 0 w 16"/>
                    <a:gd name="T7" fmla="*/ 8 h 19"/>
                    <a:gd name="T8" fmla="*/ 6 w 16"/>
                    <a:gd name="T9" fmla="*/ 16 h 19"/>
                    <a:gd name="T10" fmla="*/ 11 w 16"/>
                    <a:gd name="T11" fmla="*/ 19 h 19"/>
                    <a:gd name="T12" fmla="*/ 6 w 16"/>
                    <a:gd name="T13" fmla="*/ 16 h 19"/>
                    <a:gd name="T14" fmla="*/ 8 w 16"/>
                    <a:gd name="T15" fmla="*/ 19 h 19"/>
                    <a:gd name="T16" fmla="*/ 11 w 16"/>
                    <a:gd name="T17" fmla="*/ 19 h 19"/>
                    <a:gd name="T18" fmla="*/ 11 w 16"/>
                    <a:gd name="T19" fmla="*/ 5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9"/>
                    <a:gd name="T32" fmla="*/ 16 w 16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9">
                      <a:moveTo>
                        <a:pt x="11" y="5"/>
                      </a:moveTo>
                      <a:lnTo>
                        <a:pt x="16" y="5"/>
                      </a:lnTo>
                      <a:lnTo>
                        <a:pt x="11" y="0"/>
                      </a:lnTo>
                      <a:lnTo>
                        <a:pt x="0" y="8"/>
                      </a:lnTo>
                      <a:lnTo>
                        <a:pt x="6" y="16"/>
                      </a:lnTo>
                      <a:lnTo>
                        <a:pt x="11" y="19"/>
                      </a:lnTo>
                      <a:lnTo>
                        <a:pt x="6" y="16"/>
                      </a:lnTo>
                      <a:lnTo>
                        <a:pt x="8" y="19"/>
                      </a:lnTo>
                      <a:lnTo>
                        <a:pt x="11" y="19"/>
                      </a:lnTo>
                      <a:lnTo>
                        <a:pt x="1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8" name="Rectangle 1095"/>
                <p:cNvSpPr>
                  <a:spLocks noChangeArrowheads="1"/>
                </p:cNvSpPr>
                <p:nvPr/>
              </p:nvSpPr>
              <p:spPr bwMode="auto">
                <a:xfrm>
                  <a:off x="1496" y="2255"/>
                  <a:ext cx="7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69" name="Rectangle 1096"/>
                <p:cNvSpPr>
                  <a:spLocks noChangeArrowheads="1"/>
                </p:cNvSpPr>
                <p:nvPr/>
              </p:nvSpPr>
              <p:spPr bwMode="auto">
                <a:xfrm>
                  <a:off x="1501" y="2255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0" name="Rectangle 1097"/>
                <p:cNvSpPr>
                  <a:spLocks noChangeArrowheads="1"/>
                </p:cNvSpPr>
                <p:nvPr/>
              </p:nvSpPr>
              <p:spPr bwMode="auto">
                <a:xfrm>
                  <a:off x="1510" y="2255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1" name="Rectangle 1098"/>
                <p:cNvSpPr>
                  <a:spLocks noChangeArrowheads="1"/>
                </p:cNvSpPr>
                <p:nvPr/>
              </p:nvSpPr>
              <p:spPr bwMode="auto">
                <a:xfrm>
                  <a:off x="1519" y="2255"/>
                  <a:ext cx="7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2" name="Rectangle 1099"/>
                <p:cNvSpPr>
                  <a:spLocks noChangeArrowheads="1"/>
                </p:cNvSpPr>
                <p:nvPr/>
              </p:nvSpPr>
              <p:spPr bwMode="auto">
                <a:xfrm>
                  <a:off x="1524" y="2255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3" name="Freeform 1100"/>
                <p:cNvSpPr>
                  <a:spLocks/>
                </p:cNvSpPr>
                <p:nvPr/>
              </p:nvSpPr>
              <p:spPr bwMode="auto">
                <a:xfrm>
                  <a:off x="1530" y="2255"/>
                  <a:ext cx="16" cy="14"/>
                </a:xfrm>
                <a:custGeom>
                  <a:avLst/>
                  <a:gdLst>
                    <a:gd name="T0" fmla="*/ 16 w 16"/>
                    <a:gd name="T1" fmla="*/ 6 h 14"/>
                    <a:gd name="T2" fmla="*/ 8 w 16"/>
                    <a:gd name="T3" fmla="*/ 0 h 14"/>
                    <a:gd name="T4" fmla="*/ 3 w 16"/>
                    <a:gd name="T5" fmla="*/ 0 h 14"/>
                    <a:gd name="T6" fmla="*/ 3 w 16"/>
                    <a:gd name="T7" fmla="*/ 14 h 14"/>
                    <a:gd name="T8" fmla="*/ 8 w 16"/>
                    <a:gd name="T9" fmla="*/ 14 h 14"/>
                    <a:gd name="T10" fmla="*/ 0 w 16"/>
                    <a:gd name="T11" fmla="*/ 6 h 14"/>
                    <a:gd name="T12" fmla="*/ 16 w 16"/>
                    <a:gd name="T13" fmla="*/ 6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16 w 16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6" y="6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4" name="Freeform 1101"/>
                <p:cNvSpPr>
                  <a:spLocks/>
                </p:cNvSpPr>
                <p:nvPr/>
              </p:nvSpPr>
              <p:spPr bwMode="auto">
                <a:xfrm>
                  <a:off x="1530" y="2261"/>
                  <a:ext cx="16" cy="15"/>
                </a:xfrm>
                <a:custGeom>
                  <a:avLst/>
                  <a:gdLst>
                    <a:gd name="T0" fmla="*/ 8 w 16"/>
                    <a:gd name="T1" fmla="*/ 0 h 15"/>
                    <a:gd name="T2" fmla="*/ 16 w 16"/>
                    <a:gd name="T3" fmla="*/ 8 h 15"/>
                    <a:gd name="T4" fmla="*/ 16 w 16"/>
                    <a:gd name="T5" fmla="*/ 0 h 15"/>
                    <a:gd name="T6" fmla="*/ 0 w 16"/>
                    <a:gd name="T7" fmla="*/ 0 h 15"/>
                    <a:gd name="T8" fmla="*/ 0 w 16"/>
                    <a:gd name="T9" fmla="*/ 8 h 15"/>
                    <a:gd name="T10" fmla="*/ 8 w 16"/>
                    <a:gd name="T11" fmla="*/ 15 h 15"/>
                    <a:gd name="T12" fmla="*/ 0 w 16"/>
                    <a:gd name="T13" fmla="*/ 8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8 w 16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5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5" name="Rectangle 1102"/>
                <p:cNvSpPr>
                  <a:spLocks noChangeArrowheads="1"/>
                </p:cNvSpPr>
                <p:nvPr/>
              </p:nvSpPr>
              <p:spPr bwMode="auto">
                <a:xfrm>
                  <a:off x="1538" y="2261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6" name="Rectangle 1103"/>
                <p:cNvSpPr>
                  <a:spLocks noChangeArrowheads="1"/>
                </p:cNvSpPr>
                <p:nvPr/>
              </p:nvSpPr>
              <p:spPr bwMode="auto">
                <a:xfrm>
                  <a:off x="1543" y="2261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7" name="Rectangle 1104"/>
                <p:cNvSpPr>
                  <a:spLocks noChangeArrowheads="1"/>
                </p:cNvSpPr>
                <p:nvPr/>
              </p:nvSpPr>
              <p:spPr bwMode="auto">
                <a:xfrm>
                  <a:off x="1553" y="2261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8" name="Rectangle 1105"/>
                <p:cNvSpPr>
                  <a:spLocks noChangeArrowheads="1"/>
                </p:cNvSpPr>
                <p:nvPr/>
              </p:nvSpPr>
              <p:spPr bwMode="auto">
                <a:xfrm>
                  <a:off x="1558" y="2261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79" name="Rectangle 1106"/>
                <p:cNvSpPr>
                  <a:spLocks noChangeArrowheads="1"/>
                </p:cNvSpPr>
                <p:nvPr/>
              </p:nvSpPr>
              <p:spPr bwMode="auto">
                <a:xfrm>
                  <a:off x="1567" y="2261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0" name="Rectangle 1107"/>
                <p:cNvSpPr>
                  <a:spLocks noChangeArrowheads="1"/>
                </p:cNvSpPr>
                <p:nvPr/>
              </p:nvSpPr>
              <p:spPr bwMode="auto">
                <a:xfrm>
                  <a:off x="1572" y="2261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1" name="Freeform 1108"/>
                <p:cNvSpPr>
                  <a:spLocks/>
                </p:cNvSpPr>
                <p:nvPr/>
              </p:nvSpPr>
              <p:spPr bwMode="auto">
                <a:xfrm>
                  <a:off x="1577" y="2261"/>
                  <a:ext cx="15" cy="15"/>
                </a:xfrm>
                <a:custGeom>
                  <a:avLst/>
                  <a:gdLst>
                    <a:gd name="T0" fmla="*/ 15 w 15"/>
                    <a:gd name="T1" fmla="*/ 8 h 15"/>
                    <a:gd name="T2" fmla="*/ 10 w 15"/>
                    <a:gd name="T3" fmla="*/ 0 h 15"/>
                    <a:gd name="T4" fmla="*/ 3 w 15"/>
                    <a:gd name="T5" fmla="*/ 0 h 15"/>
                    <a:gd name="T6" fmla="*/ 3 w 15"/>
                    <a:gd name="T7" fmla="*/ 15 h 15"/>
                    <a:gd name="T8" fmla="*/ 10 w 15"/>
                    <a:gd name="T9" fmla="*/ 15 h 15"/>
                    <a:gd name="T10" fmla="*/ 0 w 15"/>
                    <a:gd name="T11" fmla="*/ 8 h 15"/>
                    <a:gd name="T12" fmla="*/ 15 w 15"/>
                    <a:gd name="T13" fmla="*/ 8 h 15"/>
                    <a:gd name="T14" fmla="*/ 15 w 15"/>
                    <a:gd name="T15" fmla="*/ 0 h 15"/>
                    <a:gd name="T16" fmla="*/ 10 w 15"/>
                    <a:gd name="T17" fmla="*/ 0 h 15"/>
                    <a:gd name="T18" fmla="*/ 15 w 15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5" y="8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10" y="15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2" name="Freeform 1109"/>
                <p:cNvSpPr>
                  <a:spLocks/>
                </p:cNvSpPr>
                <p:nvPr/>
              </p:nvSpPr>
              <p:spPr bwMode="auto">
                <a:xfrm>
                  <a:off x="1577" y="2269"/>
                  <a:ext cx="15" cy="15"/>
                </a:xfrm>
                <a:custGeom>
                  <a:avLst/>
                  <a:gdLst>
                    <a:gd name="T0" fmla="*/ 10 w 15"/>
                    <a:gd name="T1" fmla="*/ 0 h 15"/>
                    <a:gd name="T2" fmla="*/ 15 w 15"/>
                    <a:gd name="T3" fmla="*/ 7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7 h 15"/>
                    <a:gd name="T10" fmla="*/ 10 w 15"/>
                    <a:gd name="T11" fmla="*/ 15 h 15"/>
                    <a:gd name="T12" fmla="*/ 0 w 15"/>
                    <a:gd name="T13" fmla="*/ 7 h 15"/>
                    <a:gd name="T14" fmla="*/ 0 w 15"/>
                    <a:gd name="T15" fmla="*/ 15 h 15"/>
                    <a:gd name="T16" fmla="*/ 10 w 15"/>
                    <a:gd name="T17" fmla="*/ 15 h 15"/>
                    <a:gd name="T18" fmla="*/ 1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10" y="0"/>
                      </a:moveTo>
                      <a:lnTo>
                        <a:pt x="15" y="7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10" y="15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3" name="Rectangle 1110"/>
                <p:cNvSpPr>
                  <a:spLocks noChangeArrowheads="1"/>
                </p:cNvSpPr>
                <p:nvPr/>
              </p:nvSpPr>
              <p:spPr bwMode="auto">
                <a:xfrm>
                  <a:off x="1587" y="22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4" name="Rectangle 1111"/>
                <p:cNvSpPr>
                  <a:spLocks noChangeArrowheads="1"/>
                </p:cNvSpPr>
                <p:nvPr/>
              </p:nvSpPr>
              <p:spPr bwMode="auto">
                <a:xfrm>
                  <a:off x="1592" y="227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5" name="Rectangle 1112"/>
                <p:cNvSpPr>
                  <a:spLocks noChangeArrowheads="1"/>
                </p:cNvSpPr>
                <p:nvPr/>
              </p:nvSpPr>
              <p:spPr bwMode="auto">
                <a:xfrm>
                  <a:off x="1600" y="22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6" name="Rectangle 1113"/>
                <p:cNvSpPr>
                  <a:spLocks noChangeArrowheads="1"/>
                </p:cNvSpPr>
                <p:nvPr/>
              </p:nvSpPr>
              <p:spPr bwMode="auto">
                <a:xfrm>
                  <a:off x="1606" y="2270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7" name="Rectangle 1114"/>
                <p:cNvSpPr>
                  <a:spLocks noChangeArrowheads="1"/>
                </p:cNvSpPr>
                <p:nvPr/>
              </p:nvSpPr>
              <p:spPr bwMode="auto">
                <a:xfrm>
                  <a:off x="1615" y="22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8" name="Rectangle 1115"/>
                <p:cNvSpPr>
                  <a:spLocks noChangeArrowheads="1"/>
                </p:cNvSpPr>
                <p:nvPr/>
              </p:nvSpPr>
              <p:spPr bwMode="auto">
                <a:xfrm>
                  <a:off x="1621" y="22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89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626" y="2270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0" name="Freeform 1117"/>
                <p:cNvSpPr>
                  <a:spLocks/>
                </p:cNvSpPr>
                <p:nvPr/>
              </p:nvSpPr>
              <p:spPr bwMode="auto">
                <a:xfrm>
                  <a:off x="1634" y="2269"/>
                  <a:ext cx="14" cy="15"/>
                </a:xfrm>
                <a:custGeom>
                  <a:avLst/>
                  <a:gdLst>
                    <a:gd name="T0" fmla="*/ 14 w 14"/>
                    <a:gd name="T1" fmla="*/ 7 h 15"/>
                    <a:gd name="T2" fmla="*/ 9 w 14"/>
                    <a:gd name="T3" fmla="*/ 0 h 15"/>
                    <a:gd name="T4" fmla="*/ 0 w 14"/>
                    <a:gd name="T5" fmla="*/ 0 h 15"/>
                    <a:gd name="T6" fmla="*/ 0 w 14"/>
                    <a:gd name="T7" fmla="*/ 15 h 15"/>
                    <a:gd name="T8" fmla="*/ 9 w 14"/>
                    <a:gd name="T9" fmla="*/ 15 h 15"/>
                    <a:gd name="T10" fmla="*/ 0 w 14"/>
                    <a:gd name="T11" fmla="*/ 7 h 15"/>
                    <a:gd name="T12" fmla="*/ 14 w 14"/>
                    <a:gd name="T13" fmla="*/ 7 h 15"/>
                    <a:gd name="T14" fmla="*/ 14 w 14"/>
                    <a:gd name="T15" fmla="*/ 0 h 15"/>
                    <a:gd name="T16" fmla="*/ 9 w 14"/>
                    <a:gd name="T17" fmla="*/ 0 h 15"/>
                    <a:gd name="T18" fmla="*/ 14 w 14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7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7"/>
                      </a:lnTo>
                      <a:lnTo>
                        <a:pt x="14" y="7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1" name="Freeform 1118"/>
                <p:cNvSpPr>
                  <a:spLocks/>
                </p:cNvSpPr>
                <p:nvPr/>
              </p:nvSpPr>
              <p:spPr bwMode="auto">
                <a:xfrm>
                  <a:off x="1634" y="2276"/>
                  <a:ext cx="14" cy="13"/>
                </a:xfrm>
                <a:custGeom>
                  <a:avLst/>
                  <a:gdLst>
                    <a:gd name="T0" fmla="*/ 9 w 14"/>
                    <a:gd name="T1" fmla="*/ 0 h 13"/>
                    <a:gd name="T2" fmla="*/ 14 w 14"/>
                    <a:gd name="T3" fmla="*/ 8 h 13"/>
                    <a:gd name="T4" fmla="*/ 14 w 14"/>
                    <a:gd name="T5" fmla="*/ 0 h 13"/>
                    <a:gd name="T6" fmla="*/ 0 w 14"/>
                    <a:gd name="T7" fmla="*/ 0 h 13"/>
                    <a:gd name="T8" fmla="*/ 0 w 14"/>
                    <a:gd name="T9" fmla="*/ 8 h 13"/>
                    <a:gd name="T10" fmla="*/ 9 w 14"/>
                    <a:gd name="T11" fmla="*/ 13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9 w 14"/>
                    <a:gd name="T17" fmla="*/ 13 h 13"/>
                    <a:gd name="T18" fmla="*/ 9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9" y="0"/>
                      </a:move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2" name="Rectangle 1119"/>
                <p:cNvSpPr>
                  <a:spLocks noChangeArrowheads="1"/>
                </p:cNvSpPr>
                <p:nvPr/>
              </p:nvSpPr>
              <p:spPr bwMode="auto">
                <a:xfrm>
                  <a:off x="1643" y="2276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3" name="Rectangle 1120"/>
                <p:cNvSpPr>
                  <a:spLocks noChangeArrowheads="1"/>
                </p:cNvSpPr>
                <p:nvPr/>
              </p:nvSpPr>
              <p:spPr bwMode="auto">
                <a:xfrm>
                  <a:off x="1649" y="2276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4" name="Rectangle 1121"/>
                <p:cNvSpPr>
                  <a:spLocks noChangeArrowheads="1"/>
                </p:cNvSpPr>
                <p:nvPr/>
              </p:nvSpPr>
              <p:spPr bwMode="auto">
                <a:xfrm>
                  <a:off x="1657" y="2276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5" name="Rectangle 1122"/>
                <p:cNvSpPr>
                  <a:spLocks noChangeArrowheads="1"/>
                </p:cNvSpPr>
                <p:nvPr/>
              </p:nvSpPr>
              <p:spPr bwMode="auto">
                <a:xfrm>
                  <a:off x="1663" y="2276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6" name="Rectangle 1123"/>
                <p:cNvSpPr>
                  <a:spLocks noChangeArrowheads="1"/>
                </p:cNvSpPr>
                <p:nvPr/>
              </p:nvSpPr>
              <p:spPr bwMode="auto">
                <a:xfrm>
                  <a:off x="1668" y="2276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7" name="Rectangle 1124"/>
                <p:cNvSpPr>
                  <a:spLocks noChangeArrowheads="1"/>
                </p:cNvSpPr>
                <p:nvPr/>
              </p:nvSpPr>
              <p:spPr bwMode="auto">
                <a:xfrm>
                  <a:off x="1676" y="2276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8" name="Rectangle 1125"/>
                <p:cNvSpPr>
                  <a:spLocks noChangeArrowheads="1"/>
                </p:cNvSpPr>
                <p:nvPr/>
              </p:nvSpPr>
              <p:spPr bwMode="auto">
                <a:xfrm>
                  <a:off x="1683" y="2276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599" name="Rectangle 1126"/>
                <p:cNvSpPr>
                  <a:spLocks noChangeArrowheads="1"/>
                </p:cNvSpPr>
                <p:nvPr/>
              </p:nvSpPr>
              <p:spPr bwMode="auto">
                <a:xfrm>
                  <a:off x="1691" y="2276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0" name="Rectangle 1127"/>
                <p:cNvSpPr>
                  <a:spLocks noChangeArrowheads="1"/>
                </p:cNvSpPr>
                <p:nvPr/>
              </p:nvSpPr>
              <p:spPr bwMode="auto">
                <a:xfrm>
                  <a:off x="1697" y="2276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1" name="Rectangle 1128"/>
                <p:cNvSpPr>
                  <a:spLocks noChangeArrowheads="1"/>
                </p:cNvSpPr>
                <p:nvPr/>
              </p:nvSpPr>
              <p:spPr bwMode="auto">
                <a:xfrm>
                  <a:off x="1705" y="2276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2" name="Rectangle 1129"/>
                <p:cNvSpPr>
                  <a:spLocks noChangeArrowheads="1"/>
                </p:cNvSpPr>
                <p:nvPr/>
              </p:nvSpPr>
              <p:spPr bwMode="auto">
                <a:xfrm>
                  <a:off x="1710" y="2276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3" name="Freeform 1130"/>
                <p:cNvSpPr>
                  <a:spLocks/>
                </p:cNvSpPr>
                <p:nvPr/>
              </p:nvSpPr>
              <p:spPr bwMode="auto">
                <a:xfrm>
                  <a:off x="1716" y="2276"/>
                  <a:ext cx="15" cy="13"/>
                </a:xfrm>
                <a:custGeom>
                  <a:avLst/>
                  <a:gdLst>
                    <a:gd name="T0" fmla="*/ 15 w 15"/>
                    <a:gd name="T1" fmla="*/ 8 h 13"/>
                    <a:gd name="T2" fmla="*/ 9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9 w 15"/>
                    <a:gd name="T9" fmla="*/ 13 h 13"/>
                    <a:gd name="T10" fmla="*/ 0 w 15"/>
                    <a:gd name="T11" fmla="*/ 8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9 w 15"/>
                    <a:gd name="T17" fmla="*/ 0 h 13"/>
                    <a:gd name="T18" fmla="*/ 15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8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4" name="Freeform 1131"/>
                <p:cNvSpPr>
                  <a:spLocks/>
                </p:cNvSpPr>
                <p:nvPr/>
              </p:nvSpPr>
              <p:spPr bwMode="auto">
                <a:xfrm>
                  <a:off x="1716" y="2281"/>
                  <a:ext cx="15" cy="16"/>
                </a:xfrm>
                <a:custGeom>
                  <a:avLst/>
                  <a:gdLst>
                    <a:gd name="T0" fmla="*/ 9 w 15"/>
                    <a:gd name="T1" fmla="*/ 0 h 16"/>
                    <a:gd name="T2" fmla="*/ 15 w 15"/>
                    <a:gd name="T3" fmla="*/ 8 h 16"/>
                    <a:gd name="T4" fmla="*/ 15 w 15"/>
                    <a:gd name="T5" fmla="*/ 3 h 16"/>
                    <a:gd name="T6" fmla="*/ 0 w 15"/>
                    <a:gd name="T7" fmla="*/ 3 h 16"/>
                    <a:gd name="T8" fmla="*/ 0 w 15"/>
                    <a:gd name="T9" fmla="*/ 8 h 16"/>
                    <a:gd name="T10" fmla="*/ 9 w 15"/>
                    <a:gd name="T11" fmla="*/ 16 h 16"/>
                    <a:gd name="T12" fmla="*/ 0 w 15"/>
                    <a:gd name="T13" fmla="*/ 8 h 16"/>
                    <a:gd name="T14" fmla="*/ 0 w 15"/>
                    <a:gd name="T15" fmla="*/ 16 h 16"/>
                    <a:gd name="T16" fmla="*/ 9 w 15"/>
                    <a:gd name="T17" fmla="*/ 16 h 16"/>
                    <a:gd name="T18" fmla="*/ 9 w 15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9" y="0"/>
                      </a:moveTo>
                      <a:lnTo>
                        <a:pt x="15" y="8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9" y="16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5" name="Rectangle 1132"/>
                <p:cNvSpPr>
                  <a:spLocks noChangeArrowheads="1"/>
                </p:cNvSpPr>
                <p:nvPr/>
              </p:nvSpPr>
              <p:spPr bwMode="auto">
                <a:xfrm>
                  <a:off x="1725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6" name="Rectangle 1133"/>
                <p:cNvSpPr>
                  <a:spLocks noChangeArrowheads="1"/>
                </p:cNvSpPr>
                <p:nvPr/>
              </p:nvSpPr>
              <p:spPr bwMode="auto">
                <a:xfrm>
                  <a:off x="1731" y="2281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7" name="Rectangle 1134"/>
                <p:cNvSpPr>
                  <a:spLocks noChangeArrowheads="1"/>
                </p:cNvSpPr>
                <p:nvPr/>
              </p:nvSpPr>
              <p:spPr bwMode="auto">
                <a:xfrm>
                  <a:off x="1739" y="2281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8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747" y="2281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09" name="Rectangle 1136"/>
                <p:cNvSpPr>
                  <a:spLocks noChangeArrowheads="1"/>
                </p:cNvSpPr>
                <p:nvPr/>
              </p:nvSpPr>
              <p:spPr bwMode="auto">
                <a:xfrm>
                  <a:off x="1754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0" name="Rectangle 1137"/>
                <p:cNvSpPr>
                  <a:spLocks noChangeArrowheads="1"/>
                </p:cNvSpPr>
                <p:nvPr/>
              </p:nvSpPr>
              <p:spPr bwMode="auto">
                <a:xfrm>
                  <a:off x="1759" y="2281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1" name="Rectangle 1138"/>
                <p:cNvSpPr>
                  <a:spLocks noChangeArrowheads="1"/>
                </p:cNvSpPr>
                <p:nvPr/>
              </p:nvSpPr>
              <p:spPr bwMode="auto">
                <a:xfrm>
                  <a:off x="1767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2" name="Rectangle 1139"/>
                <p:cNvSpPr>
                  <a:spLocks noChangeArrowheads="1"/>
                </p:cNvSpPr>
                <p:nvPr/>
              </p:nvSpPr>
              <p:spPr bwMode="auto">
                <a:xfrm>
                  <a:off x="1773" y="2281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3" name="Rectangle 1140"/>
                <p:cNvSpPr>
                  <a:spLocks noChangeArrowheads="1"/>
                </p:cNvSpPr>
                <p:nvPr/>
              </p:nvSpPr>
              <p:spPr bwMode="auto">
                <a:xfrm>
                  <a:off x="1781" y="2281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4" name="Rectangle 1141"/>
                <p:cNvSpPr>
                  <a:spLocks noChangeArrowheads="1"/>
                </p:cNvSpPr>
                <p:nvPr/>
              </p:nvSpPr>
              <p:spPr bwMode="auto">
                <a:xfrm>
                  <a:off x="1788" y="2281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5" name="Rectangle 1142"/>
                <p:cNvSpPr>
                  <a:spLocks noChangeArrowheads="1"/>
                </p:cNvSpPr>
                <p:nvPr/>
              </p:nvSpPr>
              <p:spPr bwMode="auto">
                <a:xfrm>
                  <a:off x="1796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6" name="Rectangle 1143"/>
                <p:cNvSpPr>
                  <a:spLocks noChangeArrowheads="1"/>
                </p:cNvSpPr>
                <p:nvPr/>
              </p:nvSpPr>
              <p:spPr bwMode="auto">
                <a:xfrm>
                  <a:off x="1801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7" name="Freeform 1144"/>
                <p:cNvSpPr>
                  <a:spLocks/>
                </p:cNvSpPr>
                <p:nvPr/>
              </p:nvSpPr>
              <p:spPr bwMode="auto">
                <a:xfrm>
                  <a:off x="1807" y="2281"/>
                  <a:ext cx="15" cy="16"/>
                </a:xfrm>
                <a:custGeom>
                  <a:avLst/>
                  <a:gdLst>
                    <a:gd name="T0" fmla="*/ 15 w 15"/>
                    <a:gd name="T1" fmla="*/ 3 h 16"/>
                    <a:gd name="T2" fmla="*/ 8 w 15"/>
                    <a:gd name="T3" fmla="*/ 0 h 16"/>
                    <a:gd name="T4" fmla="*/ 0 w 15"/>
                    <a:gd name="T5" fmla="*/ 0 h 16"/>
                    <a:gd name="T6" fmla="*/ 0 w 15"/>
                    <a:gd name="T7" fmla="*/ 16 h 16"/>
                    <a:gd name="T8" fmla="*/ 8 w 15"/>
                    <a:gd name="T9" fmla="*/ 16 h 16"/>
                    <a:gd name="T10" fmla="*/ 2 w 15"/>
                    <a:gd name="T11" fmla="*/ 14 h 16"/>
                    <a:gd name="T12" fmla="*/ 15 w 15"/>
                    <a:gd name="T13" fmla="*/ 3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6"/>
                    <a:gd name="T23" fmla="*/ 15 w 15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6">
                      <a:moveTo>
                        <a:pt x="15" y="3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2" y="14"/>
                      </a:lnTo>
                      <a:lnTo>
                        <a:pt x="1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8" name="Freeform 1145"/>
                <p:cNvSpPr>
                  <a:spLocks/>
                </p:cNvSpPr>
                <p:nvPr/>
              </p:nvSpPr>
              <p:spPr bwMode="auto">
                <a:xfrm>
                  <a:off x="1809" y="2284"/>
                  <a:ext cx="18" cy="19"/>
                </a:xfrm>
                <a:custGeom>
                  <a:avLst/>
                  <a:gdLst>
                    <a:gd name="T0" fmla="*/ 13 w 18"/>
                    <a:gd name="T1" fmla="*/ 5 h 19"/>
                    <a:gd name="T2" fmla="*/ 18 w 18"/>
                    <a:gd name="T3" fmla="*/ 8 h 19"/>
                    <a:gd name="T4" fmla="*/ 13 w 18"/>
                    <a:gd name="T5" fmla="*/ 0 h 19"/>
                    <a:gd name="T6" fmla="*/ 0 w 18"/>
                    <a:gd name="T7" fmla="*/ 11 h 19"/>
                    <a:gd name="T8" fmla="*/ 6 w 18"/>
                    <a:gd name="T9" fmla="*/ 16 h 19"/>
                    <a:gd name="T10" fmla="*/ 13 w 18"/>
                    <a:gd name="T11" fmla="*/ 19 h 19"/>
                    <a:gd name="T12" fmla="*/ 13 w 18"/>
                    <a:gd name="T13" fmla="*/ 5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19"/>
                    <a:gd name="T23" fmla="*/ 18 w 18"/>
                    <a:gd name="T24" fmla="*/ 19 h 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19">
                      <a:moveTo>
                        <a:pt x="13" y="5"/>
                      </a:moveTo>
                      <a:lnTo>
                        <a:pt x="18" y="8"/>
                      </a:lnTo>
                      <a:lnTo>
                        <a:pt x="13" y="0"/>
                      </a:lnTo>
                      <a:lnTo>
                        <a:pt x="0" y="11"/>
                      </a:lnTo>
                      <a:lnTo>
                        <a:pt x="6" y="16"/>
                      </a:lnTo>
                      <a:lnTo>
                        <a:pt x="13" y="19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19" name="Rectangle 1146"/>
                <p:cNvSpPr>
                  <a:spLocks noChangeArrowheads="1"/>
                </p:cNvSpPr>
                <p:nvPr/>
              </p:nvSpPr>
              <p:spPr bwMode="auto">
                <a:xfrm>
                  <a:off x="1822" y="2289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0" name="Rectangle 1147"/>
                <p:cNvSpPr>
                  <a:spLocks noChangeArrowheads="1"/>
                </p:cNvSpPr>
                <p:nvPr/>
              </p:nvSpPr>
              <p:spPr bwMode="auto">
                <a:xfrm>
                  <a:off x="1830" y="2289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1" name="Rectangle 1148"/>
                <p:cNvSpPr>
                  <a:spLocks noChangeArrowheads="1"/>
                </p:cNvSpPr>
                <p:nvPr/>
              </p:nvSpPr>
              <p:spPr bwMode="auto">
                <a:xfrm>
                  <a:off x="1835" y="2289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2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841" y="2289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3" name="Rectangle 1150"/>
                <p:cNvSpPr>
                  <a:spLocks noChangeArrowheads="1"/>
                </p:cNvSpPr>
                <p:nvPr/>
              </p:nvSpPr>
              <p:spPr bwMode="auto">
                <a:xfrm>
                  <a:off x="1849" y="2289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4" name="Rectangle 1151"/>
                <p:cNvSpPr>
                  <a:spLocks noChangeArrowheads="1"/>
                </p:cNvSpPr>
                <p:nvPr/>
              </p:nvSpPr>
              <p:spPr bwMode="auto">
                <a:xfrm>
                  <a:off x="1858" y="2289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5" name="Rectangle 1152"/>
                <p:cNvSpPr>
                  <a:spLocks noChangeArrowheads="1"/>
                </p:cNvSpPr>
                <p:nvPr/>
              </p:nvSpPr>
              <p:spPr bwMode="auto">
                <a:xfrm>
                  <a:off x="1864" y="2289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6" name="Freeform 1153"/>
                <p:cNvSpPr>
                  <a:spLocks/>
                </p:cNvSpPr>
                <p:nvPr/>
              </p:nvSpPr>
              <p:spPr bwMode="auto">
                <a:xfrm>
                  <a:off x="1869" y="2289"/>
                  <a:ext cx="16" cy="14"/>
                </a:xfrm>
                <a:custGeom>
                  <a:avLst/>
                  <a:gdLst>
                    <a:gd name="T0" fmla="*/ 16 w 16"/>
                    <a:gd name="T1" fmla="*/ 6 h 14"/>
                    <a:gd name="T2" fmla="*/ 8 w 16"/>
                    <a:gd name="T3" fmla="*/ 0 h 14"/>
                    <a:gd name="T4" fmla="*/ 3 w 16"/>
                    <a:gd name="T5" fmla="*/ 0 h 14"/>
                    <a:gd name="T6" fmla="*/ 3 w 16"/>
                    <a:gd name="T7" fmla="*/ 14 h 14"/>
                    <a:gd name="T8" fmla="*/ 8 w 16"/>
                    <a:gd name="T9" fmla="*/ 14 h 14"/>
                    <a:gd name="T10" fmla="*/ 0 w 16"/>
                    <a:gd name="T11" fmla="*/ 6 h 14"/>
                    <a:gd name="T12" fmla="*/ 16 w 16"/>
                    <a:gd name="T13" fmla="*/ 6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16 w 16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16" y="6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16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7" name="Freeform 1154"/>
                <p:cNvSpPr>
                  <a:spLocks/>
                </p:cNvSpPr>
                <p:nvPr/>
              </p:nvSpPr>
              <p:spPr bwMode="auto">
                <a:xfrm>
                  <a:off x="1869" y="2295"/>
                  <a:ext cx="16" cy="17"/>
                </a:xfrm>
                <a:custGeom>
                  <a:avLst/>
                  <a:gdLst>
                    <a:gd name="T0" fmla="*/ 8 w 16"/>
                    <a:gd name="T1" fmla="*/ 0 h 17"/>
                    <a:gd name="T2" fmla="*/ 16 w 16"/>
                    <a:gd name="T3" fmla="*/ 8 h 17"/>
                    <a:gd name="T4" fmla="*/ 16 w 16"/>
                    <a:gd name="T5" fmla="*/ 0 h 17"/>
                    <a:gd name="T6" fmla="*/ 0 w 16"/>
                    <a:gd name="T7" fmla="*/ 0 h 17"/>
                    <a:gd name="T8" fmla="*/ 0 w 16"/>
                    <a:gd name="T9" fmla="*/ 8 h 17"/>
                    <a:gd name="T10" fmla="*/ 8 w 16"/>
                    <a:gd name="T11" fmla="*/ 17 h 17"/>
                    <a:gd name="T12" fmla="*/ 0 w 16"/>
                    <a:gd name="T13" fmla="*/ 8 h 17"/>
                    <a:gd name="T14" fmla="*/ 0 w 16"/>
                    <a:gd name="T15" fmla="*/ 17 h 17"/>
                    <a:gd name="T16" fmla="*/ 8 w 16"/>
                    <a:gd name="T17" fmla="*/ 17 h 17"/>
                    <a:gd name="T18" fmla="*/ 8 w 16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8" y="0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17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8" name="Rectangle 1155"/>
                <p:cNvSpPr>
                  <a:spLocks noChangeArrowheads="1"/>
                </p:cNvSpPr>
                <p:nvPr/>
              </p:nvSpPr>
              <p:spPr bwMode="auto">
                <a:xfrm>
                  <a:off x="1877" y="229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29" name="Rectangle 1156"/>
                <p:cNvSpPr>
                  <a:spLocks noChangeArrowheads="1"/>
                </p:cNvSpPr>
                <p:nvPr/>
              </p:nvSpPr>
              <p:spPr bwMode="auto">
                <a:xfrm>
                  <a:off x="1883" y="229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0" name="Rectangle 1157"/>
                <p:cNvSpPr>
                  <a:spLocks noChangeArrowheads="1"/>
                </p:cNvSpPr>
                <p:nvPr/>
              </p:nvSpPr>
              <p:spPr bwMode="auto">
                <a:xfrm>
                  <a:off x="1892" y="229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1" name="Rectangle 1158"/>
                <p:cNvSpPr>
                  <a:spLocks noChangeArrowheads="1"/>
                </p:cNvSpPr>
                <p:nvPr/>
              </p:nvSpPr>
              <p:spPr bwMode="auto">
                <a:xfrm>
                  <a:off x="1898" y="229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2" name="Rectangle 1159"/>
                <p:cNvSpPr>
                  <a:spLocks noChangeArrowheads="1"/>
                </p:cNvSpPr>
                <p:nvPr/>
              </p:nvSpPr>
              <p:spPr bwMode="auto">
                <a:xfrm>
                  <a:off x="1906" y="2295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3" name="Freeform 1160"/>
                <p:cNvSpPr>
                  <a:spLocks/>
                </p:cNvSpPr>
                <p:nvPr/>
              </p:nvSpPr>
              <p:spPr bwMode="auto">
                <a:xfrm>
                  <a:off x="1911" y="2295"/>
                  <a:ext cx="15" cy="17"/>
                </a:xfrm>
                <a:custGeom>
                  <a:avLst/>
                  <a:gdLst>
                    <a:gd name="T0" fmla="*/ 15 w 15"/>
                    <a:gd name="T1" fmla="*/ 8 h 17"/>
                    <a:gd name="T2" fmla="*/ 8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8 w 15"/>
                    <a:gd name="T9" fmla="*/ 17 h 17"/>
                    <a:gd name="T10" fmla="*/ 0 w 15"/>
                    <a:gd name="T11" fmla="*/ 8 h 17"/>
                    <a:gd name="T12" fmla="*/ 15 w 15"/>
                    <a:gd name="T13" fmla="*/ 8 h 17"/>
                    <a:gd name="T14" fmla="*/ 15 w 15"/>
                    <a:gd name="T15" fmla="*/ 0 h 17"/>
                    <a:gd name="T16" fmla="*/ 8 w 15"/>
                    <a:gd name="T17" fmla="*/ 0 h 17"/>
                    <a:gd name="T18" fmla="*/ 15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5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4" name="Freeform 1161"/>
                <p:cNvSpPr>
                  <a:spLocks/>
                </p:cNvSpPr>
                <p:nvPr/>
              </p:nvSpPr>
              <p:spPr bwMode="auto">
                <a:xfrm>
                  <a:off x="1911" y="2303"/>
                  <a:ext cx="15" cy="15"/>
                </a:xfrm>
                <a:custGeom>
                  <a:avLst/>
                  <a:gdLst>
                    <a:gd name="T0" fmla="*/ 8 w 15"/>
                    <a:gd name="T1" fmla="*/ 0 h 15"/>
                    <a:gd name="T2" fmla="*/ 15 w 15"/>
                    <a:gd name="T3" fmla="*/ 7 h 15"/>
                    <a:gd name="T4" fmla="*/ 15 w 15"/>
                    <a:gd name="T5" fmla="*/ 0 h 15"/>
                    <a:gd name="T6" fmla="*/ 0 w 15"/>
                    <a:gd name="T7" fmla="*/ 0 h 15"/>
                    <a:gd name="T8" fmla="*/ 0 w 15"/>
                    <a:gd name="T9" fmla="*/ 7 h 15"/>
                    <a:gd name="T10" fmla="*/ 8 w 15"/>
                    <a:gd name="T11" fmla="*/ 15 h 15"/>
                    <a:gd name="T12" fmla="*/ 0 w 15"/>
                    <a:gd name="T13" fmla="*/ 7 h 15"/>
                    <a:gd name="T14" fmla="*/ 0 w 15"/>
                    <a:gd name="T15" fmla="*/ 15 h 15"/>
                    <a:gd name="T16" fmla="*/ 8 w 15"/>
                    <a:gd name="T17" fmla="*/ 15 h 15"/>
                    <a:gd name="T18" fmla="*/ 8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15" y="7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8" y="15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5" name="Rectangle 1162"/>
                <p:cNvSpPr>
                  <a:spLocks noChangeArrowheads="1"/>
                </p:cNvSpPr>
                <p:nvPr/>
              </p:nvSpPr>
              <p:spPr bwMode="auto">
                <a:xfrm>
                  <a:off x="1921" y="2304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6" name="Rectangle 1163"/>
                <p:cNvSpPr>
                  <a:spLocks noChangeArrowheads="1"/>
                </p:cNvSpPr>
                <p:nvPr/>
              </p:nvSpPr>
              <p:spPr bwMode="auto">
                <a:xfrm>
                  <a:off x="1926" y="2304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7" name="Rectangle 1164"/>
                <p:cNvSpPr>
                  <a:spLocks noChangeArrowheads="1"/>
                </p:cNvSpPr>
                <p:nvPr/>
              </p:nvSpPr>
              <p:spPr bwMode="auto">
                <a:xfrm>
                  <a:off x="1931" y="2304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8" name="Rectangle 1165"/>
                <p:cNvSpPr>
                  <a:spLocks noChangeArrowheads="1"/>
                </p:cNvSpPr>
                <p:nvPr/>
              </p:nvSpPr>
              <p:spPr bwMode="auto">
                <a:xfrm>
                  <a:off x="1940" y="2304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39" name="Rectangle 1166"/>
                <p:cNvSpPr>
                  <a:spLocks noChangeArrowheads="1"/>
                </p:cNvSpPr>
                <p:nvPr/>
              </p:nvSpPr>
              <p:spPr bwMode="auto">
                <a:xfrm>
                  <a:off x="1945" y="2304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0" name="Freeform 1167"/>
                <p:cNvSpPr>
                  <a:spLocks/>
                </p:cNvSpPr>
                <p:nvPr/>
              </p:nvSpPr>
              <p:spPr bwMode="auto">
                <a:xfrm>
                  <a:off x="1950" y="2303"/>
                  <a:ext cx="18" cy="15"/>
                </a:xfrm>
                <a:custGeom>
                  <a:avLst/>
                  <a:gdLst>
                    <a:gd name="T0" fmla="*/ 18 w 18"/>
                    <a:gd name="T1" fmla="*/ 7 h 15"/>
                    <a:gd name="T2" fmla="*/ 10 w 18"/>
                    <a:gd name="T3" fmla="*/ 0 h 15"/>
                    <a:gd name="T4" fmla="*/ 3 w 18"/>
                    <a:gd name="T5" fmla="*/ 0 h 15"/>
                    <a:gd name="T6" fmla="*/ 3 w 18"/>
                    <a:gd name="T7" fmla="*/ 15 h 15"/>
                    <a:gd name="T8" fmla="*/ 10 w 18"/>
                    <a:gd name="T9" fmla="*/ 15 h 15"/>
                    <a:gd name="T10" fmla="*/ 0 w 18"/>
                    <a:gd name="T11" fmla="*/ 7 h 15"/>
                    <a:gd name="T12" fmla="*/ 18 w 18"/>
                    <a:gd name="T13" fmla="*/ 7 h 15"/>
                    <a:gd name="T14" fmla="*/ 18 w 18"/>
                    <a:gd name="T15" fmla="*/ 0 h 15"/>
                    <a:gd name="T16" fmla="*/ 10 w 18"/>
                    <a:gd name="T17" fmla="*/ 0 h 15"/>
                    <a:gd name="T18" fmla="*/ 18 w 18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18" y="7"/>
                      </a:moveTo>
                      <a:lnTo>
                        <a:pt x="10" y="0"/>
                      </a:lnTo>
                      <a:lnTo>
                        <a:pt x="3" y="0"/>
                      </a:lnTo>
                      <a:lnTo>
                        <a:pt x="3" y="15"/>
                      </a:lnTo>
                      <a:lnTo>
                        <a:pt x="10" y="15"/>
                      </a:lnTo>
                      <a:lnTo>
                        <a:pt x="0" y="7"/>
                      </a:lnTo>
                      <a:lnTo>
                        <a:pt x="18" y="7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1" name="Freeform 1168"/>
                <p:cNvSpPr>
                  <a:spLocks/>
                </p:cNvSpPr>
                <p:nvPr/>
              </p:nvSpPr>
              <p:spPr bwMode="auto">
                <a:xfrm>
                  <a:off x="1950" y="2310"/>
                  <a:ext cx="18" cy="13"/>
                </a:xfrm>
                <a:custGeom>
                  <a:avLst/>
                  <a:gdLst>
                    <a:gd name="T0" fmla="*/ 10 w 18"/>
                    <a:gd name="T1" fmla="*/ 0 h 13"/>
                    <a:gd name="T2" fmla="*/ 18 w 18"/>
                    <a:gd name="T3" fmla="*/ 8 h 13"/>
                    <a:gd name="T4" fmla="*/ 18 w 18"/>
                    <a:gd name="T5" fmla="*/ 0 h 13"/>
                    <a:gd name="T6" fmla="*/ 0 w 18"/>
                    <a:gd name="T7" fmla="*/ 0 h 13"/>
                    <a:gd name="T8" fmla="*/ 0 w 18"/>
                    <a:gd name="T9" fmla="*/ 8 h 13"/>
                    <a:gd name="T10" fmla="*/ 10 w 18"/>
                    <a:gd name="T11" fmla="*/ 13 h 13"/>
                    <a:gd name="T12" fmla="*/ 0 w 18"/>
                    <a:gd name="T13" fmla="*/ 8 h 13"/>
                    <a:gd name="T14" fmla="*/ 0 w 18"/>
                    <a:gd name="T15" fmla="*/ 13 h 13"/>
                    <a:gd name="T16" fmla="*/ 10 w 18"/>
                    <a:gd name="T17" fmla="*/ 13 h 13"/>
                    <a:gd name="T18" fmla="*/ 10 w 18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0" y="0"/>
                      </a:move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2" name="Rectangle 1169"/>
                <p:cNvSpPr>
                  <a:spLocks noChangeArrowheads="1"/>
                </p:cNvSpPr>
                <p:nvPr/>
              </p:nvSpPr>
              <p:spPr bwMode="auto">
                <a:xfrm>
                  <a:off x="1960" y="2310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3" name="Rectangle 1170"/>
                <p:cNvSpPr>
                  <a:spLocks noChangeArrowheads="1"/>
                </p:cNvSpPr>
                <p:nvPr/>
              </p:nvSpPr>
              <p:spPr bwMode="auto">
                <a:xfrm>
                  <a:off x="1965" y="2310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4" name="Rectangle 1171"/>
                <p:cNvSpPr>
                  <a:spLocks noChangeArrowheads="1"/>
                </p:cNvSpPr>
                <p:nvPr/>
              </p:nvSpPr>
              <p:spPr bwMode="auto">
                <a:xfrm>
                  <a:off x="1974" y="2310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5" name="Rectangle 1172"/>
                <p:cNvSpPr>
                  <a:spLocks noChangeArrowheads="1"/>
                </p:cNvSpPr>
                <p:nvPr/>
              </p:nvSpPr>
              <p:spPr bwMode="auto">
                <a:xfrm>
                  <a:off x="1982" y="2310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6" name="Rectangle 1173"/>
                <p:cNvSpPr>
                  <a:spLocks noChangeArrowheads="1"/>
                </p:cNvSpPr>
                <p:nvPr/>
              </p:nvSpPr>
              <p:spPr bwMode="auto">
                <a:xfrm>
                  <a:off x="1988" y="2310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7" name="Rectangle 1174"/>
                <p:cNvSpPr>
                  <a:spLocks noChangeArrowheads="1"/>
                </p:cNvSpPr>
                <p:nvPr/>
              </p:nvSpPr>
              <p:spPr bwMode="auto">
                <a:xfrm>
                  <a:off x="1997" y="2310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8" name="Rectangle 1175"/>
                <p:cNvSpPr>
                  <a:spLocks noChangeArrowheads="1"/>
                </p:cNvSpPr>
                <p:nvPr/>
              </p:nvSpPr>
              <p:spPr bwMode="auto">
                <a:xfrm>
                  <a:off x="2002" y="2310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49" name="Rectangle 1176"/>
                <p:cNvSpPr>
                  <a:spLocks noChangeArrowheads="1"/>
                </p:cNvSpPr>
                <p:nvPr/>
              </p:nvSpPr>
              <p:spPr bwMode="auto">
                <a:xfrm>
                  <a:off x="2007" y="2310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0" name="Rectangle 1177"/>
                <p:cNvSpPr>
                  <a:spLocks noChangeArrowheads="1"/>
                </p:cNvSpPr>
                <p:nvPr/>
              </p:nvSpPr>
              <p:spPr bwMode="auto">
                <a:xfrm>
                  <a:off x="2016" y="2310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1" name="Freeform 1178"/>
                <p:cNvSpPr>
                  <a:spLocks/>
                </p:cNvSpPr>
                <p:nvPr/>
              </p:nvSpPr>
              <p:spPr bwMode="auto">
                <a:xfrm>
                  <a:off x="2021" y="2310"/>
                  <a:ext cx="15" cy="13"/>
                </a:xfrm>
                <a:custGeom>
                  <a:avLst/>
                  <a:gdLst>
                    <a:gd name="T0" fmla="*/ 15 w 15"/>
                    <a:gd name="T1" fmla="*/ 2 h 13"/>
                    <a:gd name="T2" fmla="*/ 10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10 w 15"/>
                    <a:gd name="T9" fmla="*/ 13 h 13"/>
                    <a:gd name="T10" fmla="*/ 4 w 15"/>
                    <a:gd name="T11" fmla="*/ 13 h 13"/>
                    <a:gd name="T12" fmla="*/ 15 w 15"/>
                    <a:gd name="T13" fmla="*/ 2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3"/>
                    <a:gd name="T23" fmla="*/ 15 w 15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3">
                      <a:moveTo>
                        <a:pt x="15" y="2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4" y="13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2" name="Freeform 1179"/>
                <p:cNvSpPr>
                  <a:spLocks/>
                </p:cNvSpPr>
                <p:nvPr/>
              </p:nvSpPr>
              <p:spPr bwMode="auto">
                <a:xfrm>
                  <a:off x="2025" y="2312"/>
                  <a:ext cx="16" cy="19"/>
                </a:xfrm>
                <a:custGeom>
                  <a:avLst/>
                  <a:gdLst>
                    <a:gd name="T0" fmla="*/ 11 w 16"/>
                    <a:gd name="T1" fmla="*/ 6 h 19"/>
                    <a:gd name="T2" fmla="*/ 16 w 16"/>
                    <a:gd name="T3" fmla="*/ 8 h 19"/>
                    <a:gd name="T4" fmla="*/ 11 w 16"/>
                    <a:gd name="T5" fmla="*/ 0 h 19"/>
                    <a:gd name="T6" fmla="*/ 0 w 16"/>
                    <a:gd name="T7" fmla="*/ 11 h 19"/>
                    <a:gd name="T8" fmla="*/ 6 w 16"/>
                    <a:gd name="T9" fmla="*/ 17 h 19"/>
                    <a:gd name="T10" fmla="*/ 11 w 16"/>
                    <a:gd name="T11" fmla="*/ 19 h 19"/>
                    <a:gd name="T12" fmla="*/ 11 w 16"/>
                    <a:gd name="T13" fmla="*/ 6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19"/>
                    <a:gd name="T23" fmla="*/ 16 w 16"/>
                    <a:gd name="T24" fmla="*/ 19 h 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19">
                      <a:moveTo>
                        <a:pt x="11" y="6"/>
                      </a:moveTo>
                      <a:lnTo>
                        <a:pt x="16" y="8"/>
                      </a:lnTo>
                      <a:lnTo>
                        <a:pt x="11" y="0"/>
                      </a:lnTo>
                      <a:lnTo>
                        <a:pt x="0" y="11"/>
                      </a:lnTo>
                      <a:lnTo>
                        <a:pt x="6" y="17"/>
                      </a:lnTo>
                      <a:lnTo>
                        <a:pt x="11" y="19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3" name="Rectangle 1180"/>
                <p:cNvSpPr>
                  <a:spLocks noChangeArrowheads="1"/>
                </p:cNvSpPr>
                <p:nvPr/>
              </p:nvSpPr>
              <p:spPr bwMode="auto">
                <a:xfrm>
                  <a:off x="2036" y="2318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4" name="Rectangle 1181"/>
                <p:cNvSpPr>
                  <a:spLocks noChangeArrowheads="1"/>
                </p:cNvSpPr>
                <p:nvPr/>
              </p:nvSpPr>
              <p:spPr bwMode="auto">
                <a:xfrm>
                  <a:off x="2044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5" name="Rectangle 1182"/>
                <p:cNvSpPr>
                  <a:spLocks noChangeArrowheads="1"/>
                </p:cNvSpPr>
                <p:nvPr/>
              </p:nvSpPr>
              <p:spPr bwMode="auto">
                <a:xfrm>
                  <a:off x="2050" y="2318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6" name="Rectangle 1183"/>
                <p:cNvSpPr>
                  <a:spLocks noChangeArrowheads="1"/>
                </p:cNvSpPr>
                <p:nvPr/>
              </p:nvSpPr>
              <p:spPr bwMode="auto">
                <a:xfrm>
                  <a:off x="2056" y="2318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7" name="Rectangle 1184"/>
                <p:cNvSpPr>
                  <a:spLocks noChangeArrowheads="1"/>
                </p:cNvSpPr>
                <p:nvPr/>
              </p:nvSpPr>
              <p:spPr bwMode="auto">
                <a:xfrm>
                  <a:off x="2064" y="2318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8" name="Rectangle 1185"/>
                <p:cNvSpPr>
                  <a:spLocks noChangeArrowheads="1"/>
                </p:cNvSpPr>
                <p:nvPr/>
              </p:nvSpPr>
              <p:spPr bwMode="auto">
                <a:xfrm>
                  <a:off x="2073" y="2318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59" name="Rectangle 1186"/>
                <p:cNvSpPr>
                  <a:spLocks noChangeArrowheads="1"/>
                </p:cNvSpPr>
                <p:nvPr/>
              </p:nvSpPr>
              <p:spPr bwMode="auto">
                <a:xfrm>
                  <a:off x="2078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0" name="Rectangle 1187"/>
                <p:cNvSpPr>
                  <a:spLocks noChangeArrowheads="1"/>
                </p:cNvSpPr>
                <p:nvPr/>
              </p:nvSpPr>
              <p:spPr bwMode="auto">
                <a:xfrm>
                  <a:off x="2083" y="2318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1" name="Rectangle 1188"/>
                <p:cNvSpPr>
                  <a:spLocks noChangeArrowheads="1"/>
                </p:cNvSpPr>
                <p:nvPr/>
              </p:nvSpPr>
              <p:spPr bwMode="auto">
                <a:xfrm>
                  <a:off x="2093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2" name="Rectangle 1189"/>
                <p:cNvSpPr>
                  <a:spLocks noChangeArrowheads="1"/>
                </p:cNvSpPr>
                <p:nvPr/>
              </p:nvSpPr>
              <p:spPr bwMode="auto">
                <a:xfrm>
                  <a:off x="2098" y="2318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3" name="Rectangle 1190"/>
                <p:cNvSpPr>
                  <a:spLocks noChangeArrowheads="1"/>
                </p:cNvSpPr>
                <p:nvPr/>
              </p:nvSpPr>
              <p:spPr bwMode="auto">
                <a:xfrm>
                  <a:off x="2106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4" name="Rectangle 1191"/>
                <p:cNvSpPr>
                  <a:spLocks noChangeArrowheads="1"/>
                </p:cNvSpPr>
                <p:nvPr/>
              </p:nvSpPr>
              <p:spPr bwMode="auto">
                <a:xfrm>
                  <a:off x="2112" y="2318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5" name="Rectangle 1192"/>
                <p:cNvSpPr>
                  <a:spLocks noChangeArrowheads="1"/>
                </p:cNvSpPr>
                <p:nvPr/>
              </p:nvSpPr>
              <p:spPr bwMode="auto">
                <a:xfrm>
                  <a:off x="2120" y="2318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6" name="Rectangle 1193"/>
                <p:cNvSpPr>
                  <a:spLocks noChangeArrowheads="1"/>
                </p:cNvSpPr>
                <p:nvPr/>
              </p:nvSpPr>
              <p:spPr bwMode="auto">
                <a:xfrm>
                  <a:off x="2127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7" name="Rectangle 1194"/>
                <p:cNvSpPr>
                  <a:spLocks noChangeArrowheads="1"/>
                </p:cNvSpPr>
                <p:nvPr/>
              </p:nvSpPr>
              <p:spPr bwMode="auto">
                <a:xfrm>
                  <a:off x="2132" y="2318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8" name="Freeform 1195"/>
                <p:cNvSpPr>
                  <a:spLocks/>
                </p:cNvSpPr>
                <p:nvPr/>
              </p:nvSpPr>
              <p:spPr bwMode="auto">
                <a:xfrm>
                  <a:off x="2140" y="2318"/>
                  <a:ext cx="11" cy="13"/>
                </a:xfrm>
                <a:custGeom>
                  <a:avLst/>
                  <a:gdLst>
                    <a:gd name="T0" fmla="*/ 11 w 11"/>
                    <a:gd name="T1" fmla="*/ 2 h 13"/>
                    <a:gd name="T2" fmla="*/ 6 w 11"/>
                    <a:gd name="T3" fmla="*/ 0 h 13"/>
                    <a:gd name="T4" fmla="*/ 0 w 11"/>
                    <a:gd name="T5" fmla="*/ 0 h 13"/>
                    <a:gd name="T6" fmla="*/ 0 w 11"/>
                    <a:gd name="T7" fmla="*/ 13 h 13"/>
                    <a:gd name="T8" fmla="*/ 6 w 11"/>
                    <a:gd name="T9" fmla="*/ 13 h 13"/>
                    <a:gd name="T10" fmla="*/ 0 w 11"/>
                    <a:gd name="T11" fmla="*/ 11 h 13"/>
                    <a:gd name="T12" fmla="*/ 11 w 11"/>
                    <a:gd name="T13" fmla="*/ 2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3"/>
                    <a:gd name="T23" fmla="*/ 11 w 11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3">
                      <a:moveTo>
                        <a:pt x="11" y="2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11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69" name="Freeform 1196"/>
                <p:cNvSpPr>
                  <a:spLocks/>
                </p:cNvSpPr>
                <p:nvPr/>
              </p:nvSpPr>
              <p:spPr bwMode="auto">
                <a:xfrm>
                  <a:off x="2140" y="2320"/>
                  <a:ext cx="21" cy="21"/>
                </a:xfrm>
                <a:custGeom>
                  <a:avLst/>
                  <a:gdLst>
                    <a:gd name="T0" fmla="*/ 14 w 21"/>
                    <a:gd name="T1" fmla="*/ 3 h 21"/>
                    <a:gd name="T2" fmla="*/ 21 w 21"/>
                    <a:gd name="T3" fmla="*/ 6 h 21"/>
                    <a:gd name="T4" fmla="*/ 11 w 21"/>
                    <a:gd name="T5" fmla="*/ 0 h 21"/>
                    <a:gd name="T6" fmla="*/ 0 w 21"/>
                    <a:gd name="T7" fmla="*/ 9 h 21"/>
                    <a:gd name="T8" fmla="*/ 9 w 21"/>
                    <a:gd name="T9" fmla="*/ 17 h 21"/>
                    <a:gd name="T10" fmla="*/ 14 w 21"/>
                    <a:gd name="T11" fmla="*/ 21 h 21"/>
                    <a:gd name="T12" fmla="*/ 14 w 21"/>
                    <a:gd name="T13" fmla="*/ 3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"/>
                    <a:gd name="T22" fmla="*/ 0 h 21"/>
                    <a:gd name="T23" fmla="*/ 21 w 21"/>
                    <a:gd name="T24" fmla="*/ 21 h 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" h="21">
                      <a:moveTo>
                        <a:pt x="14" y="3"/>
                      </a:moveTo>
                      <a:lnTo>
                        <a:pt x="21" y="6"/>
                      </a:ln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9" y="17"/>
                      </a:lnTo>
                      <a:lnTo>
                        <a:pt x="14" y="21"/>
                      </a:lnTo>
                      <a:lnTo>
                        <a:pt x="14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0" name="Rectangle 1197"/>
                <p:cNvSpPr>
                  <a:spLocks noChangeArrowheads="1"/>
                </p:cNvSpPr>
                <p:nvPr/>
              </p:nvSpPr>
              <p:spPr bwMode="auto">
                <a:xfrm>
                  <a:off x="2154" y="232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1" name="Rectangle 1198"/>
                <p:cNvSpPr>
                  <a:spLocks noChangeArrowheads="1"/>
                </p:cNvSpPr>
                <p:nvPr/>
              </p:nvSpPr>
              <p:spPr bwMode="auto">
                <a:xfrm>
                  <a:off x="2161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2" name="Rectangle 1199"/>
                <p:cNvSpPr>
                  <a:spLocks noChangeArrowheads="1"/>
                </p:cNvSpPr>
                <p:nvPr/>
              </p:nvSpPr>
              <p:spPr bwMode="auto">
                <a:xfrm>
                  <a:off x="2169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3" name="Rectangle 1200"/>
                <p:cNvSpPr>
                  <a:spLocks noChangeArrowheads="1"/>
                </p:cNvSpPr>
                <p:nvPr/>
              </p:nvSpPr>
              <p:spPr bwMode="auto">
                <a:xfrm>
                  <a:off x="2177" y="2323"/>
                  <a:ext cx="4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4" name="Rectangle 1201"/>
                <p:cNvSpPr>
                  <a:spLocks noChangeArrowheads="1"/>
                </p:cNvSpPr>
                <p:nvPr/>
              </p:nvSpPr>
              <p:spPr bwMode="auto">
                <a:xfrm>
                  <a:off x="2180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5" name="Rectangle 1202"/>
                <p:cNvSpPr>
                  <a:spLocks noChangeArrowheads="1"/>
                </p:cNvSpPr>
                <p:nvPr/>
              </p:nvSpPr>
              <p:spPr bwMode="auto">
                <a:xfrm>
                  <a:off x="2188" y="2323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6" name="Rectangle 1203"/>
                <p:cNvSpPr>
                  <a:spLocks noChangeArrowheads="1"/>
                </p:cNvSpPr>
                <p:nvPr/>
              </p:nvSpPr>
              <p:spPr bwMode="auto">
                <a:xfrm>
                  <a:off x="2197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7" name="Rectangle 1204"/>
                <p:cNvSpPr>
                  <a:spLocks noChangeArrowheads="1"/>
                </p:cNvSpPr>
                <p:nvPr/>
              </p:nvSpPr>
              <p:spPr bwMode="auto">
                <a:xfrm>
                  <a:off x="2203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8" name="Rectangle 1205"/>
                <p:cNvSpPr>
                  <a:spLocks noChangeArrowheads="1"/>
                </p:cNvSpPr>
                <p:nvPr/>
              </p:nvSpPr>
              <p:spPr bwMode="auto">
                <a:xfrm>
                  <a:off x="2208" y="2323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79" name="Rectangle 1206"/>
                <p:cNvSpPr>
                  <a:spLocks noChangeArrowheads="1"/>
                </p:cNvSpPr>
                <p:nvPr/>
              </p:nvSpPr>
              <p:spPr bwMode="auto">
                <a:xfrm>
                  <a:off x="2218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0" name="Rectangle 1207"/>
                <p:cNvSpPr>
                  <a:spLocks noChangeArrowheads="1"/>
                </p:cNvSpPr>
                <p:nvPr/>
              </p:nvSpPr>
              <p:spPr bwMode="auto">
                <a:xfrm>
                  <a:off x="2223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1" name="Rectangle 1208"/>
                <p:cNvSpPr>
                  <a:spLocks noChangeArrowheads="1"/>
                </p:cNvSpPr>
                <p:nvPr/>
              </p:nvSpPr>
              <p:spPr bwMode="auto">
                <a:xfrm>
                  <a:off x="2231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2" name="Rectangle 1209"/>
                <p:cNvSpPr>
                  <a:spLocks noChangeArrowheads="1"/>
                </p:cNvSpPr>
                <p:nvPr/>
              </p:nvSpPr>
              <p:spPr bwMode="auto">
                <a:xfrm>
                  <a:off x="2237" y="2323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3" name="Rectangle 1210"/>
                <p:cNvSpPr>
                  <a:spLocks noChangeArrowheads="1"/>
                </p:cNvSpPr>
                <p:nvPr/>
              </p:nvSpPr>
              <p:spPr bwMode="auto">
                <a:xfrm>
                  <a:off x="2246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4" name="Rectangle 1211"/>
                <p:cNvSpPr>
                  <a:spLocks noChangeArrowheads="1"/>
                </p:cNvSpPr>
                <p:nvPr/>
              </p:nvSpPr>
              <p:spPr bwMode="auto">
                <a:xfrm>
                  <a:off x="2252" y="2323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5" name="Rectangle 1212"/>
                <p:cNvSpPr>
                  <a:spLocks noChangeArrowheads="1"/>
                </p:cNvSpPr>
                <p:nvPr/>
              </p:nvSpPr>
              <p:spPr bwMode="auto">
                <a:xfrm>
                  <a:off x="2257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6" name="Rectangle 1213"/>
                <p:cNvSpPr>
                  <a:spLocks noChangeArrowheads="1"/>
                </p:cNvSpPr>
                <p:nvPr/>
              </p:nvSpPr>
              <p:spPr bwMode="auto">
                <a:xfrm>
                  <a:off x="2265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7" name="Rectangle 1214"/>
                <p:cNvSpPr>
                  <a:spLocks noChangeArrowheads="1"/>
                </p:cNvSpPr>
                <p:nvPr/>
              </p:nvSpPr>
              <p:spPr bwMode="auto">
                <a:xfrm>
                  <a:off x="2271" y="2323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8" name="Rectangle 1215"/>
                <p:cNvSpPr>
                  <a:spLocks noChangeArrowheads="1"/>
                </p:cNvSpPr>
                <p:nvPr/>
              </p:nvSpPr>
              <p:spPr bwMode="auto">
                <a:xfrm>
                  <a:off x="2280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89" name="Rectangle 1216"/>
                <p:cNvSpPr>
                  <a:spLocks noChangeArrowheads="1"/>
                </p:cNvSpPr>
                <p:nvPr/>
              </p:nvSpPr>
              <p:spPr bwMode="auto">
                <a:xfrm>
                  <a:off x="2286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0" name="Rectangle 1217"/>
                <p:cNvSpPr>
                  <a:spLocks noChangeArrowheads="1"/>
                </p:cNvSpPr>
                <p:nvPr/>
              </p:nvSpPr>
              <p:spPr bwMode="auto">
                <a:xfrm>
                  <a:off x="2294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1" name="Rectangle 1218"/>
                <p:cNvSpPr>
                  <a:spLocks noChangeArrowheads="1"/>
                </p:cNvSpPr>
                <p:nvPr/>
              </p:nvSpPr>
              <p:spPr bwMode="auto">
                <a:xfrm>
                  <a:off x="2302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2" name="Rectangle 1219"/>
                <p:cNvSpPr>
                  <a:spLocks noChangeArrowheads="1"/>
                </p:cNvSpPr>
                <p:nvPr/>
              </p:nvSpPr>
              <p:spPr bwMode="auto">
                <a:xfrm>
                  <a:off x="2307" y="232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3" name="Rectangle 1220"/>
                <p:cNvSpPr>
                  <a:spLocks noChangeArrowheads="1"/>
                </p:cNvSpPr>
                <p:nvPr/>
              </p:nvSpPr>
              <p:spPr bwMode="auto">
                <a:xfrm>
                  <a:off x="2314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4" name="Rectangle 1221"/>
                <p:cNvSpPr>
                  <a:spLocks noChangeArrowheads="1"/>
                </p:cNvSpPr>
                <p:nvPr/>
              </p:nvSpPr>
              <p:spPr bwMode="auto">
                <a:xfrm>
                  <a:off x="2322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5" name="Rectangle 1222"/>
                <p:cNvSpPr>
                  <a:spLocks noChangeArrowheads="1"/>
                </p:cNvSpPr>
                <p:nvPr/>
              </p:nvSpPr>
              <p:spPr bwMode="auto">
                <a:xfrm>
                  <a:off x="2328" y="2323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6" name="Rectangle 1223"/>
                <p:cNvSpPr>
                  <a:spLocks noChangeArrowheads="1"/>
                </p:cNvSpPr>
                <p:nvPr/>
              </p:nvSpPr>
              <p:spPr bwMode="auto">
                <a:xfrm>
                  <a:off x="2333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7" name="Rectangle 1224"/>
                <p:cNvSpPr>
                  <a:spLocks noChangeArrowheads="1"/>
                </p:cNvSpPr>
                <p:nvPr/>
              </p:nvSpPr>
              <p:spPr bwMode="auto">
                <a:xfrm>
                  <a:off x="2341" y="232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8" name="Rectangle 1225"/>
                <p:cNvSpPr>
                  <a:spLocks noChangeArrowheads="1"/>
                </p:cNvSpPr>
                <p:nvPr/>
              </p:nvSpPr>
              <p:spPr bwMode="auto">
                <a:xfrm>
                  <a:off x="2348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699" name="Rectangle 1226"/>
                <p:cNvSpPr>
                  <a:spLocks noChangeArrowheads="1"/>
                </p:cNvSpPr>
                <p:nvPr/>
              </p:nvSpPr>
              <p:spPr bwMode="auto">
                <a:xfrm>
                  <a:off x="2356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0" name="Rectangle 1227"/>
                <p:cNvSpPr>
                  <a:spLocks noChangeArrowheads="1"/>
                </p:cNvSpPr>
                <p:nvPr/>
              </p:nvSpPr>
              <p:spPr bwMode="auto">
                <a:xfrm>
                  <a:off x="2362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1" name="Rectangle 1228"/>
                <p:cNvSpPr>
                  <a:spLocks noChangeArrowheads="1"/>
                </p:cNvSpPr>
                <p:nvPr/>
              </p:nvSpPr>
              <p:spPr bwMode="auto">
                <a:xfrm>
                  <a:off x="2370" y="2323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2" name="Rectangle 1229"/>
                <p:cNvSpPr>
                  <a:spLocks noChangeArrowheads="1"/>
                </p:cNvSpPr>
                <p:nvPr/>
              </p:nvSpPr>
              <p:spPr bwMode="auto">
                <a:xfrm>
                  <a:off x="2375" y="2323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3" name="Rectangle 1230"/>
                <p:cNvSpPr>
                  <a:spLocks noChangeArrowheads="1"/>
                </p:cNvSpPr>
                <p:nvPr/>
              </p:nvSpPr>
              <p:spPr bwMode="auto">
                <a:xfrm>
                  <a:off x="2382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4" name="Rectangle 1231"/>
                <p:cNvSpPr>
                  <a:spLocks noChangeArrowheads="1"/>
                </p:cNvSpPr>
                <p:nvPr/>
              </p:nvSpPr>
              <p:spPr bwMode="auto">
                <a:xfrm>
                  <a:off x="2390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5" name="Rectangle 1232"/>
                <p:cNvSpPr>
                  <a:spLocks noChangeArrowheads="1"/>
                </p:cNvSpPr>
                <p:nvPr/>
              </p:nvSpPr>
              <p:spPr bwMode="auto">
                <a:xfrm>
                  <a:off x="2395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6" name="Freeform 1233"/>
                <p:cNvSpPr>
                  <a:spLocks/>
                </p:cNvSpPr>
                <p:nvPr/>
              </p:nvSpPr>
              <p:spPr bwMode="auto">
                <a:xfrm>
                  <a:off x="2404" y="2323"/>
                  <a:ext cx="15" cy="18"/>
                </a:xfrm>
                <a:custGeom>
                  <a:avLst/>
                  <a:gdLst>
                    <a:gd name="T0" fmla="*/ 15 w 15"/>
                    <a:gd name="T1" fmla="*/ 8 h 18"/>
                    <a:gd name="T2" fmla="*/ 8 w 15"/>
                    <a:gd name="T3" fmla="*/ 0 h 18"/>
                    <a:gd name="T4" fmla="*/ 0 w 15"/>
                    <a:gd name="T5" fmla="*/ 0 h 18"/>
                    <a:gd name="T6" fmla="*/ 0 w 15"/>
                    <a:gd name="T7" fmla="*/ 18 h 18"/>
                    <a:gd name="T8" fmla="*/ 8 w 15"/>
                    <a:gd name="T9" fmla="*/ 18 h 18"/>
                    <a:gd name="T10" fmla="*/ 0 w 15"/>
                    <a:gd name="T11" fmla="*/ 8 h 18"/>
                    <a:gd name="T12" fmla="*/ 15 w 15"/>
                    <a:gd name="T13" fmla="*/ 8 h 18"/>
                    <a:gd name="T14" fmla="*/ 15 w 15"/>
                    <a:gd name="T15" fmla="*/ 0 h 18"/>
                    <a:gd name="T16" fmla="*/ 8 w 15"/>
                    <a:gd name="T17" fmla="*/ 0 h 18"/>
                    <a:gd name="T18" fmla="*/ 15 w 15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15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7" name="Freeform 1234"/>
                <p:cNvSpPr>
                  <a:spLocks/>
                </p:cNvSpPr>
                <p:nvPr/>
              </p:nvSpPr>
              <p:spPr bwMode="auto">
                <a:xfrm>
                  <a:off x="2404" y="2329"/>
                  <a:ext cx="15" cy="17"/>
                </a:xfrm>
                <a:custGeom>
                  <a:avLst/>
                  <a:gdLst>
                    <a:gd name="T0" fmla="*/ 8 w 15"/>
                    <a:gd name="T1" fmla="*/ 0 h 17"/>
                    <a:gd name="T2" fmla="*/ 15 w 15"/>
                    <a:gd name="T3" fmla="*/ 12 h 17"/>
                    <a:gd name="T4" fmla="*/ 15 w 15"/>
                    <a:gd name="T5" fmla="*/ 2 h 17"/>
                    <a:gd name="T6" fmla="*/ 0 w 15"/>
                    <a:gd name="T7" fmla="*/ 2 h 17"/>
                    <a:gd name="T8" fmla="*/ 0 w 15"/>
                    <a:gd name="T9" fmla="*/ 12 h 17"/>
                    <a:gd name="T10" fmla="*/ 8 w 15"/>
                    <a:gd name="T11" fmla="*/ 17 h 17"/>
                    <a:gd name="T12" fmla="*/ 0 w 15"/>
                    <a:gd name="T13" fmla="*/ 12 h 17"/>
                    <a:gd name="T14" fmla="*/ 0 w 15"/>
                    <a:gd name="T15" fmla="*/ 17 h 17"/>
                    <a:gd name="T16" fmla="*/ 8 w 15"/>
                    <a:gd name="T17" fmla="*/ 17 h 17"/>
                    <a:gd name="T18" fmla="*/ 8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8" y="0"/>
                      </a:moveTo>
                      <a:lnTo>
                        <a:pt x="15" y="12"/>
                      </a:lnTo>
                      <a:lnTo>
                        <a:pt x="15" y="2"/>
                      </a:lnTo>
                      <a:lnTo>
                        <a:pt x="0" y="2"/>
                      </a:lnTo>
                      <a:lnTo>
                        <a:pt x="0" y="12"/>
                      </a:lnTo>
                      <a:lnTo>
                        <a:pt x="8" y="17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8" name="Freeform 1235"/>
                <p:cNvSpPr>
                  <a:spLocks/>
                </p:cNvSpPr>
                <p:nvPr/>
              </p:nvSpPr>
              <p:spPr bwMode="auto">
                <a:xfrm>
                  <a:off x="2412" y="2329"/>
                  <a:ext cx="15" cy="17"/>
                </a:xfrm>
                <a:custGeom>
                  <a:avLst/>
                  <a:gdLst>
                    <a:gd name="T0" fmla="*/ 15 w 15"/>
                    <a:gd name="T1" fmla="*/ 12 h 17"/>
                    <a:gd name="T2" fmla="*/ 7 w 15"/>
                    <a:gd name="T3" fmla="*/ 0 h 17"/>
                    <a:gd name="T4" fmla="*/ 0 w 15"/>
                    <a:gd name="T5" fmla="*/ 0 h 17"/>
                    <a:gd name="T6" fmla="*/ 0 w 15"/>
                    <a:gd name="T7" fmla="*/ 17 h 17"/>
                    <a:gd name="T8" fmla="*/ 7 w 15"/>
                    <a:gd name="T9" fmla="*/ 17 h 17"/>
                    <a:gd name="T10" fmla="*/ 0 w 15"/>
                    <a:gd name="T11" fmla="*/ 12 h 17"/>
                    <a:gd name="T12" fmla="*/ 15 w 15"/>
                    <a:gd name="T13" fmla="*/ 12 h 17"/>
                    <a:gd name="T14" fmla="*/ 15 w 15"/>
                    <a:gd name="T15" fmla="*/ 0 h 17"/>
                    <a:gd name="T16" fmla="*/ 7 w 15"/>
                    <a:gd name="T17" fmla="*/ 0 h 17"/>
                    <a:gd name="T18" fmla="*/ 15 w 15"/>
                    <a:gd name="T19" fmla="*/ 12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15" y="12"/>
                      </a:move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7" y="17"/>
                      </a:lnTo>
                      <a:lnTo>
                        <a:pt x="0" y="12"/>
                      </a:lnTo>
                      <a:lnTo>
                        <a:pt x="15" y="12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15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09" name="Rectangle 1236"/>
                <p:cNvSpPr>
                  <a:spLocks noChangeArrowheads="1"/>
                </p:cNvSpPr>
                <p:nvPr/>
              </p:nvSpPr>
              <p:spPr bwMode="auto">
                <a:xfrm>
                  <a:off x="2412" y="2341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0" name="Rectangle 1237"/>
                <p:cNvSpPr>
                  <a:spLocks noChangeArrowheads="1"/>
                </p:cNvSpPr>
                <p:nvPr/>
              </p:nvSpPr>
              <p:spPr bwMode="auto">
                <a:xfrm>
                  <a:off x="2412" y="2346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1" name="Freeform 1238"/>
                <p:cNvSpPr>
                  <a:spLocks/>
                </p:cNvSpPr>
                <p:nvPr/>
              </p:nvSpPr>
              <p:spPr bwMode="auto">
                <a:xfrm>
                  <a:off x="2412" y="2352"/>
                  <a:ext cx="15" cy="13"/>
                </a:xfrm>
                <a:custGeom>
                  <a:avLst/>
                  <a:gdLst>
                    <a:gd name="T0" fmla="*/ 7 w 15"/>
                    <a:gd name="T1" fmla="*/ 0 h 13"/>
                    <a:gd name="T2" fmla="*/ 15 w 15"/>
                    <a:gd name="T3" fmla="*/ 8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8 h 13"/>
                    <a:gd name="T10" fmla="*/ 7 w 15"/>
                    <a:gd name="T11" fmla="*/ 13 h 13"/>
                    <a:gd name="T12" fmla="*/ 0 w 15"/>
                    <a:gd name="T13" fmla="*/ 8 h 13"/>
                    <a:gd name="T14" fmla="*/ 0 w 15"/>
                    <a:gd name="T15" fmla="*/ 13 h 13"/>
                    <a:gd name="T16" fmla="*/ 7 w 15"/>
                    <a:gd name="T17" fmla="*/ 13 h 13"/>
                    <a:gd name="T18" fmla="*/ 7 w 15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7" y="0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13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7" y="1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2" name="Freeform 1239"/>
                <p:cNvSpPr>
                  <a:spLocks/>
                </p:cNvSpPr>
                <p:nvPr/>
              </p:nvSpPr>
              <p:spPr bwMode="auto">
                <a:xfrm>
                  <a:off x="2414" y="2352"/>
                  <a:ext cx="18" cy="13"/>
                </a:xfrm>
                <a:custGeom>
                  <a:avLst/>
                  <a:gdLst>
                    <a:gd name="T0" fmla="*/ 18 w 18"/>
                    <a:gd name="T1" fmla="*/ 8 h 13"/>
                    <a:gd name="T2" fmla="*/ 13 w 18"/>
                    <a:gd name="T3" fmla="*/ 0 h 13"/>
                    <a:gd name="T4" fmla="*/ 5 w 18"/>
                    <a:gd name="T5" fmla="*/ 0 h 13"/>
                    <a:gd name="T6" fmla="*/ 5 w 18"/>
                    <a:gd name="T7" fmla="*/ 13 h 13"/>
                    <a:gd name="T8" fmla="*/ 13 w 18"/>
                    <a:gd name="T9" fmla="*/ 13 h 13"/>
                    <a:gd name="T10" fmla="*/ 0 w 18"/>
                    <a:gd name="T11" fmla="*/ 8 h 13"/>
                    <a:gd name="T12" fmla="*/ 18 w 18"/>
                    <a:gd name="T13" fmla="*/ 8 h 13"/>
                    <a:gd name="T14" fmla="*/ 18 w 18"/>
                    <a:gd name="T15" fmla="*/ 0 h 13"/>
                    <a:gd name="T16" fmla="*/ 13 w 18"/>
                    <a:gd name="T17" fmla="*/ 0 h 13"/>
                    <a:gd name="T18" fmla="*/ 18 w 18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18" y="8"/>
                      </a:move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3"/>
                      </a:lnTo>
                      <a:lnTo>
                        <a:pt x="13" y="13"/>
                      </a:lnTo>
                      <a:lnTo>
                        <a:pt x="0" y="8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3" y="0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3" name="Rectangle 1240"/>
                <p:cNvSpPr>
                  <a:spLocks noChangeArrowheads="1"/>
                </p:cNvSpPr>
                <p:nvPr/>
              </p:nvSpPr>
              <p:spPr bwMode="auto">
                <a:xfrm>
                  <a:off x="2416" y="2360"/>
                  <a:ext cx="17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4" name="Rectangle 1241"/>
                <p:cNvSpPr>
                  <a:spLocks noChangeArrowheads="1"/>
                </p:cNvSpPr>
                <p:nvPr/>
              </p:nvSpPr>
              <p:spPr bwMode="auto">
                <a:xfrm>
                  <a:off x="2416" y="2365"/>
                  <a:ext cx="17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5" name="Rectangle 1242"/>
                <p:cNvSpPr>
                  <a:spLocks noChangeArrowheads="1"/>
                </p:cNvSpPr>
                <p:nvPr/>
              </p:nvSpPr>
              <p:spPr bwMode="auto">
                <a:xfrm>
                  <a:off x="2416" y="2375"/>
                  <a:ext cx="17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6" name="Freeform 1243"/>
                <p:cNvSpPr>
                  <a:spLocks/>
                </p:cNvSpPr>
                <p:nvPr/>
              </p:nvSpPr>
              <p:spPr bwMode="auto">
                <a:xfrm>
                  <a:off x="2414" y="2380"/>
                  <a:ext cx="18" cy="14"/>
                </a:xfrm>
                <a:custGeom>
                  <a:avLst/>
                  <a:gdLst>
                    <a:gd name="T0" fmla="*/ 13 w 18"/>
                    <a:gd name="T1" fmla="*/ 14 h 14"/>
                    <a:gd name="T2" fmla="*/ 18 w 18"/>
                    <a:gd name="T3" fmla="*/ 6 h 14"/>
                    <a:gd name="T4" fmla="*/ 18 w 18"/>
                    <a:gd name="T5" fmla="*/ 0 h 14"/>
                    <a:gd name="T6" fmla="*/ 0 w 18"/>
                    <a:gd name="T7" fmla="*/ 0 h 14"/>
                    <a:gd name="T8" fmla="*/ 0 w 18"/>
                    <a:gd name="T9" fmla="*/ 6 h 14"/>
                    <a:gd name="T10" fmla="*/ 13 w 18"/>
                    <a:gd name="T11" fmla="*/ 0 h 14"/>
                    <a:gd name="T12" fmla="*/ 13 w 18"/>
                    <a:gd name="T13" fmla="*/ 14 h 14"/>
                    <a:gd name="T14" fmla="*/ 18 w 18"/>
                    <a:gd name="T15" fmla="*/ 14 h 14"/>
                    <a:gd name="T16" fmla="*/ 18 w 18"/>
                    <a:gd name="T17" fmla="*/ 6 h 14"/>
                    <a:gd name="T18" fmla="*/ 13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3" y="14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" y="0"/>
                      </a:lnTo>
                      <a:lnTo>
                        <a:pt x="13" y="14"/>
                      </a:lnTo>
                      <a:lnTo>
                        <a:pt x="18" y="14"/>
                      </a:lnTo>
                      <a:lnTo>
                        <a:pt x="18" y="6"/>
                      </a:lnTo>
                      <a:lnTo>
                        <a:pt x="1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7" name="Freeform 1244"/>
                <p:cNvSpPr>
                  <a:spLocks/>
                </p:cNvSpPr>
                <p:nvPr/>
              </p:nvSpPr>
              <p:spPr bwMode="auto">
                <a:xfrm>
                  <a:off x="2412" y="2380"/>
                  <a:ext cx="15" cy="14"/>
                </a:xfrm>
                <a:custGeom>
                  <a:avLst/>
                  <a:gdLst>
                    <a:gd name="T0" fmla="*/ 15 w 15"/>
                    <a:gd name="T1" fmla="*/ 6 h 14"/>
                    <a:gd name="T2" fmla="*/ 7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7 w 15"/>
                    <a:gd name="T9" fmla="*/ 0 h 14"/>
                    <a:gd name="T10" fmla="*/ 0 w 15"/>
                    <a:gd name="T11" fmla="*/ 6 h 14"/>
                    <a:gd name="T12" fmla="*/ 7 w 15"/>
                    <a:gd name="T13" fmla="*/ 0 h 14"/>
                    <a:gd name="T14" fmla="*/ 0 w 15"/>
                    <a:gd name="T15" fmla="*/ 0 h 14"/>
                    <a:gd name="T16" fmla="*/ 0 w 15"/>
                    <a:gd name="T17" fmla="*/ 6 h 14"/>
                    <a:gd name="T18" fmla="*/ 15 w 15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5" y="6"/>
                      </a:moveTo>
                      <a:lnTo>
                        <a:pt x="7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8" name="Freeform 1245"/>
                <p:cNvSpPr>
                  <a:spLocks/>
                </p:cNvSpPr>
                <p:nvPr/>
              </p:nvSpPr>
              <p:spPr bwMode="auto">
                <a:xfrm>
                  <a:off x="2412" y="2386"/>
                  <a:ext cx="15" cy="13"/>
                </a:xfrm>
                <a:custGeom>
                  <a:avLst/>
                  <a:gdLst>
                    <a:gd name="T0" fmla="*/ 7 w 15"/>
                    <a:gd name="T1" fmla="*/ 13 h 13"/>
                    <a:gd name="T2" fmla="*/ 15 w 15"/>
                    <a:gd name="T3" fmla="*/ 8 h 13"/>
                    <a:gd name="T4" fmla="*/ 15 w 15"/>
                    <a:gd name="T5" fmla="*/ 0 h 13"/>
                    <a:gd name="T6" fmla="*/ 0 w 15"/>
                    <a:gd name="T7" fmla="*/ 0 h 13"/>
                    <a:gd name="T8" fmla="*/ 0 w 15"/>
                    <a:gd name="T9" fmla="*/ 8 h 13"/>
                    <a:gd name="T10" fmla="*/ 7 w 15"/>
                    <a:gd name="T11" fmla="*/ 0 h 13"/>
                    <a:gd name="T12" fmla="*/ 7 w 15"/>
                    <a:gd name="T13" fmla="*/ 13 h 13"/>
                    <a:gd name="T14" fmla="*/ 15 w 15"/>
                    <a:gd name="T15" fmla="*/ 13 h 13"/>
                    <a:gd name="T16" fmla="*/ 15 w 15"/>
                    <a:gd name="T17" fmla="*/ 8 h 13"/>
                    <a:gd name="T18" fmla="*/ 7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7" y="13"/>
                      </a:move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7" y="13"/>
                      </a:lnTo>
                      <a:lnTo>
                        <a:pt x="15" y="13"/>
                      </a:lnTo>
                      <a:lnTo>
                        <a:pt x="15" y="8"/>
                      </a:lnTo>
                      <a:lnTo>
                        <a:pt x="7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19" name="Rectangle 1246"/>
                <p:cNvSpPr>
                  <a:spLocks noChangeArrowheads="1"/>
                </p:cNvSpPr>
                <p:nvPr/>
              </p:nvSpPr>
              <p:spPr bwMode="auto">
                <a:xfrm>
                  <a:off x="2412" y="2386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0" name="Rectangle 1247"/>
                <p:cNvSpPr>
                  <a:spLocks noChangeArrowheads="1"/>
                </p:cNvSpPr>
                <p:nvPr/>
              </p:nvSpPr>
              <p:spPr bwMode="auto">
                <a:xfrm>
                  <a:off x="2404" y="2386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1" name="Rectangle 1248"/>
                <p:cNvSpPr>
                  <a:spLocks noChangeArrowheads="1"/>
                </p:cNvSpPr>
                <p:nvPr/>
              </p:nvSpPr>
              <p:spPr bwMode="auto">
                <a:xfrm>
                  <a:off x="2390" y="2386"/>
                  <a:ext cx="15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2" name="Rectangle 1249"/>
                <p:cNvSpPr>
                  <a:spLocks noChangeArrowheads="1"/>
                </p:cNvSpPr>
                <p:nvPr/>
              </p:nvSpPr>
              <p:spPr bwMode="auto">
                <a:xfrm>
                  <a:off x="2382" y="2386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3" name="Rectangle 1250"/>
                <p:cNvSpPr>
                  <a:spLocks noChangeArrowheads="1"/>
                </p:cNvSpPr>
                <p:nvPr/>
              </p:nvSpPr>
              <p:spPr bwMode="auto">
                <a:xfrm>
                  <a:off x="2375" y="2386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4" name="Rectangle 1251"/>
                <p:cNvSpPr>
                  <a:spLocks noChangeArrowheads="1"/>
                </p:cNvSpPr>
                <p:nvPr/>
              </p:nvSpPr>
              <p:spPr bwMode="auto">
                <a:xfrm>
                  <a:off x="2362" y="2386"/>
                  <a:ext cx="14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5" name="Rectangle 1252"/>
                <p:cNvSpPr>
                  <a:spLocks noChangeArrowheads="1"/>
                </p:cNvSpPr>
                <p:nvPr/>
              </p:nvSpPr>
              <p:spPr bwMode="auto">
                <a:xfrm>
                  <a:off x="2356" y="2386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6" name="Freeform 1253"/>
                <p:cNvSpPr>
                  <a:spLocks/>
                </p:cNvSpPr>
                <p:nvPr/>
              </p:nvSpPr>
              <p:spPr bwMode="auto">
                <a:xfrm>
                  <a:off x="2347" y="2386"/>
                  <a:ext cx="9" cy="13"/>
                </a:xfrm>
                <a:custGeom>
                  <a:avLst/>
                  <a:gdLst>
                    <a:gd name="T0" fmla="*/ 0 w 9"/>
                    <a:gd name="T1" fmla="*/ 0 h 13"/>
                    <a:gd name="T2" fmla="*/ 0 w 9"/>
                    <a:gd name="T3" fmla="*/ 13 h 13"/>
                    <a:gd name="T4" fmla="*/ 9 w 9"/>
                    <a:gd name="T5" fmla="*/ 13 h 13"/>
                    <a:gd name="T6" fmla="*/ 9 w 9"/>
                    <a:gd name="T7" fmla="*/ 0 h 13"/>
                    <a:gd name="T8" fmla="*/ 0 w 9"/>
                    <a:gd name="T9" fmla="*/ 0 h 13"/>
                    <a:gd name="T10" fmla="*/ 0 w 9"/>
                    <a:gd name="T11" fmla="*/ 13 h 13"/>
                    <a:gd name="T12" fmla="*/ 0 w 9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"/>
                    <a:gd name="T22" fmla="*/ 0 h 13"/>
                    <a:gd name="T23" fmla="*/ 9 w 9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" h="13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7" name="Freeform 1254"/>
                <p:cNvSpPr>
                  <a:spLocks/>
                </p:cNvSpPr>
                <p:nvPr/>
              </p:nvSpPr>
              <p:spPr bwMode="auto">
                <a:xfrm>
                  <a:off x="2347" y="2386"/>
                  <a:ext cx="9" cy="13"/>
                </a:xfrm>
                <a:custGeom>
                  <a:avLst/>
                  <a:gdLst>
                    <a:gd name="T0" fmla="*/ 9 w 9"/>
                    <a:gd name="T1" fmla="*/ 13 h 13"/>
                    <a:gd name="T2" fmla="*/ 9 w 9"/>
                    <a:gd name="T3" fmla="*/ 0 h 13"/>
                    <a:gd name="T4" fmla="*/ 0 w 9"/>
                    <a:gd name="T5" fmla="*/ 0 h 13"/>
                    <a:gd name="T6" fmla="*/ 0 w 9"/>
                    <a:gd name="T7" fmla="*/ 13 h 13"/>
                    <a:gd name="T8" fmla="*/ 9 w 9"/>
                    <a:gd name="T9" fmla="*/ 13 h 13"/>
                    <a:gd name="T10" fmla="*/ 9 w 9"/>
                    <a:gd name="T11" fmla="*/ 0 h 13"/>
                    <a:gd name="T12" fmla="*/ 9 w 9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"/>
                    <a:gd name="T22" fmla="*/ 0 h 13"/>
                    <a:gd name="T23" fmla="*/ 9 w 9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" h="13">
                      <a:moveTo>
                        <a:pt x="9" y="13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9" y="0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8" name="Rectangle 1255"/>
                <p:cNvSpPr>
                  <a:spLocks noChangeArrowheads="1"/>
                </p:cNvSpPr>
                <p:nvPr/>
              </p:nvSpPr>
              <p:spPr bwMode="auto">
                <a:xfrm>
                  <a:off x="2348" y="2386"/>
                  <a:ext cx="9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29" name="Rectangle 1256"/>
                <p:cNvSpPr>
                  <a:spLocks noChangeArrowheads="1"/>
                </p:cNvSpPr>
                <p:nvPr/>
              </p:nvSpPr>
              <p:spPr bwMode="auto">
                <a:xfrm>
                  <a:off x="2341" y="2386"/>
                  <a:ext cx="8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0" name="Rectangle 1257"/>
                <p:cNvSpPr>
                  <a:spLocks noChangeArrowheads="1"/>
                </p:cNvSpPr>
                <p:nvPr/>
              </p:nvSpPr>
              <p:spPr bwMode="auto">
                <a:xfrm>
                  <a:off x="2333" y="2386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1" name="Rectangle 1258"/>
                <p:cNvSpPr>
                  <a:spLocks noChangeArrowheads="1"/>
                </p:cNvSpPr>
                <p:nvPr/>
              </p:nvSpPr>
              <p:spPr bwMode="auto">
                <a:xfrm>
                  <a:off x="2328" y="2386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2" name="Freeform 1259"/>
                <p:cNvSpPr>
                  <a:spLocks/>
                </p:cNvSpPr>
                <p:nvPr/>
              </p:nvSpPr>
              <p:spPr bwMode="auto">
                <a:xfrm>
                  <a:off x="2313" y="2386"/>
                  <a:ext cx="15" cy="13"/>
                </a:xfrm>
                <a:custGeom>
                  <a:avLst/>
                  <a:gdLst>
                    <a:gd name="T0" fmla="*/ 0 w 15"/>
                    <a:gd name="T1" fmla="*/ 8 h 13"/>
                    <a:gd name="T2" fmla="*/ 9 w 15"/>
                    <a:gd name="T3" fmla="*/ 13 h 13"/>
                    <a:gd name="T4" fmla="*/ 15 w 15"/>
                    <a:gd name="T5" fmla="*/ 13 h 13"/>
                    <a:gd name="T6" fmla="*/ 15 w 15"/>
                    <a:gd name="T7" fmla="*/ 0 h 13"/>
                    <a:gd name="T8" fmla="*/ 9 w 15"/>
                    <a:gd name="T9" fmla="*/ 0 h 13"/>
                    <a:gd name="T10" fmla="*/ 15 w 15"/>
                    <a:gd name="T11" fmla="*/ 8 h 13"/>
                    <a:gd name="T12" fmla="*/ 0 w 15"/>
                    <a:gd name="T13" fmla="*/ 8 h 13"/>
                    <a:gd name="T14" fmla="*/ 0 w 15"/>
                    <a:gd name="T15" fmla="*/ 13 h 13"/>
                    <a:gd name="T16" fmla="*/ 9 w 15"/>
                    <a:gd name="T17" fmla="*/ 13 h 13"/>
                    <a:gd name="T18" fmla="*/ 0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0" y="8"/>
                      </a:moveTo>
                      <a:lnTo>
                        <a:pt x="9" y="13"/>
                      </a:lnTo>
                      <a:lnTo>
                        <a:pt x="15" y="13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3" name="Freeform 1260"/>
                <p:cNvSpPr>
                  <a:spLocks/>
                </p:cNvSpPr>
                <p:nvPr/>
              </p:nvSpPr>
              <p:spPr bwMode="auto">
                <a:xfrm>
                  <a:off x="2313" y="2380"/>
                  <a:ext cx="15" cy="14"/>
                </a:xfrm>
                <a:custGeom>
                  <a:avLst/>
                  <a:gdLst>
                    <a:gd name="T0" fmla="*/ 9 w 15"/>
                    <a:gd name="T1" fmla="*/ 14 h 14"/>
                    <a:gd name="T2" fmla="*/ 0 w 15"/>
                    <a:gd name="T3" fmla="*/ 6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6 h 14"/>
                    <a:gd name="T10" fmla="*/ 9 w 15"/>
                    <a:gd name="T11" fmla="*/ 0 h 14"/>
                    <a:gd name="T12" fmla="*/ 15 w 15"/>
                    <a:gd name="T13" fmla="*/ 6 h 14"/>
                    <a:gd name="T14" fmla="*/ 15 w 15"/>
                    <a:gd name="T15" fmla="*/ 0 h 14"/>
                    <a:gd name="T16" fmla="*/ 9 w 15"/>
                    <a:gd name="T17" fmla="*/ 0 h 14"/>
                    <a:gd name="T18" fmla="*/ 9 w 15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9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9" y="0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4" name="Rectangle 1261"/>
                <p:cNvSpPr>
                  <a:spLocks noChangeArrowheads="1"/>
                </p:cNvSpPr>
                <p:nvPr/>
              </p:nvSpPr>
              <p:spPr bwMode="auto">
                <a:xfrm>
                  <a:off x="2307" y="2380"/>
                  <a:ext cx="1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5" name="Rectangle 1262"/>
                <p:cNvSpPr>
                  <a:spLocks noChangeArrowheads="1"/>
                </p:cNvSpPr>
                <p:nvPr/>
              </p:nvSpPr>
              <p:spPr bwMode="auto">
                <a:xfrm>
                  <a:off x="2302" y="238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6" name="Freeform 1263"/>
                <p:cNvSpPr>
                  <a:spLocks/>
                </p:cNvSpPr>
                <p:nvPr/>
              </p:nvSpPr>
              <p:spPr bwMode="auto">
                <a:xfrm>
                  <a:off x="2294" y="2380"/>
                  <a:ext cx="8" cy="14"/>
                </a:xfrm>
                <a:custGeom>
                  <a:avLst/>
                  <a:gdLst>
                    <a:gd name="T0" fmla="*/ 0 w 8"/>
                    <a:gd name="T1" fmla="*/ 0 h 14"/>
                    <a:gd name="T2" fmla="*/ 0 w 8"/>
                    <a:gd name="T3" fmla="*/ 14 h 14"/>
                    <a:gd name="T4" fmla="*/ 8 w 8"/>
                    <a:gd name="T5" fmla="*/ 14 h 14"/>
                    <a:gd name="T6" fmla="*/ 8 w 8"/>
                    <a:gd name="T7" fmla="*/ 0 h 14"/>
                    <a:gd name="T8" fmla="*/ 0 w 8"/>
                    <a:gd name="T9" fmla="*/ 0 h 14"/>
                    <a:gd name="T10" fmla="*/ 0 w 8"/>
                    <a:gd name="T11" fmla="*/ 14 h 14"/>
                    <a:gd name="T12" fmla="*/ 0 w 8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4"/>
                    <a:gd name="T23" fmla="*/ 8 w 8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4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7" name="Freeform 1264"/>
                <p:cNvSpPr>
                  <a:spLocks/>
                </p:cNvSpPr>
                <p:nvPr/>
              </p:nvSpPr>
              <p:spPr bwMode="auto">
                <a:xfrm>
                  <a:off x="2291" y="2380"/>
                  <a:ext cx="16" cy="14"/>
                </a:xfrm>
                <a:custGeom>
                  <a:avLst/>
                  <a:gdLst>
                    <a:gd name="T0" fmla="*/ 0 w 16"/>
                    <a:gd name="T1" fmla="*/ 6 h 14"/>
                    <a:gd name="T2" fmla="*/ 11 w 16"/>
                    <a:gd name="T3" fmla="*/ 0 h 14"/>
                    <a:gd name="T4" fmla="*/ 3 w 16"/>
                    <a:gd name="T5" fmla="*/ 0 h 14"/>
                    <a:gd name="T6" fmla="*/ 3 w 16"/>
                    <a:gd name="T7" fmla="*/ 14 h 14"/>
                    <a:gd name="T8" fmla="*/ 11 w 16"/>
                    <a:gd name="T9" fmla="*/ 14 h 14"/>
                    <a:gd name="T10" fmla="*/ 16 w 16"/>
                    <a:gd name="T11" fmla="*/ 6 h 14"/>
                    <a:gd name="T12" fmla="*/ 11 w 16"/>
                    <a:gd name="T13" fmla="*/ 14 h 14"/>
                    <a:gd name="T14" fmla="*/ 16 w 16"/>
                    <a:gd name="T15" fmla="*/ 14 h 14"/>
                    <a:gd name="T16" fmla="*/ 16 w 16"/>
                    <a:gd name="T17" fmla="*/ 6 h 14"/>
                    <a:gd name="T18" fmla="*/ 0 w 16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0" y="6"/>
                      </a:moveTo>
                      <a:lnTo>
                        <a:pt x="11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11" y="14"/>
                      </a:lnTo>
                      <a:lnTo>
                        <a:pt x="16" y="6"/>
                      </a:lnTo>
                      <a:lnTo>
                        <a:pt x="11" y="14"/>
                      </a:lnTo>
                      <a:lnTo>
                        <a:pt x="16" y="14"/>
                      </a:lnTo>
                      <a:lnTo>
                        <a:pt x="16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8" name="Freeform 1265"/>
                <p:cNvSpPr>
                  <a:spLocks/>
                </p:cNvSpPr>
                <p:nvPr/>
              </p:nvSpPr>
              <p:spPr bwMode="auto">
                <a:xfrm>
                  <a:off x="2291" y="2371"/>
                  <a:ext cx="16" cy="17"/>
                </a:xfrm>
                <a:custGeom>
                  <a:avLst/>
                  <a:gdLst>
                    <a:gd name="T0" fmla="*/ 11 w 16"/>
                    <a:gd name="T1" fmla="*/ 17 h 17"/>
                    <a:gd name="T2" fmla="*/ 0 w 16"/>
                    <a:gd name="T3" fmla="*/ 9 h 17"/>
                    <a:gd name="T4" fmla="*/ 0 w 16"/>
                    <a:gd name="T5" fmla="*/ 15 h 17"/>
                    <a:gd name="T6" fmla="*/ 16 w 16"/>
                    <a:gd name="T7" fmla="*/ 15 h 17"/>
                    <a:gd name="T8" fmla="*/ 16 w 16"/>
                    <a:gd name="T9" fmla="*/ 9 h 17"/>
                    <a:gd name="T10" fmla="*/ 11 w 16"/>
                    <a:gd name="T11" fmla="*/ 0 h 17"/>
                    <a:gd name="T12" fmla="*/ 16 w 16"/>
                    <a:gd name="T13" fmla="*/ 9 h 17"/>
                    <a:gd name="T14" fmla="*/ 16 w 16"/>
                    <a:gd name="T15" fmla="*/ 0 h 17"/>
                    <a:gd name="T16" fmla="*/ 11 w 16"/>
                    <a:gd name="T17" fmla="*/ 0 h 17"/>
                    <a:gd name="T18" fmla="*/ 11 w 16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11" y="17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9"/>
                      </a:lnTo>
                      <a:lnTo>
                        <a:pt x="11" y="0"/>
                      </a:lnTo>
                      <a:lnTo>
                        <a:pt x="16" y="9"/>
                      </a:lnTo>
                      <a:lnTo>
                        <a:pt x="16" y="0"/>
                      </a:lnTo>
                      <a:lnTo>
                        <a:pt x="11" y="0"/>
                      </a:lnTo>
                      <a:lnTo>
                        <a:pt x="1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39" name="Rectangle 1266"/>
                <p:cNvSpPr>
                  <a:spLocks noChangeArrowheads="1"/>
                </p:cNvSpPr>
                <p:nvPr/>
              </p:nvSpPr>
              <p:spPr bwMode="auto">
                <a:xfrm>
                  <a:off x="2294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0" name="Rectangle 1267"/>
                <p:cNvSpPr>
                  <a:spLocks noChangeArrowheads="1"/>
                </p:cNvSpPr>
                <p:nvPr/>
              </p:nvSpPr>
              <p:spPr bwMode="auto">
                <a:xfrm>
                  <a:off x="2286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1" name="Rectangle 1268"/>
                <p:cNvSpPr>
                  <a:spLocks noChangeArrowheads="1"/>
                </p:cNvSpPr>
                <p:nvPr/>
              </p:nvSpPr>
              <p:spPr bwMode="auto">
                <a:xfrm>
                  <a:off x="2280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2" name="Rectangle 1269"/>
                <p:cNvSpPr>
                  <a:spLocks noChangeArrowheads="1"/>
                </p:cNvSpPr>
                <p:nvPr/>
              </p:nvSpPr>
              <p:spPr bwMode="auto">
                <a:xfrm>
                  <a:off x="2271" y="2372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3" name="Rectangle 1270"/>
                <p:cNvSpPr>
                  <a:spLocks noChangeArrowheads="1"/>
                </p:cNvSpPr>
                <p:nvPr/>
              </p:nvSpPr>
              <p:spPr bwMode="auto">
                <a:xfrm>
                  <a:off x="2265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4" name="Rectangle 1271"/>
                <p:cNvSpPr>
                  <a:spLocks noChangeArrowheads="1"/>
                </p:cNvSpPr>
                <p:nvPr/>
              </p:nvSpPr>
              <p:spPr bwMode="auto">
                <a:xfrm>
                  <a:off x="2252" y="2372"/>
                  <a:ext cx="15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5" name="Rectangle 1272"/>
                <p:cNvSpPr>
                  <a:spLocks noChangeArrowheads="1"/>
                </p:cNvSpPr>
                <p:nvPr/>
              </p:nvSpPr>
              <p:spPr bwMode="auto">
                <a:xfrm>
                  <a:off x="2246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6" name="Rectangle 1273"/>
                <p:cNvSpPr>
                  <a:spLocks noChangeArrowheads="1"/>
                </p:cNvSpPr>
                <p:nvPr/>
              </p:nvSpPr>
              <p:spPr bwMode="auto">
                <a:xfrm>
                  <a:off x="2237" y="2372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7" name="Rectangle 1274"/>
                <p:cNvSpPr>
                  <a:spLocks noChangeArrowheads="1"/>
                </p:cNvSpPr>
                <p:nvPr/>
              </p:nvSpPr>
              <p:spPr bwMode="auto">
                <a:xfrm>
                  <a:off x="2231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8" name="Rectangle 1275"/>
                <p:cNvSpPr>
                  <a:spLocks noChangeArrowheads="1"/>
                </p:cNvSpPr>
                <p:nvPr/>
              </p:nvSpPr>
              <p:spPr bwMode="auto">
                <a:xfrm>
                  <a:off x="2223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49" name="Rectangle 1276"/>
                <p:cNvSpPr>
                  <a:spLocks noChangeArrowheads="1"/>
                </p:cNvSpPr>
                <p:nvPr/>
              </p:nvSpPr>
              <p:spPr bwMode="auto">
                <a:xfrm>
                  <a:off x="2218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0" name="Rectangle 1277"/>
                <p:cNvSpPr>
                  <a:spLocks noChangeArrowheads="1"/>
                </p:cNvSpPr>
                <p:nvPr/>
              </p:nvSpPr>
              <p:spPr bwMode="auto">
                <a:xfrm>
                  <a:off x="2208" y="2372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1" name="Rectangle 1278"/>
                <p:cNvSpPr>
                  <a:spLocks noChangeArrowheads="1"/>
                </p:cNvSpPr>
                <p:nvPr/>
              </p:nvSpPr>
              <p:spPr bwMode="auto">
                <a:xfrm>
                  <a:off x="2203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2" name="Rectangle 1279"/>
                <p:cNvSpPr>
                  <a:spLocks noChangeArrowheads="1"/>
                </p:cNvSpPr>
                <p:nvPr/>
              </p:nvSpPr>
              <p:spPr bwMode="auto">
                <a:xfrm>
                  <a:off x="2197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3" name="Rectangle 1280"/>
                <p:cNvSpPr>
                  <a:spLocks noChangeArrowheads="1"/>
                </p:cNvSpPr>
                <p:nvPr/>
              </p:nvSpPr>
              <p:spPr bwMode="auto">
                <a:xfrm>
                  <a:off x="2188" y="2372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4" name="Rectangle 1281"/>
                <p:cNvSpPr>
                  <a:spLocks noChangeArrowheads="1"/>
                </p:cNvSpPr>
                <p:nvPr/>
              </p:nvSpPr>
              <p:spPr bwMode="auto">
                <a:xfrm>
                  <a:off x="2180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5" name="Rectangle 1282"/>
                <p:cNvSpPr>
                  <a:spLocks noChangeArrowheads="1"/>
                </p:cNvSpPr>
                <p:nvPr/>
              </p:nvSpPr>
              <p:spPr bwMode="auto">
                <a:xfrm>
                  <a:off x="2177" y="2372"/>
                  <a:ext cx="4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6" name="Rectangle 1283"/>
                <p:cNvSpPr>
                  <a:spLocks noChangeArrowheads="1"/>
                </p:cNvSpPr>
                <p:nvPr/>
              </p:nvSpPr>
              <p:spPr bwMode="auto">
                <a:xfrm>
                  <a:off x="2169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7" name="Rectangle 1284"/>
                <p:cNvSpPr>
                  <a:spLocks noChangeArrowheads="1"/>
                </p:cNvSpPr>
                <p:nvPr/>
              </p:nvSpPr>
              <p:spPr bwMode="auto">
                <a:xfrm>
                  <a:off x="2161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8" name="Rectangle 1285"/>
                <p:cNvSpPr>
                  <a:spLocks noChangeArrowheads="1"/>
                </p:cNvSpPr>
                <p:nvPr/>
              </p:nvSpPr>
              <p:spPr bwMode="auto">
                <a:xfrm>
                  <a:off x="2154" y="2372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59" name="Rectangle 1286"/>
                <p:cNvSpPr>
                  <a:spLocks noChangeArrowheads="1"/>
                </p:cNvSpPr>
                <p:nvPr/>
              </p:nvSpPr>
              <p:spPr bwMode="auto">
                <a:xfrm>
                  <a:off x="2146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0" name="Rectangle 1287"/>
                <p:cNvSpPr>
                  <a:spLocks noChangeArrowheads="1"/>
                </p:cNvSpPr>
                <p:nvPr/>
              </p:nvSpPr>
              <p:spPr bwMode="auto">
                <a:xfrm>
                  <a:off x="2140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1" name="Rectangle 1288"/>
                <p:cNvSpPr>
                  <a:spLocks noChangeArrowheads="1"/>
                </p:cNvSpPr>
                <p:nvPr/>
              </p:nvSpPr>
              <p:spPr bwMode="auto">
                <a:xfrm>
                  <a:off x="2132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2" name="Rectangle 1289"/>
                <p:cNvSpPr>
                  <a:spLocks noChangeArrowheads="1"/>
                </p:cNvSpPr>
                <p:nvPr/>
              </p:nvSpPr>
              <p:spPr bwMode="auto">
                <a:xfrm>
                  <a:off x="2127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3" name="Rectangle 1290"/>
                <p:cNvSpPr>
                  <a:spLocks noChangeArrowheads="1"/>
                </p:cNvSpPr>
                <p:nvPr/>
              </p:nvSpPr>
              <p:spPr bwMode="auto">
                <a:xfrm>
                  <a:off x="2112" y="2372"/>
                  <a:ext cx="1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4" name="Rectangle 1291"/>
                <p:cNvSpPr>
                  <a:spLocks noChangeArrowheads="1"/>
                </p:cNvSpPr>
                <p:nvPr/>
              </p:nvSpPr>
              <p:spPr bwMode="auto">
                <a:xfrm>
                  <a:off x="2106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5" name="Rectangle 1292"/>
                <p:cNvSpPr>
                  <a:spLocks noChangeArrowheads="1"/>
                </p:cNvSpPr>
                <p:nvPr/>
              </p:nvSpPr>
              <p:spPr bwMode="auto">
                <a:xfrm>
                  <a:off x="2098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6" name="Rectangle 1293"/>
                <p:cNvSpPr>
                  <a:spLocks noChangeArrowheads="1"/>
                </p:cNvSpPr>
                <p:nvPr/>
              </p:nvSpPr>
              <p:spPr bwMode="auto">
                <a:xfrm>
                  <a:off x="2083" y="2372"/>
                  <a:ext cx="1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7" name="Rectangle 1294"/>
                <p:cNvSpPr>
                  <a:spLocks noChangeArrowheads="1"/>
                </p:cNvSpPr>
                <p:nvPr/>
              </p:nvSpPr>
              <p:spPr bwMode="auto">
                <a:xfrm>
                  <a:off x="2078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8" name="Rectangle 1295"/>
                <p:cNvSpPr>
                  <a:spLocks noChangeArrowheads="1"/>
                </p:cNvSpPr>
                <p:nvPr/>
              </p:nvSpPr>
              <p:spPr bwMode="auto">
                <a:xfrm>
                  <a:off x="2073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69" name="Rectangle 1296"/>
                <p:cNvSpPr>
                  <a:spLocks noChangeArrowheads="1"/>
                </p:cNvSpPr>
                <p:nvPr/>
              </p:nvSpPr>
              <p:spPr bwMode="auto">
                <a:xfrm>
                  <a:off x="2056" y="2372"/>
                  <a:ext cx="1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0" name="Rectangle 1297"/>
                <p:cNvSpPr>
                  <a:spLocks noChangeArrowheads="1"/>
                </p:cNvSpPr>
                <p:nvPr/>
              </p:nvSpPr>
              <p:spPr bwMode="auto">
                <a:xfrm>
                  <a:off x="2050" y="2372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1" name="Rectangle 1298"/>
                <p:cNvSpPr>
                  <a:spLocks noChangeArrowheads="1"/>
                </p:cNvSpPr>
                <p:nvPr/>
              </p:nvSpPr>
              <p:spPr bwMode="auto">
                <a:xfrm>
                  <a:off x="2044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2" name="Rectangle 1299"/>
                <p:cNvSpPr>
                  <a:spLocks noChangeArrowheads="1"/>
                </p:cNvSpPr>
                <p:nvPr/>
              </p:nvSpPr>
              <p:spPr bwMode="auto">
                <a:xfrm>
                  <a:off x="2036" y="2372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3" name="Rectangle 1300"/>
                <p:cNvSpPr>
                  <a:spLocks noChangeArrowheads="1"/>
                </p:cNvSpPr>
                <p:nvPr/>
              </p:nvSpPr>
              <p:spPr bwMode="auto">
                <a:xfrm>
                  <a:off x="2031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4" name="Rectangle 1301"/>
                <p:cNvSpPr>
                  <a:spLocks noChangeArrowheads="1"/>
                </p:cNvSpPr>
                <p:nvPr/>
              </p:nvSpPr>
              <p:spPr bwMode="auto">
                <a:xfrm>
                  <a:off x="2022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5" name="Rectangle 1302"/>
                <p:cNvSpPr>
                  <a:spLocks noChangeArrowheads="1"/>
                </p:cNvSpPr>
                <p:nvPr/>
              </p:nvSpPr>
              <p:spPr bwMode="auto">
                <a:xfrm>
                  <a:off x="2016" y="2372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6" name="Rectangle 1303"/>
                <p:cNvSpPr>
                  <a:spLocks noChangeArrowheads="1"/>
                </p:cNvSpPr>
                <p:nvPr/>
              </p:nvSpPr>
              <p:spPr bwMode="auto">
                <a:xfrm>
                  <a:off x="2007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7" name="Rectangle 1304"/>
                <p:cNvSpPr>
                  <a:spLocks noChangeArrowheads="1"/>
                </p:cNvSpPr>
                <p:nvPr/>
              </p:nvSpPr>
              <p:spPr bwMode="auto">
                <a:xfrm>
                  <a:off x="2002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8" name="Rectangle 1305"/>
                <p:cNvSpPr>
                  <a:spLocks noChangeArrowheads="1"/>
                </p:cNvSpPr>
                <p:nvPr/>
              </p:nvSpPr>
              <p:spPr bwMode="auto">
                <a:xfrm>
                  <a:off x="1997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79" name="Rectangle 1306"/>
                <p:cNvSpPr>
                  <a:spLocks noChangeArrowheads="1"/>
                </p:cNvSpPr>
                <p:nvPr/>
              </p:nvSpPr>
              <p:spPr bwMode="auto">
                <a:xfrm>
                  <a:off x="1988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0" name="Rectangle 1307"/>
                <p:cNvSpPr>
                  <a:spLocks noChangeArrowheads="1"/>
                </p:cNvSpPr>
                <p:nvPr/>
              </p:nvSpPr>
              <p:spPr bwMode="auto">
                <a:xfrm>
                  <a:off x="1974" y="2372"/>
                  <a:ext cx="1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1" name="Rectangle 1308"/>
                <p:cNvSpPr>
                  <a:spLocks noChangeArrowheads="1"/>
                </p:cNvSpPr>
                <p:nvPr/>
              </p:nvSpPr>
              <p:spPr bwMode="auto">
                <a:xfrm>
                  <a:off x="1965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2" name="Rectangle 1309"/>
                <p:cNvSpPr>
                  <a:spLocks noChangeArrowheads="1"/>
                </p:cNvSpPr>
                <p:nvPr/>
              </p:nvSpPr>
              <p:spPr bwMode="auto">
                <a:xfrm>
                  <a:off x="1960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3" name="Rectangle 1310"/>
                <p:cNvSpPr>
                  <a:spLocks noChangeArrowheads="1"/>
                </p:cNvSpPr>
                <p:nvPr/>
              </p:nvSpPr>
              <p:spPr bwMode="auto">
                <a:xfrm>
                  <a:off x="1955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4" name="Rectangle 1311"/>
                <p:cNvSpPr>
                  <a:spLocks noChangeArrowheads="1"/>
                </p:cNvSpPr>
                <p:nvPr/>
              </p:nvSpPr>
              <p:spPr bwMode="auto">
                <a:xfrm>
                  <a:off x="1945" y="2372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5" name="Rectangle 1312"/>
                <p:cNvSpPr>
                  <a:spLocks noChangeArrowheads="1"/>
                </p:cNvSpPr>
                <p:nvPr/>
              </p:nvSpPr>
              <p:spPr bwMode="auto">
                <a:xfrm>
                  <a:off x="1940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6" name="Rectangle 1313"/>
                <p:cNvSpPr>
                  <a:spLocks noChangeArrowheads="1"/>
                </p:cNvSpPr>
                <p:nvPr/>
              </p:nvSpPr>
              <p:spPr bwMode="auto">
                <a:xfrm>
                  <a:off x="1931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7" name="Rectangle 1314"/>
                <p:cNvSpPr>
                  <a:spLocks noChangeArrowheads="1"/>
                </p:cNvSpPr>
                <p:nvPr/>
              </p:nvSpPr>
              <p:spPr bwMode="auto">
                <a:xfrm>
                  <a:off x="1926" y="2372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8" name="Rectangle 1315"/>
                <p:cNvSpPr>
                  <a:spLocks noChangeArrowheads="1"/>
                </p:cNvSpPr>
                <p:nvPr/>
              </p:nvSpPr>
              <p:spPr bwMode="auto">
                <a:xfrm>
                  <a:off x="1921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89" name="Rectangle 1316"/>
                <p:cNvSpPr>
                  <a:spLocks noChangeArrowheads="1"/>
                </p:cNvSpPr>
                <p:nvPr/>
              </p:nvSpPr>
              <p:spPr bwMode="auto">
                <a:xfrm>
                  <a:off x="1911" y="2372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0" name="Rectangle 1317"/>
                <p:cNvSpPr>
                  <a:spLocks noChangeArrowheads="1"/>
                </p:cNvSpPr>
                <p:nvPr/>
              </p:nvSpPr>
              <p:spPr bwMode="auto">
                <a:xfrm>
                  <a:off x="1906" y="2372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1" name="Rectangle 1318"/>
                <p:cNvSpPr>
                  <a:spLocks noChangeArrowheads="1"/>
                </p:cNvSpPr>
                <p:nvPr/>
              </p:nvSpPr>
              <p:spPr bwMode="auto">
                <a:xfrm>
                  <a:off x="1892" y="2372"/>
                  <a:ext cx="15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2" name="Rectangle 1319"/>
                <p:cNvSpPr>
                  <a:spLocks noChangeArrowheads="1"/>
                </p:cNvSpPr>
                <p:nvPr/>
              </p:nvSpPr>
              <p:spPr bwMode="auto">
                <a:xfrm>
                  <a:off x="1883" y="2372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3" name="Freeform 1320"/>
                <p:cNvSpPr>
                  <a:spLocks/>
                </p:cNvSpPr>
                <p:nvPr/>
              </p:nvSpPr>
              <p:spPr bwMode="auto">
                <a:xfrm>
                  <a:off x="1869" y="2371"/>
                  <a:ext cx="16" cy="17"/>
                </a:xfrm>
                <a:custGeom>
                  <a:avLst/>
                  <a:gdLst>
                    <a:gd name="T0" fmla="*/ 0 w 16"/>
                    <a:gd name="T1" fmla="*/ 9 h 17"/>
                    <a:gd name="T2" fmla="*/ 8 w 16"/>
                    <a:gd name="T3" fmla="*/ 17 h 17"/>
                    <a:gd name="T4" fmla="*/ 14 w 16"/>
                    <a:gd name="T5" fmla="*/ 17 h 17"/>
                    <a:gd name="T6" fmla="*/ 14 w 16"/>
                    <a:gd name="T7" fmla="*/ 0 h 17"/>
                    <a:gd name="T8" fmla="*/ 8 w 16"/>
                    <a:gd name="T9" fmla="*/ 0 h 17"/>
                    <a:gd name="T10" fmla="*/ 16 w 16"/>
                    <a:gd name="T11" fmla="*/ 9 h 17"/>
                    <a:gd name="T12" fmla="*/ 0 w 16"/>
                    <a:gd name="T13" fmla="*/ 9 h 17"/>
                    <a:gd name="T14" fmla="*/ 0 w 16"/>
                    <a:gd name="T15" fmla="*/ 17 h 17"/>
                    <a:gd name="T16" fmla="*/ 8 w 16"/>
                    <a:gd name="T17" fmla="*/ 17 h 17"/>
                    <a:gd name="T18" fmla="*/ 0 w 16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7"/>
                    <a:gd name="T32" fmla="*/ 16 w 16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4" name="Freeform 1321"/>
                <p:cNvSpPr>
                  <a:spLocks/>
                </p:cNvSpPr>
                <p:nvPr/>
              </p:nvSpPr>
              <p:spPr bwMode="auto">
                <a:xfrm>
                  <a:off x="1869" y="2365"/>
                  <a:ext cx="16" cy="15"/>
                </a:xfrm>
                <a:custGeom>
                  <a:avLst/>
                  <a:gdLst>
                    <a:gd name="T0" fmla="*/ 8 w 16"/>
                    <a:gd name="T1" fmla="*/ 15 h 15"/>
                    <a:gd name="T2" fmla="*/ 0 w 16"/>
                    <a:gd name="T3" fmla="*/ 10 h 15"/>
                    <a:gd name="T4" fmla="*/ 0 w 16"/>
                    <a:gd name="T5" fmla="*/ 15 h 15"/>
                    <a:gd name="T6" fmla="*/ 16 w 16"/>
                    <a:gd name="T7" fmla="*/ 15 h 15"/>
                    <a:gd name="T8" fmla="*/ 16 w 16"/>
                    <a:gd name="T9" fmla="*/ 10 h 15"/>
                    <a:gd name="T10" fmla="*/ 8 w 16"/>
                    <a:gd name="T11" fmla="*/ 0 h 15"/>
                    <a:gd name="T12" fmla="*/ 16 w 16"/>
                    <a:gd name="T13" fmla="*/ 10 h 15"/>
                    <a:gd name="T14" fmla="*/ 16 w 16"/>
                    <a:gd name="T15" fmla="*/ 0 h 15"/>
                    <a:gd name="T16" fmla="*/ 8 w 16"/>
                    <a:gd name="T17" fmla="*/ 0 h 15"/>
                    <a:gd name="T18" fmla="*/ 8 w 16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8" y="15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10"/>
                      </a:lnTo>
                      <a:lnTo>
                        <a:pt x="8" y="0"/>
                      </a:lnTo>
                      <a:lnTo>
                        <a:pt x="16" y="10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5" name="Rectangle 1322"/>
                <p:cNvSpPr>
                  <a:spLocks noChangeArrowheads="1"/>
                </p:cNvSpPr>
                <p:nvPr/>
              </p:nvSpPr>
              <p:spPr bwMode="auto">
                <a:xfrm>
                  <a:off x="1872" y="236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6" name="Rectangle 1323"/>
                <p:cNvSpPr>
                  <a:spLocks noChangeArrowheads="1"/>
                </p:cNvSpPr>
                <p:nvPr/>
              </p:nvSpPr>
              <p:spPr bwMode="auto">
                <a:xfrm>
                  <a:off x="1864" y="2365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7" name="Rectangle 1324"/>
                <p:cNvSpPr>
                  <a:spLocks noChangeArrowheads="1"/>
                </p:cNvSpPr>
                <p:nvPr/>
              </p:nvSpPr>
              <p:spPr bwMode="auto">
                <a:xfrm>
                  <a:off x="1858" y="236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8" name="Rectangle 1325"/>
                <p:cNvSpPr>
                  <a:spLocks noChangeArrowheads="1"/>
                </p:cNvSpPr>
                <p:nvPr/>
              </p:nvSpPr>
              <p:spPr bwMode="auto">
                <a:xfrm>
                  <a:off x="1849" y="2365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799" name="Rectangle 1326"/>
                <p:cNvSpPr>
                  <a:spLocks noChangeArrowheads="1"/>
                </p:cNvSpPr>
                <p:nvPr/>
              </p:nvSpPr>
              <p:spPr bwMode="auto">
                <a:xfrm>
                  <a:off x="1841" y="2365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0" name="Rectangle 1327"/>
                <p:cNvSpPr>
                  <a:spLocks noChangeArrowheads="1"/>
                </p:cNvSpPr>
                <p:nvPr/>
              </p:nvSpPr>
              <p:spPr bwMode="auto">
                <a:xfrm>
                  <a:off x="1835" y="236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1" name="Rectangle 1328"/>
                <p:cNvSpPr>
                  <a:spLocks noChangeArrowheads="1"/>
                </p:cNvSpPr>
                <p:nvPr/>
              </p:nvSpPr>
              <p:spPr bwMode="auto">
                <a:xfrm>
                  <a:off x="1830" y="236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2" name="Rectangle 1329"/>
                <p:cNvSpPr>
                  <a:spLocks noChangeArrowheads="1"/>
                </p:cNvSpPr>
                <p:nvPr/>
              </p:nvSpPr>
              <p:spPr bwMode="auto">
                <a:xfrm>
                  <a:off x="1822" y="2365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3" name="Rectangle 1330"/>
                <p:cNvSpPr>
                  <a:spLocks noChangeArrowheads="1"/>
                </p:cNvSpPr>
                <p:nvPr/>
              </p:nvSpPr>
              <p:spPr bwMode="auto">
                <a:xfrm>
                  <a:off x="1815" y="2365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4" name="Rectangle 1331"/>
                <p:cNvSpPr>
                  <a:spLocks noChangeArrowheads="1"/>
                </p:cNvSpPr>
                <p:nvPr/>
              </p:nvSpPr>
              <p:spPr bwMode="auto">
                <a:xfrm>
                  <a:off x="1807" y="2365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5" name="Rectangle 1332"/>
                <p:cNvSpPr>
                  <a:spLocks noChangeArrowheads="1"/>
                </p:cNvSpPr>
                <p:nvPr/>
              </p:nvSpPr>
              <p:spPr bwMode="auto">
                <a:xfrm>
                  <a:off x="1801" y="236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6" name="Freeform 1333"/>
                <p:cNvSpPr>
                  <a:spLocks/>
                </p:cNvSpPr>
                <p:nvPr/>
              </p:nvSpPr>
              <p:spPr bwMode="auto">
                <a:xfrm>
                  <a:off x="1788" y="2365"/>
                  <a:ext cx="13" cy="15"/>
                </a:xfrm>
                <a:custGeom>
                  <a:avLst/>
                  <a:gdLst>
                    <a:gd name="T0" fmla="*/ 0 w 13"/>
                    <a:gd name="T1" fmla="*/ 10 h 15"/>
                    <a:gd name="T2" fmla="*/ 8 w 13"/>
                    <a:gd name="T3" fmla="*/ 15 h 15"/>
                    <a:gd name="T4" fmla="*/ 13 w 13"/>
                    <a:gd name="T5" fmla="*/ 15 h 15"/>
                    <a:gd name="T6" fmla="*/ 13 w 13"/>
                    <a:gd name="T7" fmla="*/ 0 h 15"/>
                    <a:gd name="T8" fmla="*/ 8 w 13"/>
                    <a:gd name="T9" fmla="*/ 0 h 15"/>
                    <a:gd name="T10" fmla="*/ 13 w 13"/>
                    <a:gd name="T11" fmla="*/ 10 h 15"/>
                    <a:gd name="T12" fmla="*/ 0 w 13"/>
                    <a:gd name="T13" fmla="*/ 10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0 w 13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10"/>
                      </a:move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1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7" name="Freeform 1334"/>
                <p:cNvSpPr>
                  <a:spLocks/>
                </p:cNvSpPr>
                <p:nvPr/>
              </p:nvSpPr>
              <p:spPr bwMode="auto">
                <a:xfrm>
                  <a:off x="1788" y="2360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0 w 13"/>
                    <a:gd name="T3" fmla="*/ 5 h 15"/>
                    <a:gd name="T4" fmla="*/ 0 w 13"/>
                    <a:gd name="T5" fmla="*/ 15 h 15"/>
                    <a:gd name="T6" fmla="*/ 13 w 13"/>
                    <a:gd name="T7" fmla="*/ 15 h 15"/>
                    <a:gd name="T8" fmla="*/ 13 w 13"/>
                    <a:gd name="T9" fmla="*/ 5 h 15"/>
                    <a:gd name="T10" fmla="*/ 8 w 13"/>
                    <a:gd name="T11" fmla="*/ 0 h 15"/>
                    <a:gd name="T12" fmla="*/ 13 w 13"/>
                    <a:gd name="T13" fmla="*/ 5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5"/>
                      </a:lnTo>
                      <a:lnTo>
                        <a:pt x="8" y="0"/>
                      </a:lnTo>
                      <a:lnTo>
                        <a:pt x="13" y="5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8" name="Freeform 1335"/>
                <p:cNvSpPr>
                  <a:spLocks/>
                </p:cNvSpPr>
                <p:nvPr/>
              </p:nvSpPr>
              <p:spPr bwMode="auto">
                <a:xfrm>
                  <a:off x="1773" y="2360"/>
                  <a:ext cx="23" cy="15"/>
                </a:xfrm>
                <a:custGeom>
                  <a:avLst/>
                  <a:gdLst>
                    <a:gd name="T0" fmla="*/ 0 w 23"/>
                    <a:gd name="T1" fmla="*/ 5 h 15"/>
                    <a:gd name="T2" fmla="*/ 8 w 23"/>
                    <a:gd name="T3" fmla="*/ 15 h 15"/>
                    <a:gd name="T4" fmla="*/ 23 w 23"/>
                    <a:gd name="T5" fmla="*/ 15 h 15"/>
                    <a:gd name="T6" fmla="*/ 23 w 23"/>
                    <a:gd name="T7" fmla="*/ 0 h 15"/>
                    <a:gd name="T8" fmla="*/ 8 w 23"/>
                    <a:gd name="T9" fmla="*/ 0 h 15"/>
                    <a:gd name="T10" fmla="*/ 15 w 23"/>
                    <a:gd name="T11" fmla="*/ 5 h 15"/>
                    <a:gd name="T12" fmla="*/ 0 w 23"/>
                    <a:gd name="T13" fmla="*/ 5 h 15"/>
                    <a:gd name="T14" fmla="*/ 0 w 23"/>
                    <a:gd name="T15" fmla="*/ 15 h 15"/>
                    <a:gd name="T16" fmla="*/ 8 w 23"/>
                    <a:gd name="T17" fmla="*/ 15 h 15"/>
                    <a:gd name="T18" fmla="*/ 0 w 23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5"/>
                    <a:gd name="T32" fmla="*/ 23 w 2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5">
                      <a:moveTo>
                        <a:pt x="0" y="5"/>
                      </a:moveTo>
                      <a:lnTo>
                        <a:pt x="8" y="15"/>
                      </a:lnTo>
                      <a:lnTo>
                        <a:pt x="23" y="15"/>
                      </a:lnTo>
                      <a:lnTo>
                        <a:pt x="23" y="0"/>
                      </a:lnTo>
                      <a:lnTo>
                        <a:pt x="8" y="0"/>
                      </a:lnTo>
                      <a:lnTo>
                        <a:pt x="15" y="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09" name="Freeform 1336"/>
                <p:cNvSpPr>
                  <a:spLocks/>
                </p:cNvSpPr>
                <p:nvPr/>
              </p:nvSpPr>
              <p:spPr bwMode="auto">
                <a:xfrm>
                  <a:off x="1773" y="2352"/>
                  <a:ext cx="15" cy="13"/>
                </a:xfrm>
                <a:custGeom>
                  <a:avLst/>
                  <a:gdLst>
                    <a:gd name="T0" fmla="*/ 8 w 15"/>
                    <a:gd name="T1" fmla="*/ 13 h 13"/>
                    <a:gd name="T2" fmla="*/ 0 w 15"/>
                    <a:gd name="T3" fmla="*/ 8 h 13"/>
                    <a:gd name="T4" fmla="*/ 0 w 15"/>
                    <a:gd name="T5" fmla="*/ 13 h 13"/>
                    <a:gd name="T6" fmla="*/ 15 w 15"/>
                    <a:gd name="T7" fmla="*/ 13 h 13"/>
                    <a:gd name="T8" fmla="*/ 15 w 15"/>
                    <a:gd name="T9" fmla="*/ 8 h 13"/>
                    <a:gd name="T10" fmla="*/ 8 w 15"/>
                    <a:gd name="T11" fmla="*/ 0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8 w 15"/>
                    <a:gd name="T17" fmla="*/ 0 h 13"/>
                    <a:gd name="T18" fmla="*/ 8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8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5" y="13"/>
                      </a:lnTo>
                      <a:lnTo>
                        <a:pt x="15" y="8"/>
                      </a:lnTo>
                      <a:lnTo>
                        <a:pt x="8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0" name="Rectangle 1337"/>
                <p:cNvSpPr>
                  <a:spLocks noChangeArrowheads="1"/>
                </p:cNvSpPr>
                <p:nvPr/>
              </p:nvSpPr>
              <p:spPr bwMode="auto">
                <a:xfrm>
                  <a:off x="1773" y="2352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1" name="Rectangle 1338"/>
                <p:cNvSpPr>
                  <a:spLocks noChangeArrowheads="1"/>
                </p:cNvSpPr>
                <p:nvPr/>
              </p:nvSpPr>
              <p:spPr bwMode="auto">
                <a:xfrm>
                  <a:off x="1767" y="2352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2" name="Freeform 1339"/>
                <p:cNvSpPr>
                  <a:spLocks/>
                </p:cNvSpPr>
                <p:nvPr/>
              </p:nvSpPr>
              <p:spPr bwMode="auto">
                <a:xfrm>
                  <a:off x="1754" y="2352"/>
                  <a:ext cx="13" cy="13"/>
                </a:xfrm>
                <a:custGeom>
                  <a:avLst/>
                  <a:gdLst>
                    <a:gd name="T0" fmla="*/ 0 w 13"/>
                    <a:gd name="T1" fmla="*/ 13 h 13"/>
                    <a:gd name="T2" fmla="*/ 5 w 13"/>
                    <a:gd name="T3" fmla="*/ 13 h 13"/>
                    <a:gd name="T4" fmla="*/ 13 w 13"/>
                    <a:gd name="T5" fmla="*/ 13 h 13"/>
                    <a:gd name="T6" fmla="*/ 13 w 13"/>
                    <a:gd name="T7" fmla="*/ 0 h 13"/>
                    <a:gd name="T8" fmla="*/ 5 w 13"/>
                    <a:gd name="T9" fmla="*/ 0 h 13"/>
                    <a:gd name="T10" fmla="*/ 11 w 13"/>
                    <a:gd name="T11" fmla="*/ 2 h 13"/>
                    <a:gd name="T12" fmla="*/ 0 w 13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3"/>
                    <a:gd name="T23" fmla="*/ 13 w 13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3">
                      <a:moveTo>
                        <a:pt x="0" y="13"/>
                      </a:moveTo>
                      <a:lnTo>
                        <a:pt x="5" y="13"/>
                      </a:lnTo>
                      <a:lnTo>
                        <a:pt x="13" y="13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1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3" name="Freeform 1340"/>
                <p:cNvSpPr>
                  <a:spLocks/>
                </p:cNvSpPr>
                <p:nvPr/>
              </p:nvSpPr>
              <p:spPr bwMode="auto">
                <a:xfrm>
                  <a:off x="1747" y="2346"/>
                  <a:ext cx="18" cy="19"/>
                </a:xfrm>
                <a:custGeom>
                  <a:avLst/>
                  <a:gdLst>
                    <a:gd name="T0" fmla="*/ 7 w 18"/>
                    <a:gd name="T1" fmla="*/ 14 h 19"/>
                    <a:gd name="T2" fmla="*/ 0 w 18"/>
                    <a:gd name="T3" fmla="*/ 11 h 19"/>
                    <a:gd name="T4" fmla="*/ 7 w 18"/>
                    <a:gd name="T5" fmla="*/ 19 h 19"/>
                    <a:gd name="T6" fmla="*/ 18 w 18"/>
                    <a:gd name="T7" fmla="*/ 8 h 19"/>
                    <a:gd name="T8" fmla="*/ 9 w 18"/>
                    <a:gd name="T9" fmla="*/ 0 h 19"/>
                    <a:gd name="T10" fmla="*/ 7 w 18"/>
                    <a:gd name="T11" fmla="*/ 0 h 19"/>
                    <a:gd name="T12" fmla="*/ 7 w 18"/>
                    <a:gd name="T13" fmla="*/ 14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19"/>
                    <a:gd name="T23" fmla="*/ 18 w 18"/>
                    <a:gd name="T24" fmla="*/ 19 h 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19">
                      <a:moveTo>
                        <a:pt x="7" y="14"/>
                      </a:moveTo>
                      <a:lnTo>
                        <a:pt x="0" y="11"/>
                      </a:lnTo>
                      <a:lnTo>
                        <a:pt x="7" y="19"/>
                      </a:lnTo>
                      <a:lnTo>
                        <a:pt x="18" y="8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4" name="Freeform 1341"/>
                <p:cNvSpPr>
                  <a:spLocks/>
                </p:cNvSpPr>
                <p:nvPr/>
              </p:nvSpPr>
              <p:spPr bwMode="auto">
                <a:xfrm>
                  <a:off x="1736" y="2346"/>
                  <a:ext cx="18" cy="14"/>
                </a:xfrm>
                <a:custGeom>
                  <a:avLst/>
                  <a:gdLst>
                    <a:gd name="T0" fmla="*/ 0 w 18"/>
                    <a:gd name="T1" fmla="*/ 6 h 14"/>
                    <a:gd name="T2" fmla="*/ 11 w 18"/>
                    <a:gd name="T3" fmla="*/ 14 h 14"/>
                    <a:gd name="T4" fmla="*/ 18 w 18"/>
                    <a:gd name="T5" fmla="*/ 14 h 14"/>
                    <a:gd name="T6" fmla="*/ 18 w 18"/>
                    <a:gd name="T7" fmla="*/ 0 h 14"/>
                    <a:gd name="T8" fmla="*/ 11 w 18"/>
                    <a:gd name="T9" fmla="*/ 0 h 14"/>
                    <a:gd name="T10" fmla="*/ 18 w 18"/>
                    <a:gd name="T11" fmla="*/ 6 h 14"/>
                    <a:gd name="T12" fmla="*/ 0 w 18"/>
                    <a:gd name="T13" fmla="*/ 6 h 14"/>
                    <a:gd name="T14" fmla="*/ 0 w 18"/>
                    <a:gd name="T15" fmla="*/ 14 h 14"/>
                    <a:gd name="T16" fmla="*/ 11 w 18"/>
                    <a:gd name="T17" fmla="*/ 14 h 14"/>
                    <a:gd name="T18" fmla="*/ 0 w 18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0" y="6"/>
                      </a:moveTo>
                      <a:lnTo>
                        <a:pt x="11" y="14"/>
                      </a:lnTo>
                      <a:lnTo>
                        <a:pt x="18" y="14"/>
                      </a:lnTo>
                      <a:lnTo>
                        <a:pt x="18" y="0"/>
                      </a:lnTo>
                      <a:lnTo>
                        <a:pt x="11" y="0"/>
                      </a:lnTo>
                      <a:lnTo>
                        <a:pt x="18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1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5" name="Freeform 1342"/>
                <p:cNvSpPr>
                  <a:spLocks/>
                </p:cNvSpPr>
                <p:nvPr/>
              </p:nvSpPr>
              <p:spPr bwMode="auto">
                <a:xfrm>
                  <a:off x="1736" y="2337"/>
                  <a:ext cx="18" cy="17"/>
                </a:xfrm>
                <a:custGeom>
                  <a:avLst/>
                  <a:gdLst>
                    <a:gd name="T0" fmla="*/ 11 w 18"/>
                    <a:gd name="T1" fmla="*/ 17 h 17"/>
                    <a:gd name="T2" fmla="*/ 0 w 18"/>
                    <a:gd name="T3" fmla="*/ 9 h 17"/>
                    <a:gd name="T4" fmla="*/ 0 w 18"/>
                    <a:gd name="T5" fmla="*/ 15 h 17"/>
                    <a:gd name="T6" fmla="*/ 18 w 18"/>
                    <a:gd name="T7" fmla="*/ 15 h 17"/>
                    <a:gd name="T8" fmla="*/ 18 w 18"/>
                    <a:gd name="T9" fmla="*/ 9 h 17"/>
                    <a:gd name="T10" fmla="*/ 11 w 18"/>
                    <a:gd name="T11" fmla="*/ 0 h 17"/>
                    <a:gd name="T12" fmla="*/ 18 w 18"/>
                    <a:gd name="T13" fmla="*/ 9 h 17"/>
                    <a:gd name="T14" fmla="*/ 18 w 18"/>
                    <a:gd name="T15" fmla="*/ 0 h 17"/>
                    <a:gd name="T16" fmla="*/ 11 w 18"/>
                    <a:gd name="T17" fmla="*/ 0 h 17"/>
                    <a:gd name="T18" fmla="*/ 11 w 18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7"/>
                    <a:gd name="T32" fmla="*/ 18 w 18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7">
                      <a:moveTo>
                        <a:pt x="11" y="17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8" y="15"/>
                      </a:lnTo>
                      <a:lnTo>
                        <a:pt x="18" y="9"/>
                      </a:lnTo>
                      <a:lnTo>
                        <a:pt x="11" y="0"/>
                      </a:lnTo>
                      <a:lnTo>
                        <a:pt x="18" y="9"/>
                      </a:lnTo>
                      <a:lnTo>
                        <a:pt x="18" y="0"/>
                      </a:lnTo>
                      <a:lnTo>
                        <a:pt x="11" y="0"/>
                      </a:lnTo>
                      <a:lnTo>
                        <a:pt x="1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6" name="Rectangle 1343"/>
                <p:cNvSpPr>
                  <a:spLocks noChangeArrowheads="1"/>
                </p:cNvSpPr>
                <p:nvPr/>
              </p:nvSpPr>
              <p:spPr bwMode="auto">
                <a:xfrm>
                  <a:off x="1739" y="2338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7" name="Rectangle 1344"/>
                <p:cNvSpPr>
                  <a:spLocks noChangeArrowheads="1"/>
                </p:cNvSpPr>
                <p:nvPr/>
              </p:nvSpPr>
              <p:spPr bwMode="auto">
                <a:xfrm>
                  <a:off x="1725" y="2338"/>
                  <a:ext cx="15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8" name="Rectangle 1345"/>
                <p:cNvSpPr>
                  <a:spLocks noChangeArrowheads="1"/>
                </p:cNvSpPr>
                <p:nvPr/>
              </p:nvSpPr>
              <p:spPr bwMode="auto">
                <a:xfrm>
                  <a:off x="1717" y="2338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19" name="Freeform 1346"/>
                <p:cNvSpPr>
                  <a:spLocks/>
                </p:cNvSpPr>
                <p:nvPr/>
              </p:nvSpPr>
              <p:spPr bwMode="auto">
                <a:xfrm>
                  <a:off x="1702" y="2337"/>
                  <a:ext cx="14" cy="17"/>
                </a:xfrm>
                <a:custGeom>
                  <a:avLst/>
                  <a:gdLst>
                    <a:gd name="T0" fmla="*/ 0 w 14"/>
                    <a:gd name="T1" fmla="*/ 9 h 17"/>
                    <a:gd name="T2" fmla="*/ 8 w 14"/>
                    <a:gd name="T3" fmla="*/ 17 h 17"/>
                    <a:gd name="T4" fmla="*/ 14 w 14"/>
                    <a:gd name="T5" fmla="*/ 17 h 17"/>
                    <a:gd name="T6" fmla="*/ 14 w 14"/>
                    <a:gd name="T7" fmla="*/ 0 h 17"/>
                    <a:gd name="T8" fmla="*/ 8 w 14"/>
                    <a:gd name="T9" fmla="*/ 0 h 17"/>
                    <a:gd name="T10" fmla="*/ 14 w 14"/>
                    <a:gd name="T11" fmla="*/ 9 h 17"/>
                    <a:gd name="T12" fmla="*/ 0 w 14"/>
                    <a:gd name="T13" fmla="*/ 9 h 17"/>
                    <a:gd name="T14" fmla="*/ 0 w 14"/>
                    <a:gd name="T15" fmla="*/ 17 h 17"/>
                    <a:gd name="T16" fmla="*/ 8 w 14"/>
                    <a:gd name="T17" fmla="*/ 17 h 17"/>
                    <a:gd name="T18" fmla="*/ 0 w 14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0" name="Freeform 1347"/>
                <p:cNvSpPr>
                  <a:spLocks/>
                </p:cNvSpPr>
                <p:nvPr/>
              </p:nvSpPr>
              <p:spPr bwMode="auto">
                <a:xfrm>
                  <a:off x="1702" y="2329"/>
                  <a:ext cx="14" cy="17"/>
                </a:xfrm>
                <a:custGeom>
                  <a:avLst/>
                  <a:gdLst>
                    <a:gd name="T0" fmla="*/ 8 w 14"/>
                    <a:gd name="T1" fmla="*/ 17 h 17"/>
                    <a:gd name="T2" fmla="*/ 0 w 14"/>
                    <a:gd name="T3" fmla="*/ 12 h 17"/>
                    <a:gd name="T4" fmla="*/ 0 w 14"/>
                    <a:gd name="T5" fmla="*/ 17 h 17"/>
                    <a:gd name="T6" fmla="*/ 14 w 14"/>
                    <a:gd name="T7" fmla="*/ 17 h 17"/>
                    <a:gd name="T8" fmla="*/ 14 w 14"/>
                    <a:gd name="T9" fmla="*/ 12 h 17"/>
                    <a:gd name="T10" fmla="*/ 8 w 14"/>
                    <a:gd name="T11" fmla="*/ 0 h 17"/>
                    <a:gd name="T12" fmla="*/ 14 w 14"/>
                    <a:gd name="T13" fmla="*/ 12 h 17"/>
                    <a:gd name="T14" fmla="*/ 14 w 14"/>
                    <a:gd name="T15" fmla="*/ 0 h 17"/>
                    <a:gd name="T16" fmla="*/ 8 w 14"/>
                    <a:gd name="T17" fmla="*/ 0 h 17"/>
                    <a:gd name="T18" fmla="*/ 8 w 14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8" y="17"/>
                      </a:move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14" y="17"/>
                      </a:lnTo>
                      <a:lnTo>
                        <a:pt x="14" y="12"/>
                      </a:lnTo>
                      <a:lnTo>
                        <a:pt x="8" y="0"/>
                      </a:lnTo>
                      <a:lnTo>
                        <a:pt x="14" y="12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1" name="Rectangle 1348"/>
                <p:cNvSpPr>
                  <a:spLocks noChangeArrowheads="1"/>
                </p:cNvSpPr>
                <p:nvPr/>
              </p:nvSpPr>
              <p:spPr bwMode="auto">
                <a:xfrm>
                  <a:off x="1705" y="2329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2" name="Freeform 1349"/>
                <p:cNvSpPr>
                  <a:spLocks/>
                </p:cNvSpPr>
                <p:nvPr/>
              </p:nvSpPr>
              <p:spPr bwMode="auto">
                <a:xfrm>
                  <a:off x="1691" y="2329"/>
                  <a:ext cx="14" cy="17"/>
                </a:xfrm>
                <a:custGeom>
                  <a:avLst/>
                  <a:gdLst>
                    <a:gd name="T0" fmla="*/ 0 w 14"/>
                    <a:gd name="T1" fmla="*/ 12 h 17"/>
                    <a:gd name="T2" fmla="*/ 6 w 14"/>
                    <a:gd name="T3" fmla="*/ 17 h 17"/>
                    <a:gd name="T4" fmla="*/ 14 w 14"/>
                    <a:gd name="T5" fmla="*/ 17 h 17"/>
                    <a:gd name="T6" fmla="*/ 14 w 14"/>
                    <a:gd name="T7" fmla="*/ 0 h 17"/>
                    <a:gd name="T8" fmla="*/ 6 w 14"/>
                    <a:gd name="T9" fmla="*/ 0 h 17"/>
                    <a:gd name="T10" fmla="*/ 14 w 14"/>
                    <a:gd name="T11" fmla="*/ 12 h 17"/>
                    <a:gd name="T12" fmla="*/ 0 w 14"/>
                    <a:gd name="T13" fmla="*/ 12 h 17"/>
                    <a:gd name="T14" fmla="*/ 0 w 14"/>
                    <a:gd name="T15" fmla="*/ 17 h 17"/>
                    <a:gd name="T16" fmla="*/ 6 w 14"/>
                    <a:gd name="T17" fmla="*/ 17 h 17"/>
                    <a:gd name="T18" fmla="*/ 0 w 14"/>
                    <a:gd name="T19" fmla="*/ 12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12"/>
                      </a:moveTo>
                      <a:lnTo>
                        <a:pt x="6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12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3" name="Freeform 1350"/>
                <p:cNvSpPr>
                  <a:spLocks/>
                </p:cNvSpPr>
                <p:nvPr/>
              </p:nvSpPr>
              <p:spPr bwMode="auto">
                <a:xfrm>
                  <a:off x="1691" y="2323"/>
                  <a:ext cx="14" cy="18"/>
                </a:xfrm>
                <a:custGeom>
                  <a:avLst/>
                  <a:gdLst>
                    <a:gd name="T0" fmla="*/ 6 w 14"/>
                    <a:gd name="T1" fmla="*/ 18 h 18"/>
                    <a:gd name="T2" fmla="*/ 0 w 14"/>
                    <a:gd name="T3" fmla="*/ 8 h 18"/>
                    <a:gd name="T4" fmla="*/ 0 w 14"/>
                    <a:gd name="T5" fmla="*/ 18 h 18"/>
                    <a:gd name="T6" fmla="*/ 14 w 14"/>
                    <a:gd name="T7" fmla="*/ 18 h 18"/>
                    <a:gd name="T8" fmla="*/ 14 w 14"/>
                    <a:gd name="T9" fmla="*/ 8 h 18"/>
                    <a:gd name="T10" fmla="*/ 6 w 14"/>
                    <a:gd name="T11" fmla="*/ 0 h 18"/>
                    <a:gd name="T12" fmla="*/ 14 w 14"/>
                    <a:gd name="T13" fmla="*/ 8 h 18"/>
                    <a:gd name="T14" fmla="*/ 14 w 14"/>
                    <a:gd name="T15" fmla="*/ 0 h 18"/>
                    <a:gd name="T16" fmla="*/ 6 w 14"/>
                    <a:gd name="T17" fmla="*/ 0 h 18"/>
                    <a:gd name="T18" fmla="*/ 6 w 14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6" y="18"/>
                      </a:move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14" y="18"/>
                      </a:lnTo>
                      <a:lnTo>
                        <a:pt x="14" y="8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4" name="Rectangle 1351"/>
                <p:cNvSpPr>
                  <a:spLocks noChangeArrowheads="1"/>
                </p:cNvSpPr>
                <p:nvPr/>
              </p:nvSpPr>
              <p:spPr bwMode="auto">
                <a:xfrm>
                  <a:off x="1691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5" name="Rectangle 1352"/>
                <p:cNvSpPr>
                  <a:spLocks noChangeArrowheads="1"/>
                </p:cNvSpPr>
                <p:nvPr/>
              </p:nvSpPr>
              <p:spPr bwMode="auto">
                <a:xfrm>
                  <a:off x="1683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6" name="Rectangle 1353"/>
                <p:cNvSpPr>
                  <a:spLocks noChangeArrowheads="1"/>
                </p:cNvSpPr>
                <p:nvPr/>
              </p:nvSpPr>
              <p:spPr bwMode="auto">
                <a:xfrm>
                  <a:off x="1676" y="2323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7" name="Rectangle 1354"/>
                <p:cNvSpPr>
                  <a:spLocks noChangeArrowheads="1"/>
                </p:cNvSpPr>
                <p:nvPr/>
              </p:nvSpPr>
              <p:spPr bwMode="auto">
                <a:xfrm>
                  <a:off x="1668" y="2323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8" name="Rectangle 1355"/>
                <p:cNvSpPr>
                  <a:spLocks noChangeArrowheads="1"/>
                </p:cNvSpPr>
                <p:nvPr/>
              </p:nvSpPr>
              <p:spPr bwMode="auto">
                <a:xfrm>
                  <a:off x="1663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29" name="Rectangle 1356"/>
                <p:cNvSpPr>
                  <a:spLocks noChangeArrowheads="1"/>
                </p:cNvSpPr>
                <p:nvPr/>
              </p:nvSpPr>
              <p:spPr bwMode="auto">
                <a:xfrm>
                  <a:off x="1657" y="232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0" name="Freeform 1357"/>
                <p:cNvSpPr>
                  <a:spLocks/>
                </p:cNvSpPr>
                <p:nvPr/>
              </p:nvSpPr>
              <p:spPr bwMode="auto">
                <a:xfrm>
                  <a:off x="1634" y="2323"/>
                  <a:ext cx="23" cy="18"/>
                </a:xfrm>
                <a:custGeom>
                  <a:avLst/>
                  <a:gdLst>
                    <a:gd name="T0" fmla="*/ 0 w 23"/>
                    <a:gd name="T1" fmla="*/ 8 h 18"/>
                    <a:gd name="T2" fmla="*/ 9 w 23"/>
                    <a:gd name="T3" fmla="*/ 18 h 18"/>
                    <a:gd name="T4" fmla="*/ 23 w 23"/>
                    <a:gd name="T5" fmla="*/ 18 h 18"/>
                    <a:gd name="T6" fmla="*/ 23 w 23"/>
                    <a:gd name="T7" fmla="*/ 0 h 18"/>
                    <a:gd name="T8" fmla="*/ 9 w 23"/>
                    <a:gd name="T9" fmla="*/ 0 h 18"/>
                    <a:gd name="T10" fmla="*/ 14 w 23"/>
                    <a:gd name="T11" fmla="*/ 8 h 18"/>
                    <a:gd name="T12" fmla="*/ 0 w 23"/>
                    <a:gd name="T13" fmla="*/ 8 h 18"/>
                    <a:gd name="T14" fmla="*/ 0 w 23"/>
                    <a:gd name="T15" fmla="*/ 18 h 18"/>
                    <a:gd name="T16" fmla="*/ 9 w 23"/>
                    <a:gd name="T17" fmla="*/ 18 h 18"/>
                    <a:gd name="T18" fmla="*/ 0 w 23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8"/>
                    <a:gd name="T32" fmla="*/ 23 w 2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8">
                      <a:moveTo>
                        <a:pt x="0" y="8"/>
                      </a:moveTo>
                      <a:lnTo>
                        <a:pt x="9" y="18"/>
                      </a:lnTo>
                      <a:lnTo>
                        <a:pt x="23" y="18"/>
                      </a:lnTo>
                      <a:lnTo>
                        <a:pt x="23" y="0"/>
                      </a:lnTo>
                      <a:lnTo>
                        <a:pt x="9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1" name="Freeform 1358"/>
                <p:cNvSpPr>
                  <a:spLocks/>
                </p:cNvSpPr>
                <p:nvPr/>
              </p:nvSpPr>
              <p:spPr bwMode="auto">
                <a:xfrm>
                  <a:off x="1634" y="2318"/>
                  <a:ext cx="14" cy="13"/>
                </a:xfrm>
                <a:custGeom>
                  <a:avLst/>
                  <a:gdLst>
                    <a:gd name="T0" fmla="*/ 9 w 14"/>
                    <a:gd name="T1" fmla="*/ 13 h 13"/>
                    <a:gd name="T2" fmla="*/ 0 w 14"/>
                    <a:gd name="T3" fmla="*/ 5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5 h 13"/>
                    <a:gd name="T10" fmla="*/ 9 w 14"/>
                    <a:gd name="T11" fmla="*/ 0 h 13"/>
                    <a:gd name="T12" fmla="*/ 14 w 14"/>
                    <a:gd name="T13" fmla="*/ 5 h 13"/>
                    <a:gd name="T14" fmla="*/ 14 w 14"/>
                    <a:gd name="T15" fmla="*/ 0 h 13"/>
                    <a:gd name="T16" fmla="*/ 9 w 14"/>
                    <a:gd name="T17" fmla="*/ 0 h 13"/>
                    <a:gd name="T18" fmla="*/ 9 w 14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9" y="13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2" name="Rectangle 1359"/>
                <p:cNvSpPr>
                  <a:spLocks noChangeArrowheads="1"/>
                </p:cNvSpPr>
                <p:nvPr/>
              </p:nvSpPr>
              <p:spPr bwMode="auto">
                <a:xfrm>
                  <a:off x="1634" y="2318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3" name="Rectangle 1360"/>
                <p:cNvSpPr>
                  <a:spLocks noChangeArrowheads="1"/>
                </p:cNvSpPr>
                <p:nvPr/>
              </p:nvSpPr>
              <p:spPr bwMode="auto">
                <a:xfrm>
                  <a:off x="1626" y="2318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4" name="Rectangle 1361"/>
                <p:cNvSpPr>
                  <a:spLocks noChangeArrowheads="1"/>
                </p:cNvSpPr>
                <p:nvPr/>
              </p:nvSpPr>
              <p:spPr bwMode="auto">
                <a:xfrm>
                  <a:off x="1621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5" name="Rectangle 1362"/>
                <p:cNvSpPr>
                  <a:spLocks noChangeArrowheads="1"/>
                </p:cNvSpPr>
                <p:nvPr/>
              </p:nvSpPr>
              <p:spPr bwMode="auto">
                <a:xfrm>
                  <a:off x="1615" y="2318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6" name="Rectangle 1363"/>
                <p:cNvSpPr>
                  <a:spLocks noChangeArrowheads="1"/>
                </p:cNvSpPr>
                <p:nvPr/>
              </p:nvSpPr>
              <p:spPr bwMode="auto">
                <a:xfrm>
                  <a:off x="1606" y="2318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7" name="Freeform 1364"/>
                <p:cNvSpPr>
                  <a:spLocks/>
                </p:cNvSpPr>
                <p:nvPr/>
              </p:nvSpPr>
              <p:spPr bwMode="auto">
                <a:xfrm>
                  <a:off x="1592" y="2318"/>
                  <a:ext cx="14" cy="13"/>
                </a:xfrm>
                <a:custGeom>
                  <a:avLst/>
                  <a:gdLst>
                    <a:gd name="T0" fmla="*/ 0 w 14"/>
                    <a:gd name="T1" fmla="*/ 5 h 13"/>
                    <a:gd name="T2" fmla="*/ 8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8 w 14"/>
                    <a:gd name="T9" fmla="*/ 0 h 13"/>
                    <a:gd name="T10" fmla="*/ 14 w 14"/>
                    <a:gd name="T11" fmla="*/ 5 h 13"/>
                    <a:gd name="T12" fmla="*/ 0 w 14"/>
                    <a:gd name="T13" fmla="*/ 5 h 13"/>
                    <a:gd name="T14" fmla="*/ 0 w 14"/>
                    <a:gd name="T15" fmla="*/ 13 h 13"/>
                    <a:gd name="T16" fmla="*/ 8 w 14"/>
                    <a:gd name="T17" fmla="*/ 13 h 13"/>
                    <a:gd name="T18" fmla="*/ 0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5"/>
                      </a:moveTo>
                      <a:lnTo>
                        <a:pt x="8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8" name="Freeform 1365"/>
                <p:cNvSpPr>
                  <a:spLocks/>
                </p:cNvSpPr>
                <p:nvPr/>
              </p:nvSpPr>
              <p:spPr bwMode="auto">
                <a:xfrm>
                  <a:off x="1592" y="2310"/>
                  <a:ext cx="14" cy="13"/>
                </a:xfrm>
                <a:custGeom>
                  <a:avLst/>
                  <a:gdLst>
                    <a:gd name="T0" fmla="*/ 8 w 14"/>
                    <a:gd name="T1" fmla="*/ 13 h 13"/>
                    <a:gd name="T2" fmla="*/ 0 w 14"/>
                    <a:gd name="T3" fmla="*/ 8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8 h 13"/>
                    <a:gd name="T10" fmla="*/ 8 w 14"/>
                    <a:gd name="T11" fmla="*/ 0 h 13"/>
                    <a:gd name="T12" fmla="*/ 14 w 14"/>
                    <a:gd name="T13" fmla="*/ 8 h 13"/>
                    <a:gd name="T14" fmla="*/ 14 w 14"/>
                    <a:gd name="T15" fmla="*/ 0 h 13"/>
                    <a:gd name="T16" fmla="*/ 8 w 14"/>
                    <a:gd name="T17" fmla="*/ 0 h 13"/>
                    <a:gd name="T18" fmla="*/ 8 w 14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8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8"/>
                      </a:lnTo>
                      <a:lnTo>
                        <a:pt x="8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9" name="Rectangle 1366"/>
                <p:cNvSpPr>
                  <a:spLocks noChangeArrowheads="1"/>
                </p:cNvSpPr>
                <p:nvPr/>
              </p:nvSpPr>
              <p:spPr bwMode="auto">
                <a:xfrm>
                  <a:off x="1587" y="2310"/>
                  <a:ext cx="15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0" name="Rectangle 1367"/>
                <p:cNvSpPr>
                  <a:spLocks noChangeArrowheads="1"/>
                </p:cNvSpPr>
                <p:nvPr/>
              </p:nvSpPr>
              <p:spPr bwMode="auto">
                <a:xfrm>
                  <a:off x="1581" y="2310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1" name="Rectangle 1368"/>
                <p:cNvSpPr>
                  <a:spLocks noChangeArrowheads="1"/>
                </p:cNvSpPr>
                <p:nvPr/>
              </p:nvSpPr>
              <p:spPr bwMode="auto">
                <a:xfrm>
                  <a:off x="1572" y="2310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2" name="Rectangle 1369"/>
                <p:cNvSpPr>
                  <a:spLocks noChangeArrowheads="1"/>
                </p:cNvSpPr>
                <p:nvPr/>
              </p:nvSpPr>
              <p:spPr bwMode="auto">
                <a:xfrm>
                  <a:off x="1567" y="2310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3" name="Rectangle 1370"/>
                <p:cNvSpPr>
                  <a:spLocks noChangeArrowheads="1"/>
                </p:cNvSpPr>
                <p:nvPr/>
              </p:nvSpPr>
              <p:spPr bwMode="auto">
                <a:xfrm>
                  <a:off x="1558" y="2310"/>
                  <a:ext cx="10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4" name="Rectangle 1371"/>
                <p:cNvSpPr>
                  <a:spLocks noChangeArrowheads="1"/>
                </p:cNvSpPr>
                <p:nvPr/>
              </p:nvSpPr>
              <p:spPr bwMode="auto">
                <a:xfrm>
                  <a:off x="1553" y="2310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5" name="Rectangle 1372"/>
                <p:cNvSpPr>
                  <a:spLocks noChangeArrowheads="1"/>
                </p:cNvSpPr>
                <p:nvPr/>
              </p:nvSpPr>
              <p:spPr bwMode="auto">
                <a:xfrm>
                  <a:off x="1543" y="2310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6" name="Rectangle 1373"/>
                <p:cNvSpPr>
                  <a:spLocks noChangeArrowheads="1"/>
                </p:cNvSpPr>
                <p:nvPr/>
              </p:nvSpPr>
              <p:spPr bwMode="auto">
                <a:xfrm>
                  <a:off x="1538" y="2310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7" name="Rectangle 1374"/>
                <p:cNvSpPr>
                  <a:spLocks noChangeArrowheads="1"/>
                </p:cNvSpPr>
                <p:nvPr/>
              </p:nvSpPr>
              <p:spPr bwMode="auto">
                <a:xfrm>
                  <a:off x="1533" y="2310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8" name="Freeform 1375"/>
                <p:cNvSpPr>
                  <a:spLocks/>
                </p:cNvSpPr>
                <p:nvPr/>
              </p:nvSpPr>
              <p:spPr bwMode="auto">
                <a:xfrm>
                  <a:off x="1519" y="2310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5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5 w 14"/>
                    <a:gd name="T9" fmla="*/ 0 h 13"/>
                    <a:gd name="T10" fmla="*/ 14 w 14"/>
                    <a:gd name="T11" fmla="*/ 8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5 w 14"/>
                    <a:gd name="T17" fmla="*/ 13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5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5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49" name="Freeform 1376"/>
                <p:cNvSpPr>
                  <a:spLocks/>
                </p:cNvSpPr>
                <p:nvPr/>
              </p:nvSpPr>
              <p:spPr bwMode="auto">
                <a:xfrm>
                  <a:off x="1519" y="2303"/>
                  <a:ext cx="14" cy="15"/>
                </a:xfrm>
                <a:custGeom>
                  <a:avLst/>
                  <a:gdLst>
                    <a:gd name="T0" fmla="*/ 5 w 14"/>
                    <a:gd name="T1" fmla="*/ 15 h 15"/>
                    <a:gd name="T2" fmla="*/ 0 w 14"/>
                    <a:gd name="T3" fmla="*/ 7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7 h 15"/>
                    <a:gd name="T10" fmla="*/ 5 w 14"/>
                    <a:gd name="T11" fmla="*/ 0 h 15"/>
                    <a:gd name="T12" fmla="*/ 14 w 14"/>
                    <a:gd name="T13" fmla="*/ 7 h 15"/>
                    <a:gd name="T14" fmla="*/ 14 w 14"/>
                    <a:gd name="T15" fmla="*/ 0 h 15"/>
                    <a:gd name="T16" fmla="*/ 5 w 14"/>
                    <a:gd name="T17" fmla="*/ 0 h 15"/>
                    <a:gd name="T18" fmla="*/ 5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5" y="15"/>
                      </a:move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7"/>
                      </a:lnTo>
                      <a:lnTo>
                        <a:pt x="5" y="0"/>
                      </a:lnTo>
                      <a:lnTo>
                        <a:pt x="14" y="7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0" name="Rectangle 1377"/>
                <p:cNvSpPr>
                  <a:spLocks noChangeArrowheads="1"/>
                </p:cNvSpPr>
                <p:nvPr/>
              </p:nvSpPr>
              <p:spPr bwMode="auto">
                <a:xfrm>
                  <a:off x="1519" y="2304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1" name="Rectangle 1378"/>
                <p:cNvSpPr>
                  <a:spLocks noChangeArrowheads="1"/>
                </p:cNvSpPr>
                <p:nvPr/>
              </p:nvSpPr>
              <p:spPr bwMode="auto">
                <a:xfrm>
                  <a:off x="1510" y="2304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2" name="Rectangle 1379"/>
                <p:cNvSpPr>
                  <a:spLocks noChangeArrowheads="1"/>
                </p:cNvSpPr>
                <p:nvPr/>
              </p:nvSpPr>
              <p:spPr bwMode="auto">
                <a:xfrm>
                  <a:off x="1501" y="2304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3" name="Rectangle 1380"/>
                <p:cNvSpPr>
                  <a:spLocks noChangeArrowheads="1"/>
                </p:cNvSpPr>
                <p:nvPr/>
              </p:nvSpPr>
              <p:spPr bwMode="auto">
                <a:xfrm>
                  <a:off x="1496" y="2304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4" name="Rectangle 1381"/>
                <p:cNvSpPr>
                  <a:spLocks noChangeArrowheads="1"/>
                </p:cNvSpPr>
                <p:nvPr/>
              </p:nvSpPr>
              <p:spPr bwMode="auto">
                <a:xfrm>
                  <a:off x="1491" y="2304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5" name="Rectangle 1382"/>
                <p:cNvSpPr>
                  <a:spLocks noChangeArrowheads="1"/>
                </p:cNvSpPr>
                <p:nvPr/>
              </p:nvSpPr>
              <p:spPr bwMode="auto">
                <a:xfrm>
                  <a:off x="1482" y="2304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6" name="Freeform 1383"/>
                <p:cNvSpPr>
                  <a:spLocks/>
                </p:cNvSpPr>
                <p:nvPr/>
              </p:nvSpPr>
              <p:spPr bwMode="auto">
                <a:xfrm>
                  <a:off x="1467" y="2303"/>
                  <a:ext cx="15" cy="15"/>
                </a:xfrm>
                <a:custGeom>
                  <a:avLst/>
                  <a:gdLst>
                    <a:gd name="T0" fmla="*/ 0 w 15"/>
                    <a:gd name="T1" fmla="*/ 7 h 15"/>
                    <a:gd name="T2" fmla="*/ 9 w 15"/>
                    <a:gd name="T3" fmla="*/ 15 h 15"/>
                    <a:gd name="T4" fmla="*/ 15 w 15"/>
                    <a:gd name="T5" fmla="*/ 15 h 15"/>
                    <a:gd name="T6" fmla="*/ 15 w 15"/>
                    <a:gd name="T7" fmla="*/ 0 h 15"/>
                    <a:gd name="T8" fmla="*/ 9 w 15"/>
                    <a:gd name="T9" fmla="*/ 0 h 15"/>
                    <a:gd name="T10" fmla="*/ 15 w 15"/>
                    <a:gd name="T11" fmla="*/ 7 h 15"/>
                    <a:gd name="T12" fmla="*/ 0 w 15"/>
                    <a:gd name="T13" fmla="*/ 7 h 15"/>
                    <a:gd name="T14" fmla="*/ 0 w 15"/>
                    <a:gd name="T15" fmla="*/ 15 h 15"/>
                    <a:gd name="T16" fmla="*/ 9 w 15"/>
                    <a:gd name="T17" fmla="*/ 15 h 15"/>
                    <a:gd name="T18" fmla="*/ 0 w 15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0" y="7"/>
                      </a:moveTo>
                      <a:lnTo>
                        <a:pt x="9" y="1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7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7" name="Freeform 1384"/>
                <p:cNvSpPr>
                  <a:spLocks/>
                </p:cNvSpPr>
                <p:nvPr/>
              </p:nvSpPr>
              <p:spPr bwMode="auto">
                <a:xfrm>
                  <a:off x="1467" y="2295"/>
                  <a:ext cx="15" cy="17"/>
                </a:xfrm>
                <a:custGeom>
                  <a:avLst/>
                  <a:gdLst>
                    <a:gd name="T0" fmla="*/ 9 w 15"/>
                    <a:gd name="T1" fmla="*/ 17 h 17"/>
                    <a:gd name="T2" fmla="*/ 0 w 15"/>
                    <a:gd name="T3" fmla="*/ 8 h 17"/>
                    <a:gd name="T4" fmla="*/ 0 w 15"/>
                    <a:gd name="T5" fmla="*/ 15 h 17"/>
                    <a:gd name="T6" fmla="*/ 15 w 15"/>
                    <a:gd name="T7" fmla="*/ 15 h 17"/>
                    <a:gd name="T8" fmla="*/ 15 w 15"/>
                    <a:gd name="T9" fmla="*/ 8 h 17"/>
                    <a:gd name="T10" fmla="*/ 9 w 15"/>
                    <a:gd name="T11" fmla="*/ 0 h 17"/>
                    <a:gd name="T12" fmla="*/ 15 w 15"/>
                    <a:gd name="T13" fmla="*/ 8 h 17"/>
                    <a:gd name="T14" fmla="*/ 15 w 15"/>
                    <a:gd name="T15" fmla="*/ 0 h 17"/>
                    <a:gd name="T16" fmla="*/ 9 w 15"/>
                    <a:gd name="T17" fmla="*/ 0 h 17"/>
                    <a:gd name="T18" fmla="*/ 9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17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8"/>
                      </a:lnTo>
                      <a:lnTo>
                        <a:pt x="9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8" name="Rectangle 1385"/>
                <p:cNvSpPr>
                  <a:spLocks noChangeArrowheads="1"/>
                </p:cNvSpPr>
                <p:nvPr/>
              </p:nvSpPr>
              <p:spPr bwMode="auto">
                <a:xfrm>
                  <a:off x="1467" y="229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9" name="Freeform 1386"/>
                <p:cNvSpPr>
                  <a:spLocks/>
                </p:cNvSpPr>
                <p:nvPr/>
              </p:nvSpPr>
              <p:spPr bwMode="auto">
                <a:xfrm>
                  <a:off x="1462" y="2295"/>
                  <a:ext cx="5" cy="17"/>
                </a:xfrm>
                <a:custGeom>
                  <a:avLst/>
                  <a:gdLst>
                    <a:gd name="T0" fmla="*/ 0 w 5"/>
                    <a:gd name="T1" fmla="*/ 0 h 17"/>
                    <a:gd name="T2" fmla="*/ 0 w 5"/>
                    <a:gd name="T3" fmla="*/ 17 h 17"/>
                    <a:gd name="T4" fmla="*/ 5 w 5"/>
                    <a:gd name="T5" fmla="*/ 17 h 17"/>
                    <a:gd name="T6" fmla="*/ 5 w 5"/>
                    <a:gd name="T7" fmla="*/ 0 h 17"/>
                    <a:gd name="T8" fmla="*/ 0 w 5"/>
                    <a:gd name="T9" fmla="*/ 0 h 17"/>
                    <a:gd name="T10" fmla="*/ 0 w 5"/>
                    <a:gd name="T11" fmla="*/ 17 h 17"/>
                    <a:gd name="T12" fmla="*/ 0 w 5"/>
                    <a:gd name="T13" fmla="*/ 0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7"/>
                    <a:gd name="T23" fmla="*/ 5 w 5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7">
                      <a:moveTo>
                        <a:pt x="0" y="0"/>
                      </a:moveTo>
                      <a:lnTo>
                        <a:pt x="0" y="17"/>
                      </a:lnTo>
                      <a:lnTo>
                        <a:pt x="5" y="1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0" name="Freeform 1387"/>
                <p:cNvSpPr>
                  <a:spLocks/>
                </p:cNvSpPr>
                <p:nvPr/>
              </p:nvSpPr>
              <p:spPr bwMode="auto">
                <a:xfrm>
                  <a:off x="1462" y="2295"/>
                  <a:ext cx="5" cy="17"/>
                </a:xfrm>
                <a:custGeom>
                  <a:avLst/>
                  <a:gdLst>
                    <a:gd name="T0" fmla="*/ 5 w 5"/>
                    <a:gd name="T1" fmla="*/ 17 h 17"/>
                    <a:gd name="T2" fmla="*/ 5 w 5"/>
                    <a:gd name="T3" fmla="*/ 0 h 17"/>
                    <a:gd name="T4" fmla="*/ 0 w 5"/>
                    <a:gd name="T5" fmla="*/ 0 h 17"/>
                    <a:gd name="T6" fmla="*/ 0 w 5"/>
                    <a:gd name="T7" fmla="*/ 17 h 17"/>
                    <a:gd name="T8" fmla="*/ 5 w 5"/>
                    <a:gd name="T9" fmla="*/ 17 h 17"/>
                    <a:gd name="T10" fmla="*/ 5 w 5"/>
                    <a:gd name="T11" fmla="*/ 0 h 17"/>
                    <a:gd name="T12" fmla="*/ 5 w 5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7"/>
                    <a:gd name="T23" fmla="*/ 5 w 5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7">
                      <a:moveTo>
                        <a:pt x="5" y="17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5" y="17"/>
                      </a:lnTo>
                      <a:lnTo>
                        <a:pt x="5" y="0"/>
                      </a:lnTo>
                      <a:lnTo>
                        <a:pt x="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1" name="Freeform 1388"/>
                <p:cNvSpPr>
                  <a:spLocks/>
                </p:cNvSpPr>
                <p:nvPr/>
              </p:nvSpPr>
              <p:spPr bwMode="auto">
                <a:xfrm>
                  <a:off x="1453" y="2295"/>
                  <a:ext cx="14" cy="17"/>
                </a:xfrm>
                <a:custGeom>
                  <a:avLst/>
                  <a:gdLst>
                    <a:gd name="T0" fmla="*/ 0 w 14"/>
                    <a:gd name="T1" fmla="*/ 8 h 17"/>
                    <a:gd name="T2" fmla="*/ 9 w 14"/>
                    <a:gd name="T3" fmla="*/ 17 h 17"/>
                    <a:gd name="T4" fmla="*/ 14 w 14"/>
                    <a:gd name="T5" fmla="*/ 17 h 17"/>
                    <a:gd name="T6" fmla="*/ 14 w 14"/>
                    <a:gd name="T7" fmla="*/ 0 h 17"/>
                    <a:gd name="T8" fmla="*/ 9 w 14"/>
                    <a:gd name="T9" fmla="*/ 0 h 17"/>
                    <a:gd name="T10" fmla="*/ 14 w 14"/>
                    <a:gd name="T11" fmla="*/ 8 h 17"/>
                    <a:gd name="T12" fmla="*/ 0 w 14"/>
                    <a:gd name="T13" fmla="*/ 8 h 17"/>
                    <a:gd name="T14" fmla="*/ 0 w 14"/>
                    <a:gd name="T15" fmla="*/ 17 h 17"/>
                    <a:gd name="T16" fmla="*/ 9 w 14"/>
                    <a:gd name="T17" fmla="*/ 17 h 17"/>
                    <a:gd name="T18" fmla="*/ 0 w 14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8"/>
                      </a:moveTo>
                      <a:lnTo>
                        <a:pt x="9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2" name="Freeform 1389"/>
                <p:cNvSpPr>
                  <a:spLocks/>
                </p:cNvSpPr>
                <p:nvPr/>
              </p:nvSpPr>
              <p:spPr bwMode="auto">
                <a:xfrm>
                  <a:off x="1453" y="2289"/>
                  <a:ext cx="14" cy="14"/>
                </a:xfrm>
                <a:custGeom>
                  <a:avLst/>
                  <a:gdLst>
                    <a:gd name="T0" fmla="*/ 9 w 14"/>
                    <a:gd name="T1" fmla="*/ 14 h 14"/>
                    <a:gd name="T2" fmla="*/ 0 w 14"/>
                    <a:gd name="T3" fmla="*/ 6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6 h 14"/>
                    <a:gd name="T10" fmla="*/ 9 w 14"/>
                    <a:gd name="T11" fmla="*/ 0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9 w 14"/>
                    <a:gd name="T17" fmla="*/ 0 h 14"/>
                    <a:gd name="T18" fmla="*/ 9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9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6"/>
                      </a:lnTo>
                      <a:lnTo>
                        <a:pt x="9" y="0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3" name="Rectangle 1390"/>
                <p:cNvSpPr>
                  <a:spLocks noChangeArrowheads="1"/>
                </p:cNvSpPr>
                <p:nvPr/>
              </p:nvSpPr>
              <p:spPr bwMode="auto">
                <a:xfrm>
                  <a:off x="1455" y="2289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4" name="Freeform 1391"/>
                <p:cNvSpPr>
                  <a:spLocks/>
                </p:cNvSpPr>
                <p:nvPr/>
              </p:nvSpPr>
              <p:spPr bwMode="auto">
                <a:xfrm>
                  <a:off x="1442" y="2289"/>
                  <a:ext cx="13" cy="14"/>
                </a:xfrm>
                <a:custGeom>
                  <a:avLst/>
                  <a:gdLst>
                    <a:gd name="T0" fmla="*/ 0 w 13"/>
                    <a:gd name="T1" fmla="*/ 6 h 14"/>
                    <a:gd name="T2" fmla="*/ 5 w 13"/>
                    <a:gd name="T3" fmla="*/ 14 h 14"/>
                    <a:gd name="T4" fmla="*/ 13 w 13"/>
                    <a:gd name="T5" fmla="*/ 14 h 14"/>
                    <a:gd name="T6" fmla="*/ 13 w 13"/>
                    <a:gd name="T7" fmla="*/ 0 h 14"/>
                    <a:gd name="T8" fmla="*/ 5 w 13"/>
                    <a:gd name="T9" fmla="*/ 0 h 14"/>
                    <a:gd name="T10" fmla="*/ 13 w 13"/>
                    <a:gd name="T11" fmla="*/ 6 h 14"/>
                    <a:gd name="T12" fmla="*/ 0 w 13"/>
                    <a:gd name="T13" fmla="*/ 6 h 14"/>
                    <a:gd name="T14" fmla="*/ 0 w 13"/>
                    <a:gd name="T15" fmla="*/ 14 h 14"/>
                    <a:gd name="T16" fmla="*/ 5 w 13"/>
                    <a:gd name="T17" fmla="*/ 14 h 14"/>
                    <a:gd name="T18" fmla="*/ 0 w 1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0" y="6"/>
                      </a:moveTo>
                      <a:lnTo>
                        <a:pt x="5" y="14"/>
                      </a:lnTo>
                      <a:lnTo>
                        <a:pt x="13" y="14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5" name="Freeform 1392"/>
                <p:cNvSpPr>
                  <a:spLocks/>
                </p:cNvSpPr>
                <p:nvPr/>
              </p:nvSpPr>
              <p:spPr bwMode="auto">
                <a:xfrm>
                  <a:off x="1442" y="2281"/>
                  <a:ext cx="13" cy="16"/>
                </a:xfrm>
                <a:custGeom>
                  <a:avLst/>
                  <a:gdLst>
                    <a:gd name="T0" fmla="*/ 5 w 13"/>
                    <a:gd name="T1" fmla="*/ 16 h 16"/>
                    <a:gd name="T2" fmla="*/ 0 w 13"/>
                    <a:gd name="T3" fmla="*/ 8 h 16"/>
                    <a:gd name="T4" fmla="*/ 0 w 13"/>
                    <a:gd name="T5" fmla="*/ 14 h 16"/>
                    <a:gd name="T6" fmla="*/ 13 w 13"/>
                    <a:gd name="T7" fmla="*/ 14 h 16"/>
                    <a:gd name="T8" fmla="*/ 13 w 13"/>
                    <a:gd name="T9" fmla="*/ 8 h 16"/>
                    <a:gd name="T10" fmla="*/ 5 w 13"/>
                    <a:gd name="T11" fmla="*/ 0 h 16"/>
                    <a:gd name="T12" fmla="*/ 13 w 13"/>
                    <a:gd name="T13" fmla="*/ 8 h 16"/>
                    <a:gd name="T14" fmla="*/ 13 w 13"/>
                    <a:gd name="T15" fmla="*/ 0 h 16"/>
                    <a:gd name="T16" fmla="*/ 5 w 13"/>
                    <a:gd name="T17" fmla="*/ 0 h 16"/>
                    <a:gd name="T18" fmla="*/ 5 w 13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5" y="16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3" y="14"/>
                      </a:lnTo>
                      <a:lnTo>
                        <a:pt x="13" y="8"/>
                      </a:lnTo>
                      <a:lnTo>
                        <a:pt x="5" y="0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6" name="Rectangle 1393"/>
                <p:cNvSpPr>
                  <a:spLocks noChangeArrowheads="1"/>
                </p:cNvSpPr>
                <p:nvPr/>
              </p:nvSpPr>
              <p:spPr bwMode="auto">
                <a:xfrm>
                  <a:off x="1442" y="2281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7" name="Rectangle 1394"/>
                <p:cNvSpPr>
                  <a:spLocks noChangeArrowheads="1"/>
                </p:cNvSpPr>
                <p:nvPr/>
              </p:nvSpPr>
              <p:spPr bwMode="auto">
                <a:xfrm>
                  <a:off x="1434" y="2281"/>
                  <a:ext cx="9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8" name="Rectangle 1395"/>
                <p:cNvSpPr>
                  <a:spLocks noChangeArrowheads="1"/>
                </p:cNvSpPr>
                <p:nvPr/>
              </p:nvSpPr>
              <p:spPr bwMode="auto">
                <a:xfrm>
                  <a:off x="1419" y="2281"/>
                  <a:ext cx="1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69" name="Rectangle 1396"/>
                <p:cNvSpPr>
                  <a:spLocks noChangeArrowheads="1"/>
                </p:cNvSpPr>
                <p:nvPr/>
              </p:nvSpPr>
              <p:spPr bwMode="auto">
                <a:xfrm>
                  <a:off x="1413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0" name="Rectangle 1397"/>
                <p:cNvSpPr>
                  <a:spLocks noChangeArrowheads="1"/>
                </p:cNvSpPr>
                <p:nvPr/>
              </p:nvSpPr>
              <p:spPr bwMode="auto">
                <a:xfrm>
                  <a:off x="1408" y="2281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1" name="Freeform 1398"/>
                <p:cNvSpPr>
                  <a:spLocks/>
                </p:cNvSpPr>
                <p:nvPr/>
              </p:nvSpPr>
              <p:spPr bwMode="auto">
                <a:xfrm>
                  <a:off x="1394" y="2281"/>
                  <a:ext cx="14" cy="16"/>
                </a:xfrm>
                <a:custGeom>
                  <a:avLst/>
                  <a:gdLst>
                    <a:gd name="T0" fmla="*/ 0 w 14"/>
                    <a:gd name="T1" fmla="*/ 14 h 16"/>
                    <a:gd name="T2" fmla="*/ 6 w 14"/>
                    <a:gd name="T3" fmla="*/ 16 h 16"/>
                    <a:gd name="T4" fmla="*/ 14 w 14"/>
                    <a:gd name="T5" fmla="*/ 16 h 16"/>
                    <a:gd name="T6" fmla="*/ 14 w 14"/>
                    <a:gd name="T7" fmla="*/ 0 h 16"/>
                    <a:gd name="T8" fmla="*/ 6 w 14"/>
                    <a:gd name="T9" fmla="*/ 0 h 16"/>
                    <a:gd name="T10" fmla="*/ 11 w 14"/>
                    <a:gd name="T11" fmla="*/ 3 h 16"/>
                    <a:gd name="T12" fmla="*/ 0 w 14"/>
                    <a:gd name="T13" fmla="*/ 14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6"/>
                    <a:gd name="T23" fmla="*/ 14 w 14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6">
                      <a:moveTo>
                        <a:pt x="0" y="14"/>
                      </a:moveTo>
                      <a:lnTo>
                        <a:pt x="6" y="16"/>
                      </a:lnTo>
                      <a:lnTo>
                        <a:pt x="14" y="1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1" y="3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2" name="Freeform 1399"/>
                <p:cNvSpPr>
                  <a:spLocks/>
                </p:cNvSpPr>
                <p:nvPr/>
              </p:nvSpPr>
              <p:spPr bwMode="auto">
                <a:xfrm>
                  <a:off x="1387" y="2276"/>
                  <a:ext cx="18" cy="19"/>
                </a:xfrm>
                <a:custGeom>
                  <a:avLst/>
                  <a:gdLst>
                    <a:gd name="T0" fmla="*/ 3 w 18"/>
                    <a:gd name="T1" fmla="*/ 13 h 19"/>
                    <a:gd name="T2" fmla="*/ 0 w 18"/>
                    <a:gd name="T3" fmla="*/ 13 h 19"/>
                    <a:gd name="T4" fmla="*/ 7 w 18"/>
                    <a:gd name="T5" fmla="*/ 19 h 19"/>
                    <a:gd name="T6" fmla="*/ 18 w 18"/>
                    <a:gd name="T7" fmla="*/ 8 h 19"/>
                    <a:gd name="T8" fmla="*/ 10 w 18"/>
                    <a:gd name="T9" fmla="*/ 2 h 19"/>
                    <a:gd name="T10" fmla="*/ 3 w 18"/>
                    <a:gd name="T11" fmla="*/ 0 h 19"/>
                    <a:gd name="T12" fmla="*/ 3 w 18"/>
                    <a:gd name="T13" fmla="*/ 13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19"/>
                    <a:gd name="T23" fmla="*/ 18 w 18"/>
                    <a:gd name="T24" fmla="*/ 19 h 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19">
                      <a:moveTo>
                        <a:pt x="3" y="13"/>
                      </a:moveTo>
                      <a:lnTo>
                        <a:pt x="0" y="13"/>
                      </a:lnTo>
                      <a:lnTo>
                        <a:pt x="7" y="19"/>
                      </a:lnTo>
                      <a:lnTo>
                        <a:pt x="18" y="8"/>
                      </a:lnTo>
                      <a:lnTo>
                        <a:pt x="10" y="2"/>
                      </a:lnTo>
                      <a:lnTo>
                        <a:pt x="3" y="0"/>
                      </a:lnTo>
                      <a:lnTo>
                        <a:pt x="3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3" name="Rectangle 1400"/>
                <p:cNvSpPr>
                  <a:spLocks noChangeArrowheads="1"/>
                </p:cNvSpPr>
                <p:nvPr/>
              </p:nvSpPr>
              <p:spPr bwMode="auto">
                <a:xfrm>
                  <a:off x="1385" y="2276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4" name="Freeform 1401"/>
                <p:cNvSpPr>
                  <a:spLocks/>
                </p:cNvSpPr>
                <p:nvPr/>
              </p:nvSpPr>
              <p:spPr bwMode="auto">
                <a:xfrm>
                  <a:off x="1371" y="2276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6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6 w 14"/>
                    <a:gd name="T9" fmla="*/ 0 h 13"/>
                    <a:gd name="T10" fmla="*/ 14 w 14"/>
                    <a:gd name="T11" fmla="*/ 8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6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5" name="Freeform 1402"/>
                <p:cNvSpPr>
                  <a:spLocks/>
                </p:cNvSpPr>
                <p:nvPr/>
              </p:nvSpPr>
              <p:spPr bwMode="auto">
                <a:xfrm>
                  <a:off x="1371" y="2269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7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7 h 15"/>
                    <a:gd name="T10" fmla="*/ 6 w 14"/>
                    <a:gd name="T11" fmla="*/ 0 h 15"/>
                    <a:gd name="T12" fmla="*/ 14 w 14"/>
                    <a:gd name="T13" fmla="*/ 7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7"/>
                      </a:lnTo>
                      <a:lnTo>
                        <a:pt x="6" y="0"/>
                      </a:lnTo>
                      <a:lnTo>
                        <a:pt x="14" y="7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6" name="Rectangle 1403"/>
                <p:cNvSpPr>
                  <a:spLocks noChangeArrowheads="1"/>
                </p:cNvSpPr>
                <p:nvPr/>
              </p:nvSpPr>
              <p:spPr bwMode="auto">
                <a:xfrm>
                  <a:off x="1371" y="22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7" name="Rectangle 1404"/>
                <p:cNvSpPr>
                  <a:spLocks noChangeArrowheads="1"/>
                </p:cNvSpPr>
                <p:nvPr/>
              </p:nvSpPr>
              <p:spPr bwMode="auto">
                <a:xfrm>
                  <a:off x="1366" y="22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8" name="Rectangle 1405"/>
                <p:cNvSpPr>
                  <a:spLocks noChangeArrowheads="1"/>
                </p:cNvSpPr>
                <p:nvPr/>
              </p:nvSpPr>
              <p:spPr bwMode="auto">
                <a:xfrm>
                  <a:off x="1358" y="2270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79" name="Freeform 1406"/>
                <p:cNvSpPr>
                  <a:spLocks/>
                </p:cNvSpPr>
                <p:nvPr/>
              </p:nvSpPr>
              <p:spPr bwMode="auto">
                <a:xfrm>
                  <a:off x="1351" y="2269"/>
                  <a:ext cx="5" cy="15"/>
                </a:xfrm>
                <a:custGeom>
                  <a:avLst/>
                  <a:gdLst>
                    <a:gd name="T0" fmla="*/ 0 w 5"/>
                    <a:gd name="T1" fmla="*/ 0 h 15"/>
                    <a:gd name="T2" fmla="*/ 0 w 5"/>
                    <a:gd name="T3" fmla="*/ 15 h 15"/>
                    <a:gd name="T4" fmla="*/ 5 w 5"/>
                    <a:gd name="T5" fmla="*/ 15 h 15"/>
                    <a:gd name="T6" fmla="*/ 5 w 5"/>
                    <a:gd name="T7" fmla="*/ 0 h 15"/>
                    <a:gd name="T8" fmla="*/ 0 w 5"/>
                    <a:gd name="T9" fmla="*/ 0 h 15"/>
                    <a:gd name="T10" fmla="*/ 0 w 5"/>
                    <a:gd name="T11" fmla="*/ 15 h 15"/>
                    <a:gd name="T12" fmla="*/ 0 w 5"/>
                    <a:gd name="T13" fmla="*/ 0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5"/>
                    <a:gd name="T23" fmla="*/ 5 w 5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5">
                      <a:moveTo>
                        <a:pt x="0" y="0"/>
                      </a:move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0" name="Freeform 1407"/>
                <p:cNvSpPr>
                  <a:spLocks/>
                </p:cNvSpPr>
                <p:nvPr/>
              </p:nvSpPr>
              <p:spPr bwMode="auto">
                <a:xfrm>
                  <a:off x="1351" y="2269"/>
                  <a:ext cx="5" cy="15"/>
                </a:xfrm>
                <a:custGeom>
                  <a:avLst/>
                  <a:gdLst>
                    <a:gd name="T0" fmla="*/ 5 w 5"/>
                    <a:gd name="T1" fmla="*/ 15 h 15"/>
                    <a:gd name="T2" fmla="*/ 5 w 5"/>
                    <a:gd name="T3" fmla="*/ 0 h 15"/>
                    <a:gd name="T4" fmla="*/ 0 w 5"/>
                    <a:gd name="T5" fmla="*/ 0 h 15"/>
                    <a:gd name="T6" fmla="*/ 0 w 5"/>
                    <a:gd name="T7" fmla="*/ 15 h 15"/>
                    <a:gd name="T8" fmla="*/ 5 w 5"/>
                    <a:gd name="T9" fmla="*/ 15 h 15"/>
                    <a:gd name="T10" fmla="*/ 5 w 5"/>
                    <a:gd name="T11" fmla="*/ 0 h 15"/>
                    <a:gd name="T12" fmla="*/ 5 w 5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5"/>
                    <a:gd name="T23" fmla="*/ 5 w 5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5">
                      <a:moveTo>
                        <a:pt x="5" y="15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1" name="Freeform 1408"/>
                <p:cNvSpPr>
                  <a:spLocks/>
                </p:cNvSpPr>
                <p:nvPr/>
              </p:nvSpPr>
              <p:spPr bwMode="auto">
                <a:xfrm>
                  <a:off x="1343" y="2269"/>
                  <a:ext cx="13" cy="15"/>
                </a:xfrm>
                <a:custGeom>
                  <a:avLst/>
                  <a:gdLst>
                    <a:gd name="T0" fmla="*/ 0 w 13"/>
                    <a:gd name="T1" fmla="*/ 7 h 15"/>
                    <a:gd name="T2" fmla="*/ 8 w 13"/>
                    <a:gd name="T3" fmla="*/ 15 h 15"/>
                    <a:gd name="T4" fmla="*/ 13 w 13"/>
                    <a:gd name="T5" fmla="*/ 15 h 15"/>
                    <a:gd name="T6" fmla="*/ 13 w 13"/>
                    <a:gd name="T7" fmla="*/ 0 h 15"/>
                    <a:gd name="T8" fmla="*/ 8 w 13"/>
                    <a:gd name="T9" fmla="*/ 0 h 15"/>
                    <a:gd name="T10" fmla="*/ 13 w 13"/>
                    <a:gd name="T11" fmla="*/ 7 h 15"/>
                    <a:gd name="T12" fmla="*/ 0 w 13"/>
                    <a:gd name="T13" fmla="*/ 7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0 w 13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7"/>
                      </a:move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7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2" name="Freeform 1409"/>
                <p:cNvSpPr>
                  <a:spLocks/>
                </p:cNvSpPr>
                <p:nvPr/>
              </p:nvSpPr>
              <p:spPr bwMode="auto">
                <a:xfrm>
                  <a:off x="1343" y="2261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0 w 13"/>
                    <a:gd name="T3" fmla="*/ 8 h 15"/>
                    <a:gd name="T4" fmla="*/ 0 w 13"/>
                    <a:gd name="T5" fmla="*/ 15 h 15"/>
                    <a:gd name="T6" fmla="*/ 13 w 13"/>
                    <a:gd name="T7" fmla="*/ 15 h 15"/>
                    <a:gd name="T8" fmla="*/ 13 w 13"/>
                    <a:gd name="T9" fmla="*/ 8 h 15"/>
                    <a:gd name="T10" fmla="*/ 8 w 13"/>
                    <a:gd name="T11" fmla="*/ 0 h 15"/>
                    <a:gd name="T12" fmla="*/ 13 w 13"/>
                    <a:gd name="T13" fmla="*/ 8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8"/>
                      </a:lnTo>
                      <a:lnTo>
                        <a:pt x="8" y="0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3" name="Rectangle 1410"/>
                <p:cNvSpPr>
                  <a:spLocks noChangeArrowheads="1"/>
                </p:cNvSpPr>
                <p:nvPr/>
              </p:nvSpPr>
              <p:spPr bwMode="auto">
                <a:xfrm>
                  <a:off x="1343" y="2261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4" name="Rectangle 1411"/>
                <p:cNvSpPr>
                  <a:spLocks noChangeArrowheads="1"/>
                </p:cNvSpPr>
                <p:nvPr/>
              </p:nvSpPr>
              <p:spPr bwMode="auto">
                <a:xfrm>
                  <a:off x="1337" y="2261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5" name="Freeform 1412"/>
                <p:cNvSpPr>
                  <a:spLocks/>
                </p:cNvSpPr>
                <p:nvPr/>
              </p:nvSpPr>
              <p:spPr bwMode="auto">
                <a:xfrm>
                  <a:off x="1322" y="2261"/>
                  <a:ext cx="15" cy="15"/>
                </a:xfrm>
                <a:custGeom>
                  <a:avLst/>
                  <a:gdLst>
                    <a:gd name="T0" fmla="*/ 0 w 15"/>
                    <a:gd name="T1" fmla="*/ 8 h 15"/>
                    <a:gd name="T2" fmla="*/ 10 w 15"/>
                    <a:gd name="T3" fmla="*/ 15 h 15"/>
                    <a:gd name="T4" fmla="*/ 15 w 15"/>
                    <a:gd name="T5" fmla="*/ 15 h 15"/>
                    <a:gd name="T6" fmla="*/ 15 w 15"/>
                    <a:gd name="T7" fmla="*/ 0 h 15"/>
                    <a:gd name="T8" fmla="*/ 10 w 15"/>
                    <a:gd name="T9" fmla="*/ 0 h 15"/>
                    <a:gd name="T10" fmla="*/ 15 w 15"/>
                    <a:gd name="T11" fmla="*/ 8 h 15"/>
                    <a:gd name="T12" fmla="*/ 0 w 15"/>
                    <a:gd name="T13" fmla="*/ 8 h 15"/>
                    <a:gd name="T14" fmla="*/ 0 w 15"/>
                    <a:gd name="T15" fmla="*/ 15 h 15"/>
                    <a:gd name="T16" fmla="*/ 10 w 15"/>
                    <a:gd name="T17" fmla="*/ 15 h 15"/>
                    <a:gd name="T18" fmla="*/ 0 w 15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0" y="8"/>
                      </a:moveTo>
                      <a:lnTo>
                        <a:pt x="10" y="1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0" y="1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6" name="Freeform 1413"/>
                <p:cNvSpPr>
                  <a:spLocks/>
                </p:cNvSpPr>
                <p:nvPr/>
              </p:nvSpPr>
              <p:spPr bwMode="auto">
                <a:xfrm>
                  <a:off x="1322" y="2255"/>
                  <a:ext cx="15" cy="14"/>
                </a:xfrm>
                <a:custGeom>
                  <a:avLst/>
                  <a:gdLst>
                    <a:gd name="T0" fmla="*/ 10 w 15"/>
                    <a:gd name="T1" fmla="*/ 14 h 14"/>
                    <a:gd name="T2" fmla="*/ 0 w 15"/>
                    <a:gd name="T3" fmla="*/ 6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6 h 14"/>
                    <a:gd name="T10" fmla="*/ 10 w 15"/>
                    <a:gd name="T11" fmla="*/ 0 h 14"/>
                    <a:gd name="T12" fmla="*/ 15 w 15"/>
                    <a:gd name="T13" fmla="*/ 6 h 14"/>
                    <a:gd name="T14" fmla="*/ 15 w 15"/>
                    <a:gd name="T15" fmla="*/ 0 h 14"/>
                    <a:gd name="T16" fmla="*/ 10 w 15"/>
                    <a:gd name="T17" fmla="*/ 0 h 14"/>
                    <a:gd name="T18" fmla="*/ 10 w 15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10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10" y="0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7" name="Rectangle 1414"/>
                <p:cNvSpPr>
                  <a:spLocks noChangeArrowheads="1"/>
                </p:cNvSpPr>
                <p:nvPr/>
              </p:nvSpPr>
              <p:spPr bwMode="auto">
                <a:xfrm>
                  <a:off x="1324" y="2255"/>
                  <a:ext cx="9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8" name="Rectangle 1415"/>
                <p:cNvSpPr>
                  <a:spLocks noChangeArrowheads="1"/>
                </p:cNvSpPr>
                <p:nvPr/>
              </p:nvSpPr>
              <p:spPr bwMode="auto">
                <a:xfrm>
                  <a:off x="1309" y="2255"/>
                  <a:ext cx="16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9" name="Rectangle 1416"/>
                <p:cNvSpPr>
                  <a:spLocks noChangeArrowheads="1"/>
                </p:cNvSpPr>
                <p:nvPr/>
              </p:nvSpPr>
              <p:spPr bwMode="auto">
                <a:xfrm>
                  <a:off x="1303" y="2255"/>
                  <a:ext cx="7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0" name="Freeform 1417"/>
                <p:cNvSpPr>
                  <a:spLocks/>
                </p:cNvSpPr>
                <p:nvPr/>
              </p:nvSpPr>
              <p:spPr bwMode="auto">
                <a:xfrm>
                  <a:off x="1286" y="2255"/>
                  <a:ext cx="17" cy="14"/>
                </a:xfrm>
                <a:custGeom>
                  <a:avLst/>
                  <a:gdLst>
                    <a:gd name="T0" fmla="*/ 0 w 17"/>
                    <a:gd name="T1" fmla="*/ 6 h 14"/>
                    <a:gd name="T2" fmla="*/ 9 w 17"/>
                    <a:gd name="T3" fmla="*/ 14 h 14"/>
                    <a:gd name="T4" fmla="*/ 17 w 17"/>
                    <a:gd name="T5" fmla="*/ 14 h 14"/>
                    <a:gd name="T6" fmla="*/ 17 w 17"/>
                    <a:gd name="T7" fmla="*/ 0 h 14"/>
                    <a:gd name="T8" fmla="*/ 9 w 17"/>
                    <a:gd name="T9" fmla="*/ 0 h 14"/>
                    <a:gd name="T10" fmla="*/ 17 w 17"/>
                    <a:gd name="T11" fmla="*/ 6 h 14"/>
                    <a:gd name="T12" fmla="*/ 0 w 17"/>
                    <a:gd name="T13" fmla="*/ 6 h 14"/>
                    <a:gd name="T14" fmla="*/ 0 w 17"/>
                    <a:gd name="T15" fmla="*/ 14 h 14"/>
                    <a:gd name="T16" fmla="*/ 9 w 17"/>
                    <a:gd name="T17" fmla="*/ 14 h 14"/>
                    <a:gd name="T18" fmla="*/ 0 w 17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0" y="6"/>
                      </a:moveTo>
                      <a:lnTo>
                        <a:pt x="9" y="14"/>
                      </a:lnTo>
                      <a:lnTo>
                        <a:pt x="17" y="14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7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1" name="Freeform 1418"/>
                <p:cNvSpPr>
                  <a:spLocks/>
                </p:cNvSpPr>
                <p:nvPr/>
              </p:nvSpPr>
              <p:spPr bwMode="auto">
                <a:xfrm>
                  <a:off x="1286" y="2247"/>
                  <a:ext cx="17" cy="16"/>
                </a:xfrm>
                <a:custGeom>
                  <a:avLst/>
                  <a:gdLst>
                    <a:gd name="T0" fmla="*/ 9 w 17"/>
                    <a:gd name="T1" fmla="*/ 16 h 16"/>
                    <a:gd name="T2" fmla="*/ 0 w 17"/>
                    <a:gd name="T3" fmla="*/ 8 h 16"/>
                    <a:gd name="T4" fmla="*/ 0 w 17"/>
                    <a:gd name="T5" fmla="*/ 14 h 16"/>
                    <a:gd name="T6" fmla="*/ 17 w 17"/>
                    <a:gd name="T7" fmla="*/ 14 h 16"/>
                    <a:gd name="T8" fmla="*/ 17 w 17"/>
                    <a:gd name="T9" fmla="*/ 8 h 16"/>
                    <a:gd name="T10" fmla="*/ 9 w 17"/>
                    <a:gd name="T11" fmla="*/ 0 h 16"/>
                    <a:gd name="T12" fmla="*/ 17 w 17"/>
                    <a:gd name="T13" fmla="*/ 8 h 16"/>
                    <a:gd name="T14" fmla="*/ 17 w 17"/>
                    <a:gd name="T15" fmla="*/ 0 h 16"/>
                    <a:gd name="T16" fmla="*/ 9 w 17"/>
                    <a:gd name="T17" fmla="*/ 0 h 16"/>
                    <a:gd name="T18" fmla="*/ 9 w 17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6"/>
                    <a:gd name="T32" fmla="*/ 17 w 17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6">
                      <a:moveTo>
                        <a:pt x="9" y="16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7" y="14"/>
                      </a:lnTo>
                      <a:lnTo>
                        <a:pt x="17" y="8"/>
                      </a:lnTo>
                      <a:lnTo>
                        <a:pt x="9" y="0"/>
                      </a:ln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9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2" name="Rectangle 1419"/>
                <p:cNvSpPr>
                  <a:spLocks noChangeArrowheads="1"/>
                </p:cNvSpPr>
                <p:nvPr/>
              </p:nvSpPr>
              <p:spPr bwMode="auto">
                <a:xfrm>
                  <a:off x="1286" y="2247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3" name="Freeform 1420"/>
                <p:cNvSpPr>
                  <a:spLocks/>
                </p:cNvSpPr>
                <p:nvPr/>
              </p:nvSpPr>
              <p:spPr bwMode="auto">
                <a:xfrm>
                  <a:off x="1278" y="2247"/>
                  <a:ext cx="8" cy="16"/>
                </a:xfrm>
                <a:custGeom>
                  <a:avLst/>
                  <a:gdLst>
                    <a:gd name="T0" fmla="*/ 0 w 8"/>
                    <a:gd name="T1" fmla="*/ 11 h 16"/>
                    <a:gd name="T2" fmla="*/ 5 w 8"/>
                    <a:gd name="T3" fmla="*/ 16 h 16"/>
                    <a:gd name="T4" fmla="*/ 8 w 8"/>
                    <a:gd name="T5" fmla="*/ 16 h 16"/>
                    <a:gd name="T6" fmla="*/ 8 w 8"/>
                    <a:gd name="T7" fmla="*/ 0 h 16"/>
                    <a:gd name="T8" fmla="*/ 5 w 8"/>
                    <a:gd name="T9" fmla="*/ 0 h 16"/>
                    <a:gd name="T10" fmla="*/ 8 w 8"/>
                    <a:gd name="T11" fmla="*/ 3 h 16"/>
                    <a:gd name="T12" fmla="*/ 0 w 8"/>
                    <a:gd name="T13" fmla="*/ 11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6"/>
                    <a:gd name="T23" fmla="*/ 8 w 8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6">
                      <a:moveTo>
                        <a:pt x="0" y="11"/>
                      </a:moveTo>
                      <a:lnTo>
                        <a:pt x="5" y="16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8" y="3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4" name="Freeform 1421"/>
                <p:cNvSpPr>
                  <a:spLocks/>
                </p:cNvSpPr>
                <p:nvPr/>
              </p:nvSpPr>
              <p:spPr bwMode="auto">
                <a:xfrm>
                  <a:off x="1269" y="2242"/>
                  <a:ext cx="17" cy="16"/>
                </a:xfrm>
                <a:custGeom>
                  <a:avLst/>
                  <a:gdLst>
                    <a:gd name="T0" fmla="*/ 6 w 17"/>
                    <a:gd name="T1" fmla="*/ 13 h 16"/>
                    <a:gd name="T2" fmla="*/ 0 w 17"/>
                    <a:gd name="T3" fmla="*/ 13 h 16"/>
                    <a:gd name="T4" fmla="*/ 9 w 17"/>
                    <a:gd name="T5" fmla="*/ 16 h 16"/>
                    <a:gd name="T6" fmla="*/ 17 w 17"/>
                    <a:gd name="T7" fmla="*/ 8 h 16"/>
                    <a:gd name="T8" fmla="*/ 11 w 17"/>
                    <a:gd name="T9" fmla="*/ 2 h 16"/>
                    <a:gd name="T10" fmla="*/ 6 w 17"/>
                    <a:gd name="T11" fmla="*/ 0 h 16"/>
                    <a:gd name="T12" fmla="*/ 6 w 17"/>
                    <a:gd name="T13" fmla="*/ 13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16"/>
                    <a:gd name="T23" fmla="*/ 17 w 17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16">
                      <a:moveTo>
                        <a:pt x="6" y="13"/>
                      </a:moveTo>
                      <a:lnTo>
                        <a:pt x="0" y="13"/>
                      </a:lnTo>
                      <a:lnTo>
                        <a:pt x="9" y="16"/>
                      </a:lnTo>
                      <a:lnTo>
                        <a:pt x="17" y="8"/>
                      </a:lnTo>
                      <a:lnTo>
                        <a:pt x="11" y="2"/>
                      </a:lnTo>
                      <a:lnTo>
                        <a:pt x="6" y="0"/>
                      </a:lnTo>
                      <a:lnTo>
                        <a:pt x="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5" name="Freeform 1422"/>
                <p:cNvSpPr>
                  <a:spLocks/>
                </p:cNvSpPr>
                <p:nvPr/>
              </p:nvSpPr>
              <p:spPr bwMode="auto">
                <a:xfrm>
                  <a:off x="1261" y="2242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6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6 w 14"/>
                    <a:gd name="T9" fmla="*/ 0 h 13"/>
                    <a:gd name="T10" fmla="*/ 14 w 14"/>
                    <a:gd name="T11" fmla="*/ 8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6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6" name="Rectangle 1423"/>
                <p:cNvSpPr>
                  <a:spLocks noChangeArrowheads="1"/>
                </p:cNvSpPr>
                <p:nvPr/>
              </p:nvSpPr>
              <p:spPr bwMode="auto">
                <a:xfrm>
                  <a:off x="1261" y="2242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7" name="Freeform 1424"/>
                <p:cNvSpPr>
                  <a:spLocks/>
                </p:cNvSpPr>
                <p:nvPr/>
              </p:nvSpPr>
              <p:spPr bwMode="auto">
                <a:xfrm>
                  <a:off x="1261" y="2227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8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8 h 15"/>
                    <a:gd name="T10" fmla="*/ 6 w 14"/>
                    <a:gd name="T11" fmla="*/ 0 h 15"/>
                    <a:gd name="T12" fmla="*/ 14 w 14"/>
                    <a:gd name="T13" fmla="*/ 8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8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8" name="Rectangle 1425"/>
                <p:cNvSpPr>
                  <a:spLocks noChangeArrowheads="1"/>
                </p:cNvSpPr>
                <p:nvPr/>
              </p:nvSpPr>
              <p:spPr bwMode="auto">
                <a:xfrm>
                  <a:off x="1261" y="2227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99" name="Freeform 1426"/>
                <p:cNvSpPr>
                  <a:spLocks/>
                </p:cNvSpPr>
                <p:nvPr/>
              </p:nvSpPr>
              <p:spPr bwMode="auto">
                <a:xfrm>
                  <a:off x="1246" y="2227"/>
                  <a:ext cx="15" cy="15"/>
                </a:xfrm>
                <a:custGeom>
                  <a:avLst/>
                  <a:gdLst>
                    <a:gd name="T0" fmla="*/ 0 w 15"/>
                    <a:gd name="T1" fmla="*/ 8 h 15"/>
                    <a:gd name="T2" fmla="*/ 6 w 15"/>
                    <a:gd name="T3" fmla="*/ 15 h 15"/>
                    <a:gd name="T4" fmla="*/ 15 w 15"/>
                    <a:gd name="T5" fmla="*/ 15 h 15"/>
                    <a:gd name="T6" fmla="*/ 15 w 15"/>
                    <a:gd name="T7" fmla="*/ 0 h 15"/>
                    <a:gd name="T8" fmla="*/ 6 w 15"/>
                    <a:gd name="T9" fmla="*/ 0 h 15"/>
                    <a:gd name="T10" fmla="*/ 15 w 15"/>
                    <a:gd name="T11" fmla="*/ 8 h 15"/>
                    <a:gd name="T12" fmla="*/ 0 w 15"/>
                    <a:gd name="T13" fmla="*/ 8 h 15"/>
                    <a:gd name="T14" fmla="*/ 0 w 15"/>
                    <a:gd name="T15" fmla="*/ 15 h 15"/>
                    <a:gd name="T16" fmla="*/ 6 w 15"/>
                    <a:gd name="T17" fmla="*/ 15 h 15"/>
                    <a:gd name="T18" fmla="*/ 0 w 15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0" y="8"/>
                      </a:moveTo>
                      <a:lnTo>
                        <a:pt x="6" y="1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0" name="Rectangle 1427"/>
                <p:cNvSpPr>
                  <a:spLocks noChangeArrowheads="1"/>
                </p:cNvSpPr>
                <p:nvPr/>
              </p:nvSpPr>
              <p:spPr bwMode="auto">
                <a:xfrm>
                  <a:off x="1246" y="2227"/>
                  <a:ext cx="17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1" name="Freeform 1428"/>
                <p:cNvSpPr>
                  <a:spLocks/>
                </p:cNvSpPr>
                <p:nvPr/>
              </p:nvSpPr>
              <p:spPr bwMode="auto">
                <a:xfrm>
                  <a:off x="1246" y="2213"/>
                  <a:ext cx="15" cy="16"/>
                </a:xfrm>
                <a:custGeom>
                  <a:avLst/>
                  <a:gdLst>
                    <a:gd name="T0" fmla="*/ 6 w 15"/>
                    <a:gd name="T1" fmla="*/ 16 h 16"/>
                    <a:gd name="T2" fmla="*/ 0 w 15"/>
                    <a:gd name="T3" fmla="*/ 6 h 16"/>
                    <a:gd name="T4" fmla="*/ 0 w 15"/>
                    <a:gd name="T5" fmla="*/ 14 h 16"/>
                    <a:gd name="T6" fmla="*/ 15 w 15"/>
                    <a:gd name="T7" fmla="*/ 14 h 16"/>
                    <a:gd name="T8" fmla="*/ 15 w 15"/>
                    <a:gd name="T9" fmla="*/ 6 h 16"/>
                    <a:gd name="T10" fmla="*/ 6 w 15"/>
                    <a:gd name="T11" fmla="*/ 0 h 16"/>
                    <a:gd name="T12" fmla="*/ 15 w 15"/>
                    <a:gd name="T13" fmla="*/ 6 h 16"/>
                    <a:gd name="T14" fmla="*/ 15 w 15"/>
                    <a:gd name="T15" fmla="*/ 0 h 16"/>
                    <a:gd name="T16" fmla="*/ 6 w 15"/>
                    <a:gd name="T17" fmla="*/ 0 h 16"/>
                    <a:gd name="T18" fmla="*/ 6 w 15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6"/>
                    <a:gd name="T32" fmla="*/ 15 w 1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6">
                      <a:moveTo>
                        <a:pt x="6" y="16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6" y="0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6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2" name="Freeform 1429"/>
                <p:cNvSpPr>
                  <a:spLocks/>
                </p:cNvSpPr>
                <p:nvPr/>
              </p:nvSpPr>
              <p:spPr bwMode="auto">
                <a:xfrm>
                  <a:off x="1238" y="2213"/>
                  <a:ext cx="16" cy="16"/>
                </a:xfrm>
                <a:custGeom>
                  <a:avLst/>
                  <a:gdLst>
                    <a:gd name="T0" fmla="*/ 0 w 16"/>
                    <a:gd name="T1" fmla="*/ 6 h 16"/>
                    <a:gd name="T2" fmla="*/ 8 w 16"/>
                    <a:gd name="T3" fmla="*/ 16 h 16"/>
                    <a:gd name="T4" fmla="*/ 14 w 16"/>
                    <a:gd name="T5" fmla="*/ 16 h 16"/>
                    <a:gd name="T6" fmla="*/ 14 w 16"/>
                    <a:gd name="T7" fmla="*/ 0 h 16"/>
                    <a:gd name="T8" fmla="*/ 8 w 16"/>
                    <a:gd name="T9" fmla="*/ 0 h 16"/>
                    <a:gd name="T10" fmla="*/ 16 w 16"/>
                    <a:gd name="T11" fmla="*/ 6 h 16"/>
                    <a:gd name="T12" fmla="*/ 0 w 16"/>
                    <a:gd name="T13" fmla="*/ 6 h 16"/>
                    <a:gd name="T14" fmla="*/ 0 w 16"/>
                    <a:gd name="T15" fmla="*/ 16 h 16"/>
                    <a:gd name="T16" fmla="*/ 8 w 16"/>
                    <a:gd name="T17" fmla="*/ 16 h 16"/>
                    <a:gd name="T18" fmla="*/ 0 w 16"/>
                    <a:gd name="T19" fmla="*/ 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6"/>
                    <a:gd name="T32" fmla="*/ 16 w 16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6">
                      <a:moveTo>
                        <a:pt x="0" y="6"/>
                      </a:moveTo>
                      <a:lnTo>
                        <a:pt x="8" y="16"/>
                      </a:lnTo>
                      <a:lnTo>
                        <a:pt x="14" y="16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6" y="6"/>
                      </a:ln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3" name="Rectangle 1430"/>
                <p:cNvSpPr>
                  <a:spLocks noChangeArrowheads="1"/>
                </p:cNvSpPr>
                <p:nvPr/>
              </p:nvSpPr>
              <p:spPr bwMode="auto">
                <a:xfrm>
                  <a:off x="1238" y="2216"/>
                  <a:ext cx="19" cy="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4" name="Freeform 1431"/>
                <p:cNvSpPr>
                  <a:spLocks/>
                </p:cNvSpPr>
                <p:nvPr/>
              </p:nvSpPr>
              <p:spPr bwMode="auto">
                <a:xfrm>
                  <a:off x="1238" y="2198"/>
                  <a:ext cx="16" cy="18"/>
                </a:xfrm>
                <a:custGeom>
                  <a:avLst/>
                  <a:gdLst>
                    <a:gd name="T0" fmla="*/ 8 w 16"/>
                    <a:gd name="T1" fmla="*/ 18 h 18"/>
                    <a:gd name="T2" fmla="*/ 0 w 16"/>
                    <a:gd name="T3" fmla="*/ 10 h 18"/>
                    <a:gd name="T4" fmla="*/ 0 w 16"/>
                    <a:gd name="T5" fmla="*/ 18 h 18"/>
                    <a:gd name="T6" fmla="*/ 16 w 16"/>
                    <a:gd name="T7" fmla="*/ 18 h 18"/>
                    <a:gd name="T8" fmla="*/ 16 w 16"/>
                    <a:gd name="T9" fmla="*/ 10 h 18"/>
                    <a:gd name="T10" fmla="*/ 8 w 16"/>
                    <a:gd name="T11" fmla="*/ 0 h 18"/>
                    <a:gd name="T12" fmla="*/ 16 w 16"/>
                    <a:gd name="T13" fmla="*/ 10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8 w 16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8" y="18"/>
                      </a:move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16" y="18"/>
                      </a:lnTo>
                      <a:lnTo>
                        <a:pt x="16" y="10"/>
                      </a:lnTo>
                      <a:lnTo>
                        <a:pt x="8" y="0"/>
                      </a:lnTo>
                      <a:lnTo>
                        <a:pt x="16" y="10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5" name="Freeform 1432"/>
                <p:cNvSpPr>
                  <a:spLocks/>
                </p:cNvSpPr>
                <p:nvPr/>
              </p:nvSpPr>
              <p:spPr bwMode="auto">
                <a:xfrm>
                  <a:off x="1233" y="2198"/>
                  <a:ext cx="13" cy="18"/>
                </a:xfrm>
                <a:custGeom>
                  <a:avLst/>
                  <a:gdLst>
                    <a:gd name="T0" fmla="*/ 0 w 13"/>
                    <a:gd name="T1" fmla="*/ 10 h 18"/>
                    <a:gd name="T2" fmla="*/ 8 w 13"/>
                    <a:gd name="T3" fmla="*/ 18 h 18"/>
                    <a:gd name="T4" fmla="*/ 13 w 13"/>
                    <a:gd name="T5" fmla="*/ 18 h 18"/>
                    <a:gd name="T6" fmla="*/ 13 w 13"/>
                    <a:gd name="T7" fmla="*/ 0 h 18"/>
                    <a:gd name="T8" fmla="*/ 8 w 13"/>
                    <a:gd name="T9" fmla="*/ 0 h 18"/>
                    <a:gd name="T10" fmla="*/ 13 w 13"/>
                    <a:gd name="T11" fmla="*/ 10 h 18"/>
                    <a:gd name="T12" fmla="*/ 0 w 13"/>
                    <a:gd name="T13" fmla="*/ 10 h 18"/>
                    <a:gd name="T14" fmla="*/ 0 w 13"/>
                    <a:gd name="T15" fmla="*/ 18 h 18"/>
                    <a:gd name="T16" fmla="*/ 8 w 13"/>
                    <a:gd name="T17" fmla="*/ 18 h 18"/>
                    <a:gd name="T18" fmla="*/ 0 w 13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0" y="10"/>
                      </a:moveTo>
                      <a:lnTo>
                        <a:pt x="8" y="18"/>
                      </a:lnTo>
                      <a:lnTo>
                        <a:pt x="13" y="1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10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6" name="Rectangle 1433"/>
                <p:cNvSpPr>
                  <a:spLocks noChangeArrowheads="1"/>
                </p:cNvSpPr>
                <p:nvPr/>
              </p:nvSpPr>
              <p:spPr bwMode="auto">
                <a:xfrm>
                  <a:off x="1233" y="2198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7" name="Rectangle 1434"/>
                <p:cNvSpPr>
                  <a:spLocks noChangeArrowheads="1"/>
                </p:cNvSpPr>
                <p:nvPr/>
              </p:nvSpPr>
              <p:spPr bwMode="auto">
                <a:xfrm>
                  <a:off x="1233" y="2193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8" name="Rectangle 1435"/>
                <p:cNvSpPr>
                  <a:spLocks noChangeArrowheads="1"/>
                </p:cNvSpPr>
                <p:nvPr/>
              </p:nvSpPr>
              <p:spPr bwMode="auto">
                <a:xfrm>
                  <a:off x="1233" y="2185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09" name="Rectangle 1436"/>
                <p:cNvSpPr>
                  <a:spLocks noChangeArrowheads="1"/>
                </p:cNvSpPr>
                <p:nvPr/>
              </p:nvSpPr>
              <p:spPr bwMode="auto">
                <a:xfrm>
                  <a:off x="1233" y="217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0" name="Rectangle 1437"/>
                <p:cNvSpPr>
                  <a:spLocks noChangeArrowheads="1"/>
                </p:cNvSpPr>
                <p:nvPr/>
              </p:nvSpPr>
              <p:spPr bwMode="auto">
                <a:xfrm>
                  <a:off x="1233" y="2171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1" name="Rectangle 1438"/>
                <p:cNvSpPr>
                  <a:spLocks noChangeArrowheads="1"/>
                </p:cNvSpPr>
                <p:nvPr/>
              </p:nvSpPr>
              <p:spPr bwMode="auto">
                <a:xfrm>
                  <a:off x="1233" y="2164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2" name="Rectangle 1439"/>
                <p:cNvSpPr>
                  <a:spLocks noChangeArrowheads="1"/>
                </p:cNvSpPr>
                <p:nvPr/>
              </p:nvSpPr>
              <p:spPr bwMode="auto">
                <a:xfrm>
                  <a:off x="1233" y="215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3" name="Rectangle 1440"/>
                <p:cNvSpPr>
                  <a:spLocks noChangeArrowheads="1"/>
                </p:cNvSpPr>
                <p:nvPr/>
              </p:nvSpPr>
              <p:spPr bwMode="auto">
                <a:xfrm>
                  <a:off x="1233" y="2151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4" name="Rectangle 1441"/>
                <p:cNvSpPr>
                  <a:spLocks noChangeArrowheads="1"/>
                </p:cNvSpPr>
                <p:nvPr/>
              </p:nvSpPr>
              <p:spPr bwMode="auto">
                <a:xfrm>
                  <a:off x="1233" y="214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5" name="Rectangle 1442"/>
                <p:cNvSpPr>
                  <a:spLocks noChangeArrowheads="1"/>
                </p:cNvSpPr>
                <p:nvPr/>
              </p:nvSpPr>
              <p:spPr bwMode="auto">
                <a:xfrm>
                  <a:off x="1233" y="2137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6" name="Rectangle 1443"/>
                <p:cNvSpPr>
                  <a:spLocks noChangeArrowheads="1"/>
                </p:cNvSpPr>
                <p:nvPr/>
              </p:nvSpPr>
              <p:spPr bwMode="auto">
                <a:xfrm>
                  <a:off x="1233" y="2130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7" name="Rectangle 1444"/>
                <p:cNvSpPr>
                  <a:spLocks noChangeArrowheads="1"/>
                </p:cNvSpPr>
                <p:nvPr/>
              </p:nvSpPr>
              <p:spPr bwMode="auto">
                <a:xfrm>
                  <a:off x="1233" y="212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8" name="Rectangle 1445"/>
                <p:cNvSpPr>
                  <a:spLocks noChangeArrowheads="1"/>
                </p:cNvSpPr>
                <p:nvPr/>
              </p:nvSpPr>
              <p:spPr bwMode="auto">
                <a:xfrm>
                  <a:off x="1233" y="2117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19" name="Rectangle 1446"/>
                <p:cNvSpPr>
                  <a:spLocks noChangeArrowheads="1"/>
                </p:cNvSpPr>
                <p:nvPr/>
              </p:nvSpPr>
              <p:spPr bwMode="auto">
                <a:xfrm>
                  <a:off x="1233" y="2109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0" name="Rectangle 1447"/>
                <p:cNvSpPr>
                  <a:spLocks noChangeArrowheads="1"/>
                </p:cNvSpPr>
                <p:nvPr/>
              </p:nvSpPr>
              <p:spPr bwMode="auto">
                <a:xfrm>
                  <a:off x="1233" y="2103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1" name="Freeform 1448"/>
                <p:cNvSpPr>
                  <a:spLocks/>
                </p:cNvSpPr>
                <p:nvPr/>
              </p:nvSpPr>
              <p:spPr bwMode="auto">
                <a:xfrm>
                  <a:off x="1233" y="2088"/>
                  <a:ext cx="13" cy="18"/>
                </a:xfrm>
                <a:custGeom>
                  <a:avLst/>
                  <a:gdLst>
                    <a:gd name="T0" fmla="*/ 8 w 13"/>
                    <a:gd name="T1" fmla="*/ 0 h 18"/>
                    <a:gd name="T2" fmla="*/ 0 w 13"/>
                    <a:gd name="T3" fmla="*/ 6 h 18"/>
                    <a:gd name="T4" fmla="*/ 0 w 13"/>
                    <a:gd name="T5" fmla="*/ 15 h 18"/>
                    <a:gd name="T6" fmla="*/ 13 w 13"/>
                    <a:gd name="T7" fmla="*/ 15 h 18"/>
                    <a:gd name="T8" fmla="*/ 13 w 13"/>
                    <a:gd name="T9" fmla="*/ 6 h 18"/>
                    <a:gd name="T10" fmla="*/ 8 w 13"/>
                    <a:gd name="T11" fmla="*/ 18 h 18"/>
                    <a:gd name="T12" fmla="*/ 8 w 13"/>
                    <a:gd name="T13" fmla="*/ 0 h 18"/>
                    <a:gd name="T14" fmla="*/ 0 w 13"/>
                    <a:gd name="T15" fmla="*/ 0 h 18"/>
                    <a:gd name="T16" fmla="*/ 0 w 13"/>
                    <a:gd name="T17" fmla="*/ 6 h 18"/>
                    <a:gd name="T18" fmla="*/ 8 w 13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8" y="0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6"/>
                      </a:lnTo>
                      <a:lnTo>
                        <a:pt x="8" y="1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2" name="Rectangle 1449"/>
                <p:cNvSpPr>
                  <a:spLocks noChangeArrowheads="1"/>
                </p:cNvSpPr>
                <p:nvPr/>
              </p:nvSpPr>
              <p:spPr bwMode="auto">
                <a:xfrm>
                  <a:off x="1241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3" name="Rectangle 1450"/>
                <p:cNvSpPr>
                  <a:spLocks noChangeArrowheads="1"/>
                </p:cNvSpPr>
                <p:nvPr/>
              </p:nvSpPr>
              <p:spPr bwMode="auto">
                <a:xfrm>
                  <a:off x="1246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4" name="Freeform 1451"/>
                <p:cNvSpPr>
                  <a:spLocks/>
                </p:cNvSpPr>
                <p:nvPr/>
              </p:nvSpPr>
              <p:spPr bwMode="auto">
                <a:xfrm>
                  <a:off x="1252" y="2088"/>
                  <a:ext cx="15" cy="18"/>
                </a:xfrm>
                <a:custGeom>
                  <a:avLst/>
                  <a:gdLst>
                    <a:gd name="T0" fmla="*/ 0 w 15"/>
                    <a:gd name="T1" fmla="*/ 6 h 18"/>
                    <a:gd name="T2" fmla="*/ 9 w 15"/>
                    <a:gd name="T3" fmla="*/ 0 h 18"/>
                    <a:gd name="T4" fmla="*/ 0 w 15"/>
                    <a:gd name="T5" fmla="*/ 0 h 18"/>
                    <a:gd name="T6" fmla="*/ 0 w 15"/>
                    <a:gd name="T7" fmla="*/ 18 h 18"/>
                    <a:gd name="T8" fmla="*/ 9 w 15"/>
                    <a:gd name="T9" fmla="*/ 18 h 18"/>
                    <a:gd name="T10" fmla="*/ 15 w 15"/>
                    <a:gd name="T11" fmla="*/ 6 h 18"/>
                    <a:gd name="T12" fmla="*/ 9 w 15"/>
                    <a:gd name="T13" fmla="*/ 18 h 18"/>
                    <a:gd name="T14" fmla="*/ 15 w 15"/>
                    <a:gd name="T15" fmla="*/ 18 h 18"/>
                    <a:gd name="T16" fmla="*/ 15 w 15"/>
                    <a:gd name="T17" fmla="*/ 6 h 18"/>
                    <a:gd name="T18" fmla="*/ 0 w 15"/>
                    <a:gd name="T19" fmla="*/ 6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0" y="6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15" y="6"/>
                      </a:lnTo>
                      <a:lnTo>
                        <a:pt x="9" y="18"/>
                      </a:lnTo>
                      <a:lnTo>
                        <a:pt x="15" y="18"/>
                      </a:lnTo>
                      <a:lnTo>
                        <a:pt x="15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5" name="Freeform 1452"/>
                <p:cNvSpPr>
                  <a:spLocks/>
                </p:cNvSpPr>
                <p:nvPr/>
              </p:nvSpPr>
              <p:spPr bwMode="auto">
                <a:xfrm>
                  <a:off x="1252" y="2080"/>
                  <a:ext cx="15" cy="17"/>
                </a:xfrm>
                <a:custGeom>
                  <a:avLst/>
                  <a:gdLst>
                    <a:gd name="T0" fmla="*/ 9 w 15"/>
                    <a:gd name="T1" fmla="*/ 0 h 17"/>
                    <a:gd name="T2" fmla="*/ 0 w 15"/>
                    <a:gd name="T3" fmla="*/ 8 h 17"/>
                    <a:gd name="T4" fmla="*/ 0 w 15"/>
                    <a:gd name="T5" fmla="*/ 14 h 17"/>
                    <a:gd name="T6" fmla="*/ 15 w 15"/>
                    <a:gd name="T7" fmla="*/ 14 h 17"/>
                    <a:gd name="T8" fmla="*/ 15 w 15"/>
                    <a:gd name="T9" fmla="*/ 8 h 17"/>
                    <a:gd name="T10" fmla="*/ 9 w 15"/>
                    <a:gd name="T11" fmla="*/ 17 h 17"/>
                    <a:gd name="T12" fmla="*/ 9 w 15"/>
                    <a:gd name="T13" fmla="*/ 0 h 17"/>
                    <a:gd name="T14" fmla="*/ 0 w 15"/>
                    <a:gd name="T15" fmla="*/ 0 h 17"/>
                    <a:gd name="T16" fmla="*/ 0 w 15"/>
                    <a:gd name="T17" fmla="*/ 8 h 17"/>
                    <a:gd name="T18" fmla="*/ 9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0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8"/>
                      </a:lnTo>
                      <a:lnTo>
                        <a:pt x="9" y="17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6" name="Freeform 1453"/>
                <p:cNvSpPr>
                  <a:spLocks/>
                </p:cNvSpPr>
                <p:nvPr/>
              </p:nvSpPr>
              <p:spPr bwMode="auto">
                <a:xfrm>
                  <a:off x="1261" y="2080"/>
                  <a:ext cx="14" cy="17"/>
                </a:xfrm>
                <a:custGeom>
                  <a:avLst/>
                  <a:gdLst>
                    <a:gd name="T0" fmla="*/ 0 w 14"/>
                    <a:gd name="T1" fmla="*/ 8 h 17"/>
                    <a:gd name="T2" fmla="*/ 6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6 w 14"/>
                    <a:gd name="T9" fmla="*/ 17 h 17"/>
                    <a:gd name="T10" fmla="*/ 14 w 14"/>
                    <a:gd name="T11" fmla="*/ 8 h 17"/>
                    <a:gd name="T12" fmla="*/ 6 w 14"/>
                    <a:gd name="T13" fmla="*/ 17 h 17"/>
                    <a:gd name="T14" fmla="*/ 14 w 14"/>
                    <a:gd name="T15" fmla="*/ 17 h 17"/>
                    <a:gd name="T16" fmla="*/ 14 w 14"/>
                    <a:gd name="T17" fmla="*/ 8 h 17"/>
                    <a:gd name="T18" fmla="*/ 0 w 14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8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14" y="8"/>
                      </a:lnTo>
                      <a:lnTo>
                        <a:pt x="6" y="17"/>
                      </a:lnTo>
                      <a:lnTo>
                        <a:pt x="14" y="17"/>
                      </a:lnTo>
                      <a:lnTo>
                        <a:pt x="14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7" name="Freeform 1454"/>
                <p:cNvSpPr>
                  <a:spLocks/>
                </p:cNvSpPr>
                <p:nvPr/>
              </p:nvSpPr>
              <p:spPr bwMode="auto">
                <a:xfrm>
                  <a:off x="1261" y="2075"/>
                  <a:ext cx="14" cy="13"/>
                </a:xfrm>
                <a:custGeom>
                  <a:avLst/>
                  <a:gdLst>
                    <a:gd name="T0" fmla="*/ 6 w 14"/>
                    <a:gd name="T1" fmla="*/ 0 h 13"/>
                    <a:gd name="T2" fmla="*/ 0 w 14"/>
                    <a:gd name="T3" fmla="*/ 8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8 h 13"/>
                    <a:gd name="T10" fmla="*/ 6 w 14"/>
                    <a:gd name="T11" fmla="*/ 13 h 13"/>
                    <a:gd name="T12" fmla="*/ 6 w 14"/>
                    <a:gd name="T13" fmla="*/ 0 h 13"/>
                    <a:gd name="T14" fmla="*/ 0 w 14"/>
                    <a:gd name="T15" fmla="*/ 0 h 13"/>
                    <a:gd name="T16" fmla="*/ 0 w 14"/>
                    <a:gd name="T17" fmla="*/ 8 h 13"/>
                    <a:gd name="T18" fmla="*/ 6 w 14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6" y="0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8"/>
                      </a:lnTo>
                      <a:lnTo>
                        <a:pt x="6" y="13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8" name="Rectangle 1455"/>
                <p:cNvSpPr>
                  <a:spLocks noChangeArrowheads="1"/>
                </p:cNvSpPr>
                <p:nvPr/>
              </p:nvSpPr>
              <p:spPr bwMode="auto">
                <a:xfrm>
                  <a:off x="1267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29" name="Rectangle 1456"/>
                <p:cNvSpPr>
                  <a:spLocks noChangeArrowheads="1"/>
                </p:cNvSpPr>
                <p:nvPr/>
              </p:nvSpPr>
              <p:spPr bwMode="auto">
                <a:xfrm>
                  <a:off x="1275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0" name="Rectangle 1457"/>
                <p:cNvSpPr>
                  <a:spLocks noChangeArrowheads="1"/>
                </p:cNvSpPr>
                <p:nvPr/>
              </p:nvSpPr>
              <p:spPr bwMode="auto">
                <a:xfrm>
                  <a:off x="1283" y="2075"/>
                  <a:ext cx="4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1" name="Rectangle 1458"/>
                <p:cNvSpPr>
                  <a:spLocks noChangeArrowheads="1"/>
                </p:cNvSpPr>
                <p:nvPr/>
              </p:nvSpPr>
              <p:spPr bwMode="auto">
                <a:xfrm>
                  <a:off x="1286" y="2075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2" name="Rectangle 1459"/>
                <p:cNvSpPr>
                  <a:spLocks noChangeArrowheads="1"/>
                </p:cNvSpPr>
                <p:nvPr/>
              </p:nvSpPr>
              <p:spPr bwMode="auto">
                <a:xfrm>
                  <a:off x="1295" y="207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3" name="Rectangle 1460"/>
                <p:cNvSpPr>
                  <a:spLocks noChangeArrowheads="1"/>
                </p:cNvSpPr>
                <p:nvPr/>
              </p:nvSpPr>
              <p:spPr bwMode="auto">
                <a:xfrm>
                  <a:off x="1303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4" name="Rectangle 1461"/>
                <p:cNvSpPr>
                  <a:spLocks noChangeArrowheads="1"/>
                </p:cNvSpPr>
                <p:nvPr/>
              </p:nvSpPr>
              <p:spPr bwMode="auto">
                <a:xfrm>
                  <a:off x="1309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5" name="Rectangle 1462"/>
                <p:cNvSpPr>
                  <a:spLocks noChangeArrowheads="1"/>
                </p:cNvSpPr>
                <p:nvPr/>
              </p:nvSpPr>
              <p:spPr bwMode="auto">
                <a:xfrm>
                  <a:off x="1317" y="207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6" name="Rectangle 1463"/>
                <p:cNvSpPr>
                  <a:spLocks noChangeArrowheads="1"/>
                </p:cNvSpPr>
                <p:nvPr/>
              </p:nvSpPr>
              <p:spPr bwMode="auto">
                <a:xfrm>
                  <a:off x="1324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7" name="Rectangle 1464"/>
                <p:cNvSpPr>
                  <a:spLocks noChangeArrowheads="1"/>
                </p:cNvSpPr>
                <p:nvPr/>
              </p:nvSpPr>
              <p:spPr bwMode="auto">
                <a:xfrm>
                  <a:off x="1332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8" name="Rectangle 1465"/>
                <p:cNvSpPr>
                  <a:spLocks noChangeArrowheads="1"/>
                </p:cNvSpPr>
                <p:nvPr/>
              </p:nvSpPr>
              <p:spPr bwMode="auto">
                <a:xfrm>
                  <a:off x="1337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39" name="Rectangle 1466"/>
                <p:cNvSpPr>
                  <a:spLocks noChangeArrowheads="1"/>
                </p:cNvSpPr>
                <p:nvPr/>
              </p:nvSpPr>
              <p:spPr bwMode="auto">
                <a:xfrm>
                  <a:off x="1343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0" name="Rectangle 1467"/>
                <p:cNvSpPr>
                  <a:spLocks noChangeArrowheads="1"/>
                </p:cNvSpPr>
                <p:nvPr/>
              </p:nvSpPr>
              <p:spPr bwMode="auto">
                <a:xfrm>
                  <a:off x="1351" y="207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1" name="Rectangle 1468"/>
                <p:cNvSpPr>
                  <a:spLocks noChangeArrowheads="1"/>
                </p:cNvSpPr>
                <p:nvPr/>
              </p:nvSpPr>
              <p:spPr bwMode="auto">
                <a:xfrm>
                  <a:off x="1358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2" name="Rectangle 1469"/>
                <p:cNvSpPr>
                  <a:spLocks noChangeArrowheads="1"/>
                </p:cNvSpPr>
                <p:nvPr/>
              </p:nvSpPr>
              <p:spPr bwMode="auto">
                <a:xfrm>
                  <a:off x="1366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3" name="Rectangle 1470"/>
                <p:cNvSpPr>
                  <a:spLocks noChangeArrowheads="1"/>
                </p:cNvSpPr>
                <p:nvPr/>
              </p:nvSpPr>
              <p:spPr bwMode="auto">
                <a:xfrm>
                  <a:off x="1371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4" name="Rectangle 1471"/>
                <p:cNvSpPr>
                  <a:spLocks noChangeArrowheads="1"/>
                </p:cNvSpPr>
                <p:nvPr/>
              </p:nvSpPr>
              <p:spPr bwMode="auto">
                <a:xfrm>
                  <a:off x="1377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5" name="Rectangle 1472"/>
                <p:cNvSpPr>
                  <a:spLocks noChangeArrowheads="1"/>
                </p:cNvSpPr>
                <p:nvPr/>
              </p:nvSpPr>
              <p:spPr bwMode="auto">
                <a:xfrm>
                  <a:off x="1385" y="207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6" name="Rectangle 1473"/>
                <p:cNvSpPr>
                  <a:spLocks noChangeArrowheads="1"/>
                </p:cNvSpPr>
                <p:nvPr/>
              </p:nvSpPr>
              <p:spPr bwMode="auto">
                <a:xfrm>
                  <a:off x="1392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7" name="Rectangle 1474"/>
                <p:cNvSpPr>
                  <a:spLocks noChangeArrowheads="1"/>
                </p:cNvSpPr>
                <p:nvPr/>
              </p:nvSpPr>
              <p:spPr bwMode="auto">
                <a:xfrm>
                  <a:off x="1400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8" name="Rectangle 1475"/>
                <p:cNvSpPr>
                  <a:spLocks noChangeArrowheads="1"/>
                </p:cNvSpPr>
                <p:nvPr/>
              </p:nvSpPr>
              <p:spPr bwMode="auto">
                <a:xfrm>
                  <a:off x="1408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49" name="Rectangle 1476"/>
                <p:cNvSpPr>
                  <a:spLocks noChangeArrowheads="1"/>
                </p:cNvSpPr>
                <p:nvPr/>
              </p:nvSpPr>
              <p:spPr bwMode="auto">
                <a:xfrm>
                  <a:off x="1413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0" name="Rectangle 1477"/>
                <p:cNvSpPr>
                  <a:spLocks noChangeArrowheads="1"/>
                </p:cNvSpPr>
                <p:nvPr/>
              </p:nvSpPr>
              <p:spPr bwMode="auto">
                <a:xfrm>
                  <a:off x="1419" y="207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1" name="Rectangle 1478"/>
                <p:cNvSpPr>
                  <a:spLocks noChangeArrowheads="1"/>
                </p:cNvSpPr>
                <p:nvPr/>
              </p:nvSpPr>
              <p:spPr bwMode="auto">
                <a:xfrm>
                  <a:off x="1428" y="207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2" name="Rectangle 1479"/>
                <p:cNvSpPr>
                  <a:spLocks noChangeArrowheads="1"/>
                </p:cNvSpPr>
                <p:nvPr/>
              </p:nvSpPr>
              <p:spPr bwMode="auto">
                <a:xfrm>
                  <a:off x="1434" y="207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3" name="Rectangle 1480"/>
                <p:cNvSpPr>
                  <a:spLocks noChangeArrowheads="1"/>
                </p:cNvSpPr>
                <p:nvPr/>
              </p:nvSpPr>
              <p:spPr bwMode="auto">
                <a:xfrm>
                  <a:off x="1442" y="2075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4" name="Freeform 1481"/>
                <p:cNvSpPr>
                  <a:spLocks/>
                </p:cNvSpPr>
                <p:nvPr/>
              </p:nvSpPr>
              <p:spPr bwMode="auto">
                <a:xfrm>
                  <a:off x="1447" y="2075"/>
                  <a:ext cx="15" cy="13"/>
                </a:xfrm>
                <a:custGeom>
                  <a:avLst/>
                  <a:gdLst>
                    <a:gd name="T0" fmla="*/ 15 w 15"/>
                    <a:gd name="T1" fmla="*/ 8 h 13"/>
                    <a:gd name="T2" fmla="*/ 8 w 15"/>
                    <a:gd name="T3" fmla="*/ 0 h 13"/>
                    <a:gd name="T4" fmla="*/ 0 w 15"/>
                    <a:gd name="T5" fmla="*/ 0 h 13"/>
                    <a:gd name="T6" fmla="*/ 0 w 15"/>
                    <a:gd name="T7" fmla="*/ 13 h 13"/>
                    <a:gd name="T8" fmla="*/ 8 w 15"/>
                    <a:gd name="T9" fmla="*/ 13 h 13"/>
                    <a:gd name="T10" fmla="*/ 0 w 15"/>
                    <a:gd name="T11" fmla="*/ 8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8 w 15"/>
                    <a:gd name="T17" fmla="*/ 0 h 13"/>
                    <a:gd name="T18" fmla="*/ 15 w 15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5" y="8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5" name="Freeform 1482"/>
                <p:cNvSpPr>
                  <a:spLocks/>
                </p:cNvSpPr>
                <p:nvPr/>
              </p:nvSpPr>
              <p:spPr bwMode="auto">
                <a:xfrm>
                  <a:off x="1447" y="2080"/>
                  <a:ext cx="15" cy="17"/>
                </a:xfrm>
                <a:custGeom>
                  <a:avLst/>
                  <a:gdLst>
                    <a:gd name="T0" fmla="*/ 8 w 15"/>
                    <a:gd name="T1" fmla="*/ 0 h 17"/>
                    <a:gd name="T2" fmla="*/ 15 w 15"/>
                    <a:gd name="T3" fmla="*/ 8 h 17"/>
                    <a:gd name="T4" fmla="*/ 15 w 15"/>
                    <a:gd name="T5" fmla="*/ 3 h 17"/>
                    <a:gd name="T6" fmla="*/ 0 w 15"/>
                    <a:gd name="T7" fmla="*/ 3 h 17"/>
                    <a:gd name="T8" fmla="*/ 0 w 15"/>
                    <a:gd name="T9" fmla="*/ 8 h 17"/>
                    <a:gd name="T10" fmla="*/ 8 w 15"/>
                    <a:gd name="T11" fmla="*/ 17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8 w 15"/>
                    <a:gd name="T17" fmla="*/ 17 h 17"/>
                    <a:gd name="T18" fmla="*/ 8 w 15"/>
                    <a:gd name="T19" fmla="*/ 0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8" y="0"/>
                      </a:moveTo>
                      <a:lnTo>
                        <a:pt x="15" y="8"/>
                      </a:lnTo>
                      <a:lnTo>
                        <a:pt x="15" y="3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8" y="17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6" name="Rectangle 1483"/>
                <p:cNvSpPr>
                  <a:spLocks noChangeArrowheads="1"/>
                </p:cNvSpPr>
                <p:nvPr/>
              </p:nvSpPr>
              <p:spPr bwMode="auto">
                <a:xfrm>
                  <a:off x="1455" y="2080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7" name="Rectangle 1484"/>
                <p:cNvSpPr>
                  <a:spLocks noChangeArrowheads="1"/>
                </p:cNvSpPr>
                <p:nvPr/>
              </p:nvSpPr>
              <p:spPr bwMode="auto">
                <a:xfrm>
                  <a:off x="1462" y="2080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8" name="Rectangle 1485"/>
                <p:cNvSpPr>
                  <a:spLocks noChangeArrowheads="1"/>
                </p:cNvSpPr>
                <p:nvPr/>
              </p:nvSpPr>
              <p:spPr bwMode="auto">
                <a:xfrm>
                  <a:off x="1467" y="2080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59" name="Rectangle 1486"/>
                <p:cNvSpPr>
                  <a:spLocks noChangeArrowheads="1"/>
                </p:cNvSpPr>
                <p:nvPr/>
              </p:nvSpPr>
              <p:spPr bwMode="auto">
                <a:xfrm>
                  <a:off x="1476" y="2080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0" name="Rectangle 1487"/>
                <p:cNvSpPr>
                  <a:spLocks noChangeArrowheads="1"/>
                </p:cNvSpPr>
                <p:nvPr/>
              </p:nvSpPr>
              <p:spPr bwMode="auto">
                <a:xfrm>
                  <a:off x="1482" y="2080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1" name="Rectangle 1488"/>
                <p:cNvSpPr>
                  <a:spLocks noChangeArrowheads="1"/>
                </p:cNvSpPr>
                <p:nvPr/>
              </p:nvSpPr>
              <p:spPr bwMode="auto">
                <a:xfrm>
                  <a:off x="1491" y="2080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2" name="Rectangle 1489"/>
                <p:cNvSpPr>
                  <a:spLocks noChangeArrowheads="1"/>
                </p:cNvSpPr>
                <p:nvPr/>
              </p:nvSpPr>
              <p:spPr bwMode="auto">
                <a:xfrm>
                  <a:off x="1496" y="2080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3" name="Rectangle 1490"/>
                <p:cNvSpPr>
                  <a:spLocks noChangeArrowheads="1"/>
                </p:cNvSpPr>
                <p:nvPr/>
              </p:nvSpPr>
              <p:spPr bwMode="auto">
                <a:xfrm>
                  <a:off x="1501" y="2080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4" name="Rectangle 1491"/>
                <p:cNvSpPr>
                  <a:spLocks noChangeArrowheads="1"/>
                </p:cNvSpPr>
                <p:nvPr/>
              </p:nvSpPr>
              <p:spPr bwMode="auto">
                <a:xfrm>
                  <a:off x="1510" y="2080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5" name="Rectangle 1492"/>
                <p:cNvSpPr>
                  <a:spLocks noChangeArrowheads="1"/>
                </p:cNvSpPr>
                <p:nvPr/>
              </p:nvSpPr>
              <p:spPr bwMode="auto">
                <a:xfrm>
                  <a:off x="1519" y="2080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6" name="Rectangle 1493"/>
                <p:cNvSpPr>
                  <a:spLocks noChangeArrowheads="1"/>
                </p:cNvSpPr>
                <p:nvPr/>
              </p:nvSpPr>
              <p:spPr bwMode="auto">
                <a:xfrm>
                  <a:off x="1524" y="2080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7" name="Rectangle 1494"/>
                <p:cNvSpPr>
                  <a:spLocks noChangeArrowheads="1"/>
                </p:cNvSpPr>
                <p:nvPr/>
              </p:nvSpPr>
              <p:spPr bwMode="auto">
                <a:xfrm>
                  <a:off x="1533" y="2080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8" name="Rectangle 1495"/>
                <p:cNvSpPr>
                  <a:spLocks noChangeArrowheads="1"/>
                </p:cNvSpPr>
                <p:nvPr/>
              </p:nvSpPr>
              <p:spPr bwMode="auto">
                <a:xfrm>
                  <a:off x="1538" y="2080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69" name="Rectangle 1496"/>
                <p:cNvSpPr>
                  <a:spLocks noChangeArrowheads="1"/>
                </p:cNvSpPr>
                <p:nvPr/>
              </p:nvSpPr>
              <p:spPr bwMode="auto">
                <a:xfrm>
                  <a:off x="1543" y="2080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0" name="Rectangle 1497"/>
                <p:cNvSpPr>
                  <a:spLocks noChangeArrowheads="1"/>
                </p:cNvSpPr>
                <p:nvPr/>
              </p:nvSpPr>
              <p:spPr bwMode="auto">
                <a:xfrm>
                  <a:off x="1553" y="2080"/>
                  <a:ext cx="7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1" name="Freeform 1498"/>
                <p:cNvSpPr>
                  <a:spLocks/>
                </p:cNvSpPr>
                <p:nvPr/>
              </p:nvSpPr>
              <p:spPr bwMode="auto">
                <a:xfrm>
                  <a:off x="1558" y="2080"/>
                  <a:ext cx="14" cy="17"/>
                </a:xfrm>
                <a:custGeom>
                  <a:avLst/>
                  <a:gdLst>
                    <a:gd name="T0" fmla="*/ 14 w 14"/>
                    <a:gd name="T1" fmla="*/ 8 h 17"/>
                    <a:gd name="T2" fmla="*/ 9 w 14"/>
                    <a:gd name="T3" fmla="*/ 0 h 17"/>
                    <a:gd name="T4" fmla="*/ 0 w 14"/>
                    <a:gd name="T5" fmla="*/ 0 h 17"/>
                    <a:gd name="T6" fmla="*/ 0 w 14"/>
                    <a:gd name="T7" fmla="*/ 17 h 17"/>
                    <a:gd name="T8" fmla="*/ 9 w 14"/>
                    <a:gd name="T9" fmla="*/ 17 h 17"/>
                    <a:gd name="T10" fmla="*/ 0 w 14"/>
                    <a:gd name="T11" fmla="*/ 8 h 17"/>
                    <a:gd name="T12" fmla="*/ 14 w 14"/>
                    <a:gd name="T13" fmla="*/ 8 h 17"/>
                    <a:gd name="T14" fmla="*/ 14 w 14"/>
                    <a:gd name="T15" fmla="*/ 0 h 17"/>
                    <a:gd name="T16" fmla="*/ 9 w 14"/>
                    <a:gd name="T17" fmla="*/ 0 h 17"/>
                    <a:gd name="T18" fmla="*/ 14 w 14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14" y="8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2" name="Freeform 1499"/>
                <p:cNvSpPr>
                  <a:spLocks/>
                </p:cNvSpPr>
                <p:nvPr/>
              </p:nvSpPr>
              <p:spPr bwMode="auto">
                <a:xfrm>
                  <a:off x="1558" y="2088"/>
                  <a:ext cx="14" cy="18"/>
                </a:xfrm>
                <a:custGeom>
                  <a:avLst/>
                  <a:gdLst>
                    <a:gd name="T0" fmla="*/ 9 w 14"/>
                    <a:gd name="T1" fmla="*/ 0 h 18"/>
                    <a:gd name="T2" fmla="*/ 14 w 14"/>
                    <a:gd name="T3" fmla="*/ 6 h 18"/>
                    <a:gd name="T4" fmla="*/ 14 w 14"/>
                    <a:gd name="T5" fmla="*/ 0 h 18"/>
                    <a:gd name="T6" fmla="*/ 0 w 14"/>
                    <a:gd name="T7" fmla="*/ 0 h 18"/>
                    <a:gd name="T8" fmla="*/ 0 w 14"/>
                    <a:gd name="T9" fmla="*/ 6 h 18"/>
                    <a:gd name="T10" fmla="*/ 9 w 14"/>
                    <a:gd name="T11" fmla="*/ 18 h 18"/>
                    <a:gd name="T12" fmla="*/ 0 w 14"/>
                    <a:gd name="T13" fmla="*/ 6 h 18"/>
                    <a:gd name="T14" fmla="*/ 0 w 14"/>
                    <a:gd name="T15" fmla="*/ 18 h 18"/>
                    <a:gd name="T16" fmla="*/ 9 w 14"/>
                    <a:gd name="T17" fmla="*/ 18 h 18"/>
                    <a:gd name="T18" fmla="*/ 9 w 14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9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9" y="18"/>
                      </a:lnTo>
                      <a:lnTo>
                        <a:pt x="0" y="6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3" name="Rectangle 1500"/>
                <p:cNvSpPr>
                  <a:spLocks noChangeArrowheads="1"/>
                </p:cNvSpPr>
                <p:nvPr/>
              </p:nvSpPr>
              <p:spPr bwMode="auto">
                <a:xfrm>
                  <a:off x="1567" y="2088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4" name="Rectangle 1501"/>
                <p:cNvSpPr>
                  <a:spLocks noChangeArrowheads="1"/>
                </p:cNvSpPr>
                <p:nvPr/>
              </p:nvSpPr>
              <p:spPr bwMode="auto">
                <a:xfrm>
                  <a:off x="1572" y="2088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5" name="Rectangle 1502"/>
                <p:cNvSpPr>
                  <a:spLocks noChangeArrowheads="1"/>
                </p:cNvSpPr>
                <p:nvPr/>
              </p:nvSpPr>
              <p:spPr bwMode="auto">
                <a:xfrm>
                  <a:off x="1581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6" name="Rectangle 1503"/>
                <p:cNvSpPr>
                  <a:spLocks noChangeArrowheads="1"/>
                </p:cNvSpPr>
                <p:nvPr/>
              </p:nvSpPr>
              <p:spPr bwMode="auto">
                <a:xfrm>
                  <a:off x="1587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7" name="Rectangle 1504"/>
                <p:cNvSpPr>
                  <a:spLocks noChangeArrowheads="1"/>
                </p:cNvSpPr>
                <p:nvPr/>
              </p:nvSpPr>
              <p:spPr bwMode="auto">
                <a:xfrm>
                  <a:off x="1592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8" name="Rectangle 1505"/>
                <p:cNvSpPr>
                  <a:spLocks noChangeArrowheads="1"/>
                </p:cNvSpPr>
                <p:nvPr/>
              </p:nvSpPr>
              <p:spPr bwMode="auto">
                <a:xfrm>
                  <a:off x="1600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79" name="Rectangle 1506"/>
                <p:cNvSpPr>
                  <a:spLocks noChangeArrowheads="1"/>
                </p:cNvSpPr>
                <p:nvPr/>
              </p:nvSpPr>
              <p:spPr bwMode="auto">
                <a:xfrm>
                  <a:off x="1606" y="2088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0" name="Rectangle 1507"/>
                <p:cNvSpPr>
                  <a:spLocks noChangeArrowheads="1"/>
                </p:cNvSpPr>
                <p:nvPr/>
              </p:nvSpPr>
              <p:spPr bwMode="auto">
                <a:xfrm>
                  <a:off x="1615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1" name="Rectangle 1508"/>
                <p:cNvSpPr>
                  <a:spLocks noChangeArrowheads="1"/>
                </p:cNvSpPr>
                <p:nvPr/>
              </p:nvSpPr>
              <p:spPr bwMode="auto">
                <a:xfrm>
                  <a:off x="1621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2" name="Rectangle 1509"/>
                <p:cNvSpPr>
                  <a:spLocks noChangeArrowheads="1"/>
                </p:cNvSpPr>
                <p:nvPr/>
              </p:nvSpPr>
              <p:spPr bwMode="auto">
                <a:xfrm>
                  <a:off x="1626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3" name="Rectangle 1510"/>
                <p:cNvSpPr>
                  <a:spLocks noChangeArrowheads="1"/>
                </p:cNvSpPr>
                <p:nvPr/>
              </p:nvSpPr>
              <p:spPr bwMode="auto">
                <a:xfrm>
                  <a:off x="1634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4" name="Rectangle 1511"/>
                <p:cNvSpPr>
                  <a:spLocks noChangeArrowheads="1"/>
                </p:cNvSpPr>
                <p:nvPr/>
              </p:nvSpPr>
              <p:spPr bwMode="auto">
                <a:xfrm>
                  <a:off x="1643" y="2088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5" name="Rectangle 1512"/>
                <p:cNvSpPr>
                  <a:spLocks noChangeArrowheads="1"/>
                </p:cNvSpPr>
                <p:nvPr/>
              </p:nvSpPr>
              <p:spPr bwMode="auto">
                <a:xfrm>
                  <a:off x="1649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6" name="Rectangle 1513"/>
                <p:cNvSpPr>
                  <a:spLocks noChangeArrowheads="1"/>
                </p:cNvSpPr>
                <p:nvPr/>
              </p:nvSpPr>
              <p:spPr bwMode="auto">
                <a:xfrm>
                  <a:off x="1657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7" name="Rectangle 1514"/>
                <p:cNvSpPr>
                  <a:spLocks noChangeArrowheads="1"/>
                </p:cNvSpPr>
                <p:nvPr/>
              </p:nvSpPr>
              <p:spPr bwMode="auto">
                <a:xfrm>
                  <a:off x="1663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8" name="Rectangle 1515"/>
                <p:cNvSpPr>
                  <a:spLocks noChangeArrowheads="1"/>
                </p:cNvSpPr>
                <p:nvPr/>
              </p:nvSpPr>
              <p:spPr bwMode="auto">
                <a:xfrm>
                  <a:off x="1668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89" name="Rectangle 1516"/>
                <p:cNvSpPr>
                  <a:spLocks noChangeArrowheads="1"/>
                </p:cNvSpPr>
                <p:nvPr/>
              </p:nvSpPr>
              <p:spPr bwMode="auto">
                <a:xfrm>
                  <a:off x="1676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0" name="Rectangle 1517"/>
                <p:cNvSpPr>
                  <a:spLocks noChangeArrowheads="1"/>
                </p:cNvSpPr>
                <p:nvPr/>
              </p:nvSpPr>
              <p:spPr bwMode="auto">
                <a:xfrm>
                  <a:off x="1683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1" name="Rectangle 1518"/>
                <p:cNvSpPr>
                  <a:spLocks noChangeArrowheads="1"/>
                </p:cNvSpPr>
                <p:nvPr/>
              </p:nvSpPr>
              <p:spPr bwMode="auto">
                <a:xfrm>
                  <a:off x="1691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2" name="Rectangle 1519"/>
                <p:cNvSpPr>
                  <a:spLocks noChangeArrowheads="1"/>
                </p:cNvSpPr>
                <p:nvPr/>
              </p:nvSpPr>
              <p:spPr bwMode="auto">
                <a:xfrm>
                  <a:off x="1697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3" name="Rectangle 1520"/>
                <p:cNvSpPr>
                  <a:spLocks noChangeArrowheads="1"/>
                </p:cNvSpPr>
                <p:nvPr/>
              </p:nvSpPr>
              <p:spPr bwMode="auto">
                <a:xfrm>
                  <a:off x="1705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4" name="Rectangle 1521"/>
                <p:cNvSpPr>
                  <a:spLocks noChangeArrowheads="1"/>
                </p:cNvSpPr>
                <p:nvPr/>
              </p:nvSpPr>
              <p:spPr bwMode="auto">
                <a:xfrm>
                  <a:off x="1710" y="2088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5" name="Rectangle 1522"/>
                <p:cNvSpPr>
                  <a:spLocks noChangeArrowheads="1"/>
                </p:cNvSpPr>
                <p:nvPr/>
              </p:nvSpPr>
              <p:spPr bwMode="auto">
                <a:xfrm>
                  <a:off x="1717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6" name="Rectangle 1523"/>
                <p:cNvSpPr>
                  <a:spLocks noChangeArrowheads="1"/>
                </p:cNvSpPr>
                <p:nvPr/>
              </p:nvSpPr>
              <p:spPr bwMode="auto">
                <a:xfrm>
                  <a:off x="1725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7" name="Rectangle 1524"/>
                <p:cNvSpPr>
                  <a:spLocks noChangeArrowheads="1"/>
                </p:cNvSpPr>
                <p:nvPr/>
              </p:nvSpPr>
              <p:spPr bwMode="auto">
                <a:xfrm>
                  <a:off x="1731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8" name="Rectangle 1525"/>
                <p:cNvSpPr>
                  <a:spLocks noChangeArrowheads="1"/>
                </p:cNvSpPr>
                <p:nvPr/>
              </p:nvSpPr>
              <p:spPr bwMode="auto">
                <a:xfrm>
                  <a:off x="1739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999" name="Rectangle 1526"/>
                <p:cNvSpPr>
                  <a:spLocks noChangeArrowheads="1"/>
                </p:cNvSpPr>
                <p:nvPr/>
              </p:nvSpPr>
              <p:spPr bwMode="auto">
                <a:xfrm>
                  <a:off x="1747" y="2088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0" name="Rectangle 1527"/>
                <p:cNvSpPr>
                  <a:spLocks noChangeArrowheads="1"/>
                </p:cNvSpPr>
                <p:nvPr/>
              </p:nvSpPr>
              <p:spPr bwMode="auto">
                <a:xfrm>
                  <a:off x="1754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1" name="Rectangle 1528"/>
                <p:cNvSpPr>
                  <a:spLocks noChangeArrowheads="1"/>
                </p:cNvSpPr>
                <p:nvPr/>
              </p:nvSpPr>
              <p:spPr bwMode="auto">
                <a:xfrm>
                  <a:off x="1759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2" name="Rectangle 1529"/>
                <p:cNvSpPr>
                  <a:spLocks noChangeArrowheads="1"/>
                </p:cNvSpPr>
                <p:nvPr/>
              </p:nvSpPr>
              <p:spPr bwMode="auto">
                <a:xfrm>
                  <a:off x="1767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3" name="Rectangle 1530"/>
                <p:cNvSpPr>
                  <a:spLocks noChangeArrowheads="1"/>
                </p:cNvSpPr>
                <p:nvPr/>
              </p:nvSpPr>
              <p:spPr bwMode="auto">
                <a:xfrm>
                  <a:off x="1773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4" name="Rectangle 1531"/>
                <p:cNvSpPr>
                  <a:spLocks noChangeArrowheads="1"/>
                </p:cNvSpPr>
                <p:nvPr/>
              </p:nvSpPr>
              <p:spPr bwMode="auto">
                <a:xfrm>
                  <a:off x="1781" y="2088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5" name="Rectangle 1532"/>
                <p:cNvSpPr>
                  <a:spLocks noChangeArrowheads="1"/>
                </p:cNvSpPr>
                <p:nvPr/>
              </p:nvSpPr>
              <p:spPr bwMode="auto">
                <a:xfrm>
                  <a:off x="1788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6" name="Rectangle 1533"/>
                <p:cNvSpPr>
                  <a:spLocks noChangeArrowheads="1"/>
                </p:cNvSpPr>
                <p:nvPr/>
              </p:nvSpPr>
              <p:spPr bwMode="auto">
                <a:xfrm>
                  <a:off x="1796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7" name="Rectangle 1534"/>
                <p:cNvSpPr>
                  <a:spLocks noChangeArrowheads="1"/>
                </p:cNvSpPr>
                <p:nvPr/>
              </p:nvSpPr>
              <p:spPr bwMode="auto">
                <a:xfrm>
                  <a:off x="1801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8" name="Rectangle 1535"/>
                <p:cNvSpPr>
                  <a:spLocks noChangeArrowheads="1"/>
                </p:cNvSpPr>
                <p:nvPr/>
              </p:nvSpPr>
              <p:spPr bwMode="auto">
                <a:xfrm>
                  <a:off x="1807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09" name="Rectangle 1536"/>
                <p:cNvSpPr>
                  <a:spLocks noChangeArrowheads="1"/>
                </p:cNvSpPr>
                <p:nvPr/>
              </p:nvSpPr>
              <p:spPr bwMode="auto">
                <a:xfrm>
                  <a:off x="1815" y="2088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0" name="Rectangle 1537"/>
                <p:cNvSpPr>
                  <a:spLocks noChangeArrowheads="1"/>
                </p:cNvSpPr>
                <p:nvPr/>
              </p:nvSpPr>
              <p:spPr bwMode="auto">
                <a:xfrm>
                  <a:off x="1822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1" name="Rectangle 1538"/>
                <p:cNvSpPr>
                  <a:spLocks noChangeArrowheads="1"/>
                </p:cNvSpPr>
                <p:nvPr/>
              </p:nvSpPr>
              <p:spPr bwMode="auto">
                <a:xfrm>
                  <a:off x="1830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2" name="Rectangle 1539"/>
                <p:cNvSpPr>
                  <a:spLocks noChangeArrowheads="1"/>
                </p:cNvSpPr>
                <p:nvPr/>
              </p:nvSpPr>
              <p:spPr bwMode="auto">
                <a:xfrm>
                  <a:off x="1835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3" name="Rectangle 1540"/>
                <p:cNvSpPr>
                  <a:spLocks noChangeArrowheads="1"/>
                </p:cNvSpPr>
                <p:nvPr/>
              </p:nvSpPr>
              <p:spPr bwMode="auto">
                <a:xfrm>
                  <a:off x="1841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4" name="Rectangle 1541"/>
                <p:cNvSpPr>
                  <a:spLocks noChangeArrowheads="1"/>
                </p:cNvSpPr>
                <p:nvPr/>
              </p:nvSpPr>
              <p:spPr bwMode="auto">
                <a:xfrm>
                  <a:off x="1849" y="2088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5" name="Rectangle 1542"/>
                <p:cNvSpPr>
                  <a:spLocks noChangeArrowheads="1"/>
                </p:cNvSpPr>
                <p:nvPr/>
              </p:nvSpPr>
              <p:spPr bwMode="auto">
                <a:xfrm>
                  <a:off x="1858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6" name="Rectangle 1543"/>
                <p:cNvSpPr>
                  <a:spLocks noChangeArrowheads="1"/>
                </p:cNvSpPr>
                <p:nvPr/>
              </p:nvSpPr>
              <p:spPr bwMode="auto">
                <a:xfrm>
                  <a:off x="1864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7" name="Rectangle 1544"/>
                <p:cNvSpPr>
                  <a:spLocks noChangeArrowheads="1"/>
                </p:cNvSpPr>
                <p:nvPr/>
              </p:nvSpPr>
              <p:spPr bwMode="auto">
                <a:xfrm>
                  <a:off x="1872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8" name="Rectangle 1545"/>
                <p:cNvSpPr>
                  <a:spLocks noChangeArrowheads="1"/>
                </p:cNvSpPr>
                <p:nvPr/>
              </p:nvSpPr>
              <p:spPr bwMode="auto">
                <a:xfrm>
                  <a:off x="1877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19" name="Rectangle 1546"/>
                <p:cNvSpPr>
                  <a:spLocks noChangeArrowheads="1"/>
                </p:cNvSpPr>
                <p:nvPr/>
              </p:nvSpPr>
              <p:spPr bwMode="auto">
                <a:xfrm>
                  <a:off x="1883" y="2088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0" name="Rectangle 1547"/>
                <p:cNvSpPr>
                  <a:spLocks noChangeArrowheads="1"/>
                </p:cNvSpPr>
                <p:nvPr/>
              </p:nvSpPr>
              <p:spPr bwMode="auto">
                <a:xfrm>
                  <a:off x="1892" y="208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1" name="Rectangle 1548"/>
                <p:cNvSpPr>
                  <a:spLocks noChangeArrowheads="1"/>
                </p:cNvSpPr>
                <p:nvPr/>
              </p:nvSpPr>
              <p:spPr bwMode="auto">
                <a:xfrm>
                  <a:off x="1898" y="208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2" name="Rectangle 1549"/>
                <p:cNvSpPr>
                  <a:spLocks noChangeArrowheads="1"/>
                </p:cNvSpPr>
                <p:nvPr/>
              </p:nvSpPr>
              <p:spPr bwMode="auto">
                <a:xfrm>
                  <a:off x="1906" y="2088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3" name="Rectangle 1550"/>
                <p:cNvSpPr>
                  <a:spLocks noChangeArrowheads="1"/>
                </p:cNvSpPr>
                <p:nvPr/>
              </p:nvSpPr>
              <p:spPr bwMode="auto">
                <a:xfrm>
                  <a:off x="1911" y="2088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4" name="Freeform 1551"/>
                <p:cNvSpPr>
                  <a:spLocks/>
                </p:cNvSpPr>
                <p:nvPr/>
              </p:nvSpPr>
              <p:spPr bwMode="auto">
                <a:xfrm>
                  <a:off x="1917" y="2088"/>
                  <a:ext cx="17" cy="18"/>
                </a:xfrm>
                <a:custGeom>
                  <a:avLst/>
                  <a:gdLst>
                    <a:gd name="T0" fmla="*/ 17 w 17"/>
                    <a:gd name="T1" fmla="*/ 6 h 18"/>
                    <a:gd name="T2" fmla="*/ 9 w 17"/>
                    <a:gd name="T3" fmla="*/ 0 h 18"/>
                    <a:gd name="T4" fmla="*/ 2 w 17"/>
                    <a:gd name="T5" fmla="*/ 0 h 18"/>
                    <a:gd name="T6" fmla="*/ 2 w 17"/>
                    <a:gd name="T7" fmla="*/ 18 h 18"/>
                    <a:gd name="T8" fmla="*/ 9 w 17"/>
                    <a:gd name="T9" fmla="*/ 18 h 18"/>
                    <a:gd name="T10" fmla="*/ 0 w 17"/>
                    <a:gd name="T11" fmla="*/ 6 h 18"/>
                    <a:gd name="T12" fmla="*/ 17 w 17"/>
                    <a:gd name="T13" fmla="*/ 6 h 18"/>
                    <a:gd name="T14" fmla="*/ 17 w 17"/>
                    <a:gd name="T15" fmla="*/ 0 h 18"/>
                    <a:gd name="T16" fmla="*/ 9 w 17"/>
                    <a:gd name="T17" fmla="*/ 0 h 18"/>
                    <a:gd name="T18" fmla="*/ 17 w 17"/>
                    <a:gd name="T19" fmla="*/ 6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8"/>
                    <a:gd name="T32" fmla="*/ 17 w 17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8">
                      <a:moveTo>
                        <a:pt x="17" y="6"/>
                      </a:moveTo>
                      <a:lnTo>
                        <a:pt x="9" y="0"/>
                      </a:lnTo>
                      <a:lnTo>
                        <a:pt x="2" y="0"/>
                      </a:lnTo>
                      <a:lnTo>
                        <a:pt x="2" y="18"/>
                      </a:lnTo>
                      <a:lnTo>
                        <a:pt x="9" y="18"/>
                      </a:lnTo>
                      <a:lnTo>
                        <a:pt x="0" y="6"/>
                      </a:lnTo>
                      <a:lnTo>
                        <a:pt x="17" y="6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5" name="Freeform 1552"/>
                <p:cNvSpPr>
                  <a:spLocks/>
                </p:cNvSpPr>
                <p:nvPr/>
              </p:nvSpPr>
              <p:spPr bwMode="auto">
                <a:xfrm>
                  <a:off x="1917" y="2094"/>
                  <a:ext cx="17" cy="15"/>
                </a:xfrm>
                <a:custGeom>
                  <a:avLst/>
                  <a:gdLst>
                    <a:gd name="T0" fmla="*/ 9 w 17"/>
                    <a:gd name="T1" fmla="*/ 0 h 15"/>
                    <a:gd name="T2" fmla="*/ 17 w 17"/>
                    <a:gd name="T3" fmla="*/ 9 h 15"/>
                    <a:gd name="T4" fmla="*/ 17 w 17"/>
                    <a:gd name="T5" fmla="*/ 0 h 15"/>
                    <a:gd name="T6" fmla="*/ 0 w 17"/>
                    <a:gd name="T7" fmla="*/ 0 h 15"/>
                    <a:gd name="T8" fmla="*/ 0 w 17"/>
                    <a:gd name="T9" fmla="*/ 9 h 15"/>
                    <a:gd name="T10" fmla="*/ 9 w 17"/>
                    <a:gd name="T11" fmla="*/ 15 h 15"/>
                    <a:gd name="T12" fmla="*/ 0 w 17"/>
                    <a:gd name="T13" fmla="*/ 9 h 15"/>
                    <a:gd name="T14" fmla="*/ 0 w 17"/>
                    <a:gd name="T15" fmla="*/ 15 h 15"/>
                    <a:gd name="T16" fmla="*/ 9 w 17"/>
                    <a:gd name="T17" fmla="*/ 15 h 15"/>
                    <a:gd name="T18" fmla="*/ 9 w 17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9" y="0"/>
                      </a:moveTo>
                      <a:lnTo>
                        <a:pt x="17" y="9"/>
                      </a:ln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9" y="15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6" name="Rectangle 1553"/>
                <p:cNvSpPr>
                  <a:spLocks noChangeArrowheads="1"/>
                </p:cNvSpPr>
                <p:nvPr/>
              </p:nvSpPr>
              <p:spPr bwMode="auto">
                <a:xfrm>
                  <a:off x="1926" y="209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7" name="Rectangle 1554"/>
                <p:cNvSpPr>
                  <a:spLocks noChangeArrowheads="1"/>
                </p:cNvSpPr>
                <p:nvPr/>
              </p:nvSpPr>
              <p:spPr bwMode="auto">
                <a:xfrm>
                  <a:off x="1931" y="2094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8" name="Rectangle 1555"/>
                <p:cNvSpPr>
                  <a:spLocks noChangeArrowheads="1"/>
                </p:cNvSpPr>
                <p:nvPr/>
              </p:nvSpPr>
              <p:spPr bwMode="auto">
                <a:xfrm>
                  <a:off x="1940" y="2094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29" name="Rectangle 1556"/>
                <p:cNvSpPr>
                  <a:spLocks noChangeArrowheads="1"/>
                </p:cNvSpPr>
                <p:nvPr/>
              </p:nvSpPr>
              <p:spPr bwMode="auto">
                <a:xfrm>
                  <a:off x="1945" y="2094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0" name="Rectangle 1557"/>
                <p:cNvSpPr>
                  <a:spLocks noChangeArrowheads="1"/>
                </p:cNvSpPr>
                <p:nvPr/>
              </p:nvSpPr>
              <p:spPr bwMode="auto">
                <a:xfrm>
                  <a:off x="1955" y="2094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1" name="Rectangle 1558"/>
                <p:cNvSpPr>
                  <a:spLocks noChangeArrowheads="1"/>
                </p:cNvSpPr>
                <p:nvPr/>
              </p:nvSpPr>
              <p:spPr bwMode="auto">
                <a:xfrm>
                  <a:off x="1960" y="209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2" name="Rectangle 1559"/>
                <p:cNvSpPr>
                  <a:spLocks noChangeArrowheads="1"/>
                </p:cNvSpPr>
                <p:nvPr/>
              </p:nvSpPr>
              <p:spPr bwMode="auto">
                <a:xfrm>
                  <a:off x="1965" y="2094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3" name="Rectangle 1560"/>
                <p:cNvSpPr>
                  <a:spLocks noChangeArrowheads="1"/>
                </p:cNvSpPr>
                <p:nvPr/>
              </p:nvSpPr>
              <p:spPr bwMode="auto">
                <a:xfrm>
                  <a:off x="1974" y="2094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4" name="Rectangle 1561"/>
                <p:cNvSpPr>
                  <a:spLocks noChangeArrowheads="1"/>
                </p:cNvSpPr>
                <p:nvPr/>
              </p:nvSpPr>
              <p:spPr bwMode="auto">
                <a:xfrm>
                  <a:off x="1982" y="2094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5" name="Rectangle 1562"/>
                <p:cNvSpPr>
                  <a:spLocks noChangeArrowheads="1"/>
                </p:cNvSpPr>
                <p:nvPr/>
              </p:nvSpPr>
              <p:spPr bwMode="auto">
                <a:xfrm>
                  <a:off x="1988" y="2094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6" name="Rectangle 1563"/>
                <p:cNvSpPr>
                  <a:spLocks noChangeArrowheads="1"/>
                </p:cNvSpPr>
                <p:nvPr/>
              </p:nvSpPr>
              <p:spPr bwMode="auto">
                <a:xfrm>
                  <a:off x="1997" y="2094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7" name="Rectangle 1564"/>
                <p:cNvSpPr>
                  <a:spLocks noChangeArrowheads="1"/>
                </p:cNvSpPr>
                <p:nvPr/>
              </p:nvSpPr>
              <p:spPr bwMode="auto">
                <a:xfrm>
                  <a:off x="2002" y="209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8" name="Freeform 1565"/>
                <p:cNvSpPr>
                  <a:spLocks/>
                </p:cNvSpPr>
                <p:nvPr/>
              </p:nvSpPr>
              <p:spPr bwMode="auto">
                <a:xfrm>
                  <a:off x="2007" y="2094"/>
                  <a:ext cx="14" cy="15"/>
                </a:xfrm>
                <a:custGeom>
                  <a:avLst/>
                  <a:gdLst>
                    <a:gd name="T0" fmla="*/ 14 w 14"/>
                    <a:gd name="T1" fmla="*/ 9 h 15"/>
                    <a:gd name="T2" fmla="*/ 9 w 14"/>
                    <a:gd name="T3" fmla="*/ 0 h 15"/>
                    <a:gd name="T4" fmla="*/ 0 w 14"/>
                    <a:gd name="T5" fmla="*/ 0 h 15"/>
                    <a:gd name="T6" fmla="*/ 0 w 14"/>
                    <a:gd name="T7" fmla="*/ 15 h 15"/>
                    <a:gd name="T8" fmla="*/ 9 w 14"/>
                    <a:gd name="T9" fmla="*/ 15 h 15"/>
                    <a:gd name="T10" fmla="*/ 0 w 14"/>
                    <a:gd name="T11" fmla="*/ 9 h 15"/>
                    <a:gd name="T12" fmla="*/ 14 w 14"/>
                    <a:gd name="T13" fmla="*/ 9 h 15"/>
                    <a:gd name="T14" fmla="*/ 14 w 14"/>
                    <a:gd name="T15" fmla="*/ 0 h 15"/>
                    <a:gd name="T16" fmla="*/ 9 w 14"/>
                    <a:gd name="T17" fmla="*/ 0 h 15"/>
                    <a:gd name="T18" fmla="*/ 14 w 14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14" y="9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9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39" name="Freeform 1566"/>
                <p:cNvSpPr>
                  <a:spLocks/>
                </p:cNvSpPr>
                <p:nvPr/>
              </p:nvSpPr>
              <p:spPr bwMode="auto">
                <a:xfrm>
                  <a:off x="2007" y="2103"/>
                  <a:ext cx="14" cy="14"/>
                </a:xfrm>
                <a:custGeom>
                  <a:avLst/>
                  <a:gdLst>
                    <a:gd name="T0" fmla="*/ 9 w 14"/>
                    <a:gd name="T1" fmla="*/ 0 h 14"/>
                    <a:gd name="T2" fmla="*/ 14 w 14"/>
                    <a:gd name="T3" fmla="*/ 6 h 14"/>
                    <a:gd name="T4" fmla="*/ 14 w 14"/>
                    <a:gd name="T5" fmla="*/ 0 h 14"/>
                    <a:gd name="T6" fmla="*/ 0 w 14"/>
                    <a:gd name="T7" fmla="*/ 0 h 14"/>
                    <a:gd name="T8" fmla="*/ 0 w 14"/>
                    <a:gd name="T9" fmla="*/ 6 h 14"/>
                    <a:gd name="T10" fmla="*/ 9 w 14"/>
                    <a:gd name="T11" fmla="*/ 14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9 w 14"/>
                    <a:gd name="T17" fmla="*/ 14 h 14"/>
                    <a:gd name="T18" fmla="*/ 9 w 14"/>
                    <a:gd name="T19" fmla="*/ 0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9" y="0"/>
                      </a:move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9" y="14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0" name="Rectangle 1567"/>
                <p:cNvSpPr>
                  <a:spLocks noChangeArrowheads="1"/>
                </p:cNvSpPr>
                <p:nvPr/>
              </p:nvSpPr>
              <p:spPr bwMode="auto">
                <a:xfrm>
                  <a:off x="2016" y="2103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1" name="Rectangle 1568"/>
                <p:cNvSpPr>
                  <a:spLocks noChangeArrowheads="1"/>
                </p:cNvSpPr>
                <p:nvPr/>
              </p:nvSpPr>
              <p:spPr bwMode="auto">
                <a:xfrm>
                  <a:off x="2022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2" name="Rectangle 1569"/>
                <p:cNvSpPr>
                  <a:spLocks noChangeArrowheads="1"/>
                </p:cNvSpPr>
                <p:nvPr/>
              </p:nvSpPr>
              <p:spPr bwMode="auto">
                <a:xfrm>
                  <a:off x="2031" y="2103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3" name="Rectangle 1570"/>
                <p:cNvSpPr>
                  <a:spLocks noChangeArrowheads="1"/>
                </p:cNvSpPr>
                <p:nvPr/>
              </p:nvSpPr>
              <p:spPr bwMode="auto">
                <a:xfrm>
                  <a:off x="2036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4" name="Rectangle 1571"/>
                <p:cNvSpPr>
                  <a:spLocks noChangeArrowheads="1"/>
                </p:cNvSpPr>
                <p:nvPr/>
              </p:nvSpPr>
              <p:spPr bwMode="auto">
                <a:xfrm>
                  <a:off x="2044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5" name="Rectangle 1572"/>
                <p:cNvSpPr>
                  <a:spLocks noChangeArrowheads="1"/>
                </p:cNvSpPr>
                <p:nvPr/>
              </p:nvSpPr>
              <p:spPr bwMode="auto">
                <a:xfrm>
                  <a:off x="2050" y="2103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6" name="Rectangle 1573"/>
                <p:cNvSpPr>
                  <a:spLocks noChangeArrowheads="1"/>
                </p:cNvSpPr>
                <p:nvPr/>
              </p:nvSpPr>
              <p:spPr bwMode="auto">
                <a:xfrm>
                  <a:off x="2056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7" name="Rectangle 1574"/>
                <p:cNvSpPr>
                  <a:spLocks noChangeArrowheads="1"/>
                </p:cNvSpPr>
                <p:nvPr/>
              </p:nvSpPr>
              <p:spPr bwMode="auto">
                <a:xfrm>
                  <a:off x="2064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8" name="Rectangle 1575"/>
                <p:cNvSpPr>
                  <a:spLocks noChangeArrowheads="1"/>
                </p:cNvSpPr>
                <p:nvPr/>
              </p:nvSpPr>
              <p:spPr bwMode="auto">
                <a:xfrm>
                  <a:off x="2073" y="2103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49" name="Rectangle 1576"/>
                <p:cNvSpPr>
                  <a:spLocks noChangeArrowheads="1"/>
                </p:cNvSpPr>
                <p:nvPr/>
              </p:nvSpPr>
              <p:spPr bwMode="auto">
                <a:xfrm>
                  <a:off x="2078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0" name="Rectangle 1577"/>
                <p:cNvSpPr>
                  <a:spLocks noChangeArrowheads="1"/>
                </p:cNvSpPr>
                <p:nvPr/>
              </p:nvSpPr>
              <p:spPr bwMode="auto">
                <a:xfrm>
                  <a:off x="2083" y="210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1" name="Rectangle 1578"/>
                <p:cNvSpPr>
                  <a:spLocks noChangeArrowheads="1"/>
                </p:cNvSpPr>
                <p:nvPr/>
              </p:nvSpPr>
              <p:spPr bwMode="auto">
                <a:xfrm>
                  <a:off x="2093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2" name="Rectangle 1579"/>
                <p:cNvSpPr>
                  <a:spLocks noChangeArrowheads="1"/>
                </p:cNvSpPr>
                <p:nvPr/>
              </p:nvSpPr>
              <p:spPr bwMode="auto">
                <a:xfrm>
                  <a:off x="2098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3" name="Rectangle 1580"/>
                <p:cNvSpPr>
                  <a:spLocks noChangeArrowheads="1"/>
                </p:cNvSpPr>
                <p:nvPr/>
              </p:nvSpPr>
              <p:spPr bwMode="auto">
                <a:xfrm>
                  <a:off x="2106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4" name="Rectangle 1581"/>
                <p:cNvSpPr>
                  <a:spLocks noChangeArrowheads="1"/>
                </p:cNvSpPr>
                <p:nvPr/>
              </p:nvSpPr>
              <p:spPr bwMode="auto">
                <a:xfrm>
                  <a:off x="2112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5" name="Rectangle 1582"/>
                <p:cNvSpPr>
                  <a:spLocks noChangeArrowheads="1"/>
                </p:cNvSpPr>
                <p:nvPr/>
              </p:nvSpPr>
              <p:spPr bwMode="auto">
                <a:xfrm>
                  <a:off x="2120" y="2103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6" name="Rectangle 1583"/>
                <p:cNvSpPr>
                  <a:spLocks noChangeArrowheads="1"/>
                </p:cNvSpPr>
                <p:nvPr/>
              </p:nvSpPr>
              <p:spPr bwMode="auto">
                <a:xfrm>
                  <a:off x="2127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7" name="Rectangle 1584"/>
                <p:cNvSpPr>
                  <a:spLocks noChangeArrowheads="1"/>
                </p:cNvSpPr>
                <p:nvPr/>
              </p:nvSpPr>
              <p:spPr bwMode="auto">
                <a:xfrm>
                  <a:off x="2132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8" name="Rectangle 1585"/>
                <p:cNvSpPr>
                  <a:spLocks noChangeArrowheads="1"/>
                </p:cNvSpPr>
                <p:nvPr/>
              </p:nvSpPr>
              <p:spPr bwMode="auto">
                <a:xfrm>
                  <a:off x="2140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59" name="Rectangle 1586"/>
                <p:cNvSpPr>
                  <a:spLocks noChangeArrowheads="1"/>
                </p:cNvSpPr>
                <p:nvPr/>
              </p:nvSpPr>
              <p:spPr bwMode="auto">
                <a:xfrm>
                  <a:off x="2146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0" name="Rectangle 1587"/>
                <p:cNvSpPr>
                  <a:spLocks noChangeArrowheads="1"/>
                </p:cNvSpPr>
                <p:nvPr/>
              </p:nvSpPr>
              <p:spPr bwMode="auto">
                <a:xfrm>
                  <a:off x="2154" y="2103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1" name="Rectangle 1588"/>
                <p:cNvSpPr>
                  <a:spLocks noChangeArrowheads="1"/>
                </p:cNvSpPr>
                <p:nvPr/>
              </p:nvSpPr>
              <p:spPr bwMode="auto">
                <a:xfrm>
                  <a:off x="2161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2" name="Rectangle 1589"/>
                <p:cNvSpPr>
                  <a:spLocks noChangeArrowheads="1"/>
                </p:cNvSpPr>
                <p:nvPr/>
              </p:nvSpPr>
              <p:spPr bwMode="auto">
                <a:xfrm>
                  <a:off x="2169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3" name="Rectangle 1590"/>
                <p:cNvSpPr>
                  <a:spLocks noChangeArrowheads="1"/>
                </p:cNvSpPr>
                <p:nvPr/>
              </p:nvSpPr>
              <p:spPr bwMode="auto">
                <a:xfrm>
                  <a:off x="2177" y="2103"/>
                  <a:ext cx="4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4" name="Rectangle 1591"/>
                <p:cNvSpPr>
                  <a:spLocks noChangeArrowheads="1"/>
                </p:cNvSpPr>
                <p:nvPr/>
              </p:nvSpPr>
              <p:spPr bwMode="auto">
                <a:xfrm>
                  <a:off x="2180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5" name="Rectangle 1592"/>
                <p:cNvSpPr>
                  <a:spLocks noChangeArrowheads="1"/>
                </p:cNvSpPr>
                <p:nvPr/>
              </p:nvSpPr>
              <p:spPr bwMode="auto">
                <a:xfrm>
                  <a:off x="2188" y="210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6" name="Rectangle 1593"/>
                <p:cNvSpPr>
                  <a:spLocks noChangeArrowheads="1"/>
                </p:cNvSpPr>
                <p:nvPr/>
              </p:nvSpPr>
              <p:spPr bwMode="auto">
                <a:xfrm>
                  <a:off x="2197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7" name="Rectangle 1594"/>
                <p:cNvSpPr>
                  <a:spLocks noChangeArrowheads="1"/>
                </p:cNvSpPr>
                <p:nvPr/>
              </p:nvSpPr>
              <p:spPr bwMode="auto">
                <a:xfrm>
                  <a:off x="2203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8" name="Rectangle 1595"/>
                <p:cNvSpPr>
                  <a:spLocks noChangeArrowheads="1"/>
                </p:cNvSpPr>
                <p:nvPr/>
              </p:nvSpPr>
              <p:spPr bwMode="auto">
                <a:xfrm>
                  <a:off x="2208" y="210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69" name="Rectangle 1596"/>
                <p:cNvSpPr>
                  <a:spLocks noChangeArrowheads="1"/>
                </p:cNvSpPr>
                <p:nvPr/>
              </p:nvSpPr>
              <p:spPr bwMode="auto">
                <a:xfrm>
                  <a:off x="2218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0" name="Rectangle 1597"/>
                <p:cNvSpPr>
                  <a:spLocks noChangeArrowheads="1"/>
                </p:cNvSpPr>
                <p:nvPr/>
              </p:nvSpPr>
              <p:spPr bwMode="auto">
                <a:xfrm>
                  <a:off x="2223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1" name="Rectangle 1598"/>
                <p:cNvSpPr>
                  <a:spLocks noChangeArrowheads="1"/>
                </p:cNvSpPr>
                <p:nvPr/>
              </p:nvSpPr>
              <p:spPr bwMode="auto">
                <a:xfrm>
                  <a:off x="2231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2" name="Rectangle 1599"/>
                <p:cNvSpPr>
                  <a:spLocks noChangeArrowheads="1"/>
                </p:cNvSpPr>
                <p:nvPr/>
              </p:nvSpPr>
              <p:spPr bwMode="auto">
                <a:xfrm>
                  <a:off x="2237" y="210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3" name="Rectangle 1600"/>
                <p:cNvSpPr>
                  <a:spLocks noChangeArrowheads="1"/>
                </p:cNvSpPr>
                <p:nvPr/>
              </p:nvSpPr>
              <p:spPr bwMode="auto">
                <a:xfrm>
                  <a:off x="2246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4" name="Rectangle 1601"/>
                <p:cNvSpPr>
                  <a:spLocks noChangeArrowheads="1"/>
                </p:cNvSpPr>
                <p:nvPr/>
              </p:nvSpPr>
              <p:spPr bwMode="auto">
                <a:xfrm>
                  <a:off x="2252" y="2103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5" name="Rectangle 1602"/>
                <p:cNvSpPr>
                  <a:spLocks noChangeArrowheads="1"/>
                </p:cNvSpPr>
                <p:nvPr/>
              </p:nvSpPr>
              <p:spPr bwMode="auto">
                <a:xfrm>
                  <a:off x="2257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6" name="Rectangle 1603"/>
                <p:cNvSpPr>
                  <a:spLocks noChangeArrowheads="1"/>
                </p:cNvSpPr>
                <p:nvPr/>
              </p:nvSpPr>
              <p:spPr bwMode="auto">
                <a:xfrm>
                  <a:off x="2265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7" name="Rectangle 1604"/>
                <p:cNvSpPr>
                  <a:spLocks noChangeArrowheads="1"/>
                </p:cNvSpPr>
                <p:nvPr/>
              </p:nvSpPr>
              <p:spPr bwMode="auto">
                <a:xfrm>
                  <a:off x="2271" y="2103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8" name="Rectangle 1605"/>
                <p:cNvSpPr>
                  <a:spLocks noChangeArrowheads="1"/>
                </p:cNvSpPr>
                <p:nvPr/>
              </p:nvSpPr>
              <p:spPr bwMode="auto">
                <a:xfrm>
                  <a:off x="2280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79" name="Rectangle 1606"/>
                <p:cNvSpPr>
                  <a:spLocks noChangeArrowheads="1"/>
                </p:cNvSpPr>
                <p:nvPr/>
              </p:nvSpPr>
              <p:spPr bwMode="auto">
                <a:xfrm>
                  <a:off x="2286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0" name="Rectangle 1607"/>
                <p:cNvSpPr>
                  <a:spLocks noChangeArrowheads="1"/>
                </p:cNvSpPr>
                <p:nvPr/>
              </p:nvSpPr>
              <p:spPr bwMode="auto">
                <a:xfrm>
                  <a:off x="2294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1" name="Rectangle 1608"/>
                <p:cNvSpPr>
                  <a:spLocks noChangeArrowheads="1"/>
                </p:cNvSpPr>
                <p:nvPr/>
              </p:nvSpPr>
              <p:spPr bwMode="auto">
                <a:xfrm>
                  <a:off x="2302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2" name="Rectangle 1609"/>
                <p:cNvSpPr>
                  <a:spLocks noChangeArrowheads="1"/>
                </p:cNvSpPr>
                <p:nvPr/>
              </p:nvSpPr>
              <p:spPr bwMode="auto">
                <a:xfrm>
                  <a:off x="2307" y="2103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3" name="Rectangle 1610"/>
                <p:cNvSpPr>
                  <a:spLocks noChangeArrowheads="1"/>
                </p:cNvSpPr>
                <p:nvPr/>
              </p:nvSpPr>
              <p:spPr bwMode="auto">
                <a:xfrm>
                  <a:off x="2314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4" name="Rectangle 1611"/>
                <p:cNvSpPr>
                  <a:spLocks noChangeArrowheads="1"/>
                </p:cNvSpPr>
                <p:nvPr/>
              </p:nvSpPr>
              <p:spPr bwMode="auto">
                <a:xfrm>
                  <a:off x="2322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5" name="Rectangle 1612"/>
                <p:cNvSpPr>
                  <a:spLocks noChangeArrowheads="1"/>
                </p:cNvSpPr>
                <p:nvPr/>
              </p:nvSpPr>
              <p:spPr bwMode="auto">
                <a:xfrm>
                  <a:off x="2328" y="2103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6" name="Rectangle 1613"/>
                <p:cNvSpPr>
                  <a:spLocks noChangeArrowheads="1"/>
                </p:cNvSpPr>
                <p:nvPr/>
              </p:nvSpPr>
              <p:spPr bwMode="auto">
                <a:xfrm>
                  <a:off x="2333" y="2103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7" name="Rectangle 1614"/>
                <p:cNvSpPr>
                  <a:spLocks noChangeArrowheads="1"/>
                </p:cNvSpPr>
                <p:nvPr/>
              </p:nvSpPr>
              <p:spPr bwMode="auto">
                <a:xfrm>
                  <a:off x="2341" y="2103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8" name="Rectangle 1615"/>
                <p:cNvSpPr>
                  <a:spLocks noChangeArrowheads="1"/>
                </p:cNvSpPr>
                <p:nvPr/>
              </p:nvSpPr>
              <p:spPr bwMode="auto">
                <a:xfrm>
                  <a:off x="2348" y="2103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89" name="Rectangle 1616"/>
                <p:cNvSpPr>
                  <a:spLocks noChangeArrowheads="1"/>
                </p:cNvSpPr>
                <p:nvPr/>
              </p:nvSpPr>
              <p:spPr bwMode="auto">
                <a:xfrm>
                  <a:off x="2356" y="2103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0" name="Freeform 1617"/>
                <p:cNvSpPr>
                  <a:spLocks/>
                </p:cNvSpPr>
                <p:nvPr/>
              </p:nvSpPr>
              <p:spPr bwMode="auto">
                <a:xfrm>
                  <a:off x="2362" y="2103"/>
                  <a:ext cx="13" cy="14"/>
                </a:xfrm>
                <a:custGeom>
                  <a:avLst/>
                  <a:gdLst>
                    <a:gd name="T0" fmla="*/ 0 w 13"/>
                    <a:gd name="T1" fmla="*/ 6 h 14"/>
                    <a:gd name="T2" fmla="*/ 8 w 13"/>
                    <a:gd name="T3" fmla="*/ 0 h 14"/>
                    <a:gd name="T4" fmla="*/ 0 w 13"/>
                    <a:gd name="T5" fmla="*/ 0 h 14"/>
                    <a:gd name="T6" fmla="*/ 0 w 13"/>
                    <a:gd name="T7" fmla="*/ 14 h 14"/>
                    <a:gd name="T8" fmla="*/ 8 w 13"/>
                    <a:gd name="T9" fmla="*/ 14 h 14"/>
                    <a:gd name="T10" fmla="*/ 13 w 13"/>
                    <a:gd name="T11" fmla="*/ 6 h 14"/>
                    <a:gd name="T12" fmla="*/ 8 w 13"/>
                    <a:gd name="T13" fmla="*/ 14 h 14"/>
                    <a:gd name="T14" fmla="*/ 13 w 13"/>
                    <a:gd name="T15" fmla="*/ 14 h 14"/>
                    <a:gd name="T16" fmla="*/ 13 w 13"/>
                    <a:gd name="T17" fmla="*/ 6 h 14"/>
                    <a:gd name="T18" fmla="*/ 0 w 13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0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13" y="6"/>
                      </a:lnTo>
                      <a:lnTo>
                        <a:pt x="8" y="14"/>
                      </a:lnTo>
                      <a:lnTo>
                        <a:pt x="13" y="14"/>
                      </a:lnTo>
                      <a:lnTo>
                        <a:pt x="13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1" name="Rectangle 1618"/>
                <p:cNvSpPr>
                  <a:spLocks noChangeArrowheads="1"/>
                </p:cNvSpPr>
                <p:nvPr/>
              </p:nvSpPr>
              <p:spPr bwMode="auto">
                <a:xfrm>
                  <a:off x="2362" y="2103"/>
                  <a:ext cx="14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2" name="Rectangle 1619"/>
                <p:cNvSpPr>
                  <a:spLocks noChangeArrowheads="1"/>
                </p:cNvSpPr>
                <p:nvPr/>
              </p:nvSpPr>
              <p:spPr bwMode="auto">
                <a:xfrm>
                  <a:off x="2362" y="2094"/>
                  <a:ext cx="14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3" name="Rectangle 1620"/>
                <p:cNvSpPr>
                  <a:spLocks noChangeArrowheads="1"/>
                </p:cNvSpPr>
                <p:nvPr/>
              </p:nvSpPr>
              <p:spPr bwMode="auto">
                <a:xfrm>
                  <a:off x="2362" y="2088"/>
                  <a:ext cx="14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4" name="Rectangle 1621"/>
                <p:cNvSpPr>
                  <a:spLocks noChangeArrowheads="1"/>
                </p:cNvSpPr>
                <p:nvPr/>
              </p:nvSpPr>
              <p:spPr bwMode="auto">
                <a:xfrm>
                  <a:off x="2362" y="2083"/>
                  <a:ext cx="14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5" name="Freeform 1622"/>
                <p:cNvSpPr>
                  <a:spLocks/>
                </p:cNvSpPr>
                <p:nvPr/>
              </p:nvSpPr>
              <p:spPr bwMode="auto">
                <a:xfrm>
                  <a:off x="2362" y="2069"/>
                  <a:ext cx="13" cy="14"/>
                </a:xfrm>
                <a:custGeom>
                  <a:avLst/>
                  <a:gdLst>
                    <a:gd name="T0" fmla="*/ 8 w 13"/>
                    <a:gd name="T1" fmla="*/ 14 h 14"/>
                    <a:gd name="T2" fmla="*/ 0 w 13"/>
                    <a:gd name="T3" fmla="*/ 6 h 14"/>
                    <a:gd name="T4" fmla="*/ 0 w 13"/>
                    <a:gd name="T5" fmla="*/ 14 h 14"/>
                    <a:gd name="T6" fmla="*/ 13 w 13"/>
                    <a:gd name="T7" fmla="*/ 14 h 14"/>
                    <a:gd name="T8" fmla="*/ 13 w 13"/>
                    <a:gd name="T9" fmla="*/ 6 h 14"/>
                    <a:gd name="T10" fmla="*/ 8 w 13"/>
                    <a:gd name="T11" fmla="*/ 0 h 14"/>
                    <a:gd name="T12" fmla="*/ 13 w 13"/>
                    <a:gd name="T13" fmla="*/ 6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8 w 13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8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3" y="14"/>
                      </a:lnTo>
                      <a:lnTo>
                        <a:pt x="13" y="6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6" name="Freeform 1623"/>
                <p:cNvSpPr>
                  <a:spLocks/>
                </p:cNvSpPr>
                <p:nvPr/>
              </p:nvSpPr>
              <p:spPr bwMode="auto">
                <a:xfrm>
                  <a:off x="2356" y="2069"/>
                  <a:ext cx="14" cy="14"/>
                </a:xfrm>
                <a:custGeom>
                  <a:avLst/>
                  <a:gdLst>
                    <a:gd name="T0" fmla="*/ 0 w 14"/>
                    <a:gd name="T1" fmla="*/ 6 h 14"/>
                    <a:gd name="T2" fmla="*/ 6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6 w 14"/>
                    <a:gd name="T9" fmla="*/ 0 h 14"/>
                    <a:gd name="T10" fmla="*/ 14 w 14"/>
                    <a:gd name="T11" fmla="*/ 6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0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6"/>
                      </a:moveTo>
                      <a:lnTo>
                        <a:pt x="6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7" name="Rectangle 1624"/>
                <p:cNvSpPr>
                  <a:spLocks noChangeArrowheads="1"/>
                </p:cNvSpPr>
                <p:nvPr/>
              </p:nvSpPr>
              <p:spPr bwMode="auto">
                <a:xfrm>
                  <a:off x="2356" y="206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8" name="Freeform 1625"/>
                <p:cNvSpPr>
                  <a:spLocks/>
                </p:cNvSpPr>
                <p:nvPr/>
              </p:nvSpPr>
              <p:spPr bwMode="auto">
                <a:xfrm>
                  <a:off x="2356" y="2054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6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6 h 15"/>
                    <a:gd name="T10" fmla="*/ 6 w 14"/>
                    <a:gd name="T11" fmla="*/ 0 h 15"/>
                    <a:gd name="T12" fmla="*/ 14 w 14"/>
                    <a:gd name="T13" fmla="*/ 6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099" name="Freeform 1626"/>
                <p:cNvSpPr>
                  <a:spLocks/>
                </p:cNvSpPr>
                <p:nvPr/>
              </p:nvSpPr>
              <p:spPr bwMode="auto">
                <a:xfrm>
                  <a:off x="2347" y="2054"/>
                  <a:ext cx="15" cy="15"/>
                </a:xfrm>
                <a:custGeom>
                  <a:avLst/>
                  <a:gdLst>
                    <a:gd name="T0" fmla="*/ 0 w 15"/>
                    <a:gd name="T1" fmla="*/ 6 h 15"/>
                    <a:gd name="T2" fmla="*/ 9 w 15"/>
                    <a:gd name="T3" fmla="*/ 15 h 15"/>
                    <a:gd name="T4" fmla="*/ 15 w 15"/>
                    <a:gd name="T5" fmla="*/ 15 h 15"/>
                    <a:gd name="T6" fmla="*/ 15 w 15"/>
                    <a:gd name="T7" fmla="*/ 0 h 15"/>
                    <a:gd name="T8" fmla="*/ 9 w 15"/>
                    <a:gd name="T9" fmla="*/ 0 h 15"/>
                    <a:gd name="T10" fmla="*/ 15 w 15"/>
                    <a:gd name="T11" fmla="*/ 6 h 15"/>
                    <a:gd name="T12" fmla="*/ 0 w 15"/>
                    <a:gd name="T13" fmla="*/ 6 h 15"/>
                    <a:gd name="T14" fmla="*/ 0 w 15"/>
                    <a:gd name="T15" fmla="*/ 15 h 15"/>
                    <a:gd name="T16" fmla="*/ 9 w 15"/>
                    <a:gd name="T17" fmla="*/ 15 h 15"/>
                    <a:gd name="T18" fmla="*/ 0 w 15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0" y="6"/>
                      </a:moveTo>
                      <a:lnTo>
                        <a:pt x="9" y="1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6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0" name="Freeform 1627"/>
                <p:cNvSpPr>
                  <a:spLocks/>
                </p:cNvSpPr>
                <p:nvPr/>
              </p:nvSpPr>
              <p:spPr bwMode="auto">
                <a:xfrm>
                  <a:off x="2347" y="2046"/>
                  <a:ext cx="15" cy="17"/>
                </a:xfrm>
                <a:custGeom>
                  <a:avLst/>
                  <a:gdLst>
                    <a:gd name="T0" fmla="*/ 9 w 15"/>
                    <a:gd name="T1" fmla="*/ 17 h 17"/>
                    <a:gd name="T2" fmla="*/ 0 w 15"/>
                    <a:gd name="T3" fmla="*/ 8 h 17"/>
                    <a:gd name="T4" fmla="*/ 0 w 15"/>
                    <a:gd name="T5" fmla="*/ 14 h 17"/>
                    <a:gd name="T6" fmla="*/ 15 w 15"/>
                    <a:gd name="T7" fmla="*/ 14 h 17"/>
                    <a:gd name="T8" fmla="*/ 15 w 15"/>
                    <a:gd name="T9" fmla="*/ 8 h 17"/>
                    <a:gd name="T10" fmla="*/ 9 w 15"/>
                    <a:gd name="T11" fmla="*/ 0 h 17"/>
                    <a:gd name="T12" fmla="*/ 15 w 15"/>
                    <a:gd name="T13" fmla="*/ 8 h 17"/>
                    <a:gd name="T14" fmla="*/ 15 w 15"/>
                    <a:gd name="T15" fmla="*/ 0 h 17"/>
                    <a:gd name="T16" fmla="*/ 9 w 15"/>
                    <a:gd name="T17" fmla="*/ 0 h 17"/>
                    <a:gd name="T18" fmla="*/ 9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17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8"/>
                      </a:lnTo>
                      <a:lnTo>
                        <a:pt x="9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1" name="Freeform 1628"/>
                <p:cNvSpPr>
                  <a:spLocks/>
                </p:cNvSpPr>
                <p:nvPr/>
              </p:nvSpPr>
              <p:spPr bwMode="auto">
                <a:xfrm>
                  <a:off x="2341" y="2046"/>
                  <a:ext cx="15" cy="17"/>
                </a:xfrm>
                <a:custGeom>
                  <a:avLst/>
                  <a:gdLst>
                    <a:gd name="T0" fmla="*/ 0 w 15"/>
                    <a:gd name="T1" fmla="*/ 8 h 17"/>
                    <a:gd name="T2" fmla="*/ 6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6 w 15"/>
                    <a:gd name="T9" fmla="*/ 0 h 17"/>
                    <a:gd name="T10" fmla="*/ 15 w 15"/>
                    <a:gd name="T11" fmla="*/ 8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6 w 15"/>
                    <a:gd name="T17" fmla="*/ 17 h 17"/>
                    <a:gd name="T18" fmla="*/ 0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0" y="8"/>
                      </a:moveTo>
                      <a:lnTo>
                        <a:pt x="6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6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2" name="Rectangle 1629"/>
                <p:cNvSpPr>
                  <a:spLocks noChangeArrowheads="1"/>
                </p:cNvSpPr>
                <p:nvPr/>
              </p:nvSpPr>
              <p:spPr bwMode="auto">
                <a:xfrm>
                  <a:off x="2341" y="2046"/>
                  <a:ext cx="16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3" name="Freeform 1630"/>
                <p:cNvSpPr>
                  <a:spLocks/>
                </p:cNvSpPr>
                <p:nvPr/>
              </p:nvSpPr>
              <p:spPr bwMode="auto">
                <a:xfrm>
                  <a:off x="2341" y="2031"/>
                  <a:ext cx="15" cy="18"/>
                </a:xfrm>
                <a:custGeom>
                  <a:avLst/>
                  <a:gdLst>
                    <a:gd name="T0" fmla="*/ 6 w 15"/>
                    <a:gd name="T1" fmla="*/ 0 h 18"/>
                    <a:gd name="T2" fmla="*/ 0 w 15"/>
                    <a:gd name="T3" fmla="*/ 10 h 18"/>
                    <a:gd name="T4" fmla="*/ 0 w 15"/>
                    <a:gd name="T5" fmla="*/ 15 h 18"/>
                    <a:gd name="T6" fmla="*/ 15 w 15"/>
                    <a:gd name="T7" fmla="*/ 15 h 18"/>
                    <a:gd name="T8" fmla="*/ 15 w 15"/>
                    <a:gd name="T9" fmla="*/ 10 h 18"/>
                    <a:gd name="T10" fmla="*/ 6 w 15"/>
                    <a:gd name="T11" fmla="*/ 18 h 18"/>
                    <a:gd name="T12" fmla="*/ 6 w 15"/>
                    <a:gd name="T13" fmla="*/ 0 h 18"/>
                    <a:gd name="T14" fmla="*/ 0 w 15"/>
                    <a:gd name="T15" fmla="*/ 0 h 18"/>
                    <a:gd name="T16" fmla="*/ 0 w 15"/>
                    <a:gd name="T17" fmla="*/ 10 h 18"/>
                    <a:gd name="T18" fmla="*/ 6 w 15"/>
                    <a:gd name="T19" fmla="*/ 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4" name="Freeform 1631"/>
                <p:cNvSpPr>
                  <a:spLocks/>
                </p:cNvSpPr>
                <p:nvPr/>
              </p:nvSpPr>
              <p:spPr bwMode="auto">
                <a:xfrm>
                  <a:off x="2347" y="2031"/>
                  <a:ext cx="15" cy="18"/>
                </a:xfrm>
                <a:custGeom>
                  <a:avLst/>
                  <a:gdLst>
                    <a:gd name="T0" fmla="*/ 0 w 15"/>
                    <a:gd name="T1" fmla="*/ 10 h 18"/>
                    <a:gd name="T2" fmla="*/ 9 w 15"/>
                    <a:gd name="T3" fmla="*/ 0 h 18"/>
                    <a:gd name="T4" fmla="*/ 0 w 15"/>
                    <a:gd name="T5" fmla="*/ 0 h 18"/>
                    <a:gd name="T6" fmla="*/ 0 w 15"/>
                    <a:gd name="T7" fmla="*/ 18 h 18"/>
                    <a:gd name="T8" fmla="*/ 9 w 15"/>
                    <a:gd name="T9" fmla="*/ 18 h 18"/>
                    <a:gd name="T10" fmla="*/ 15 w 15"/>
                    <a:gd name="T11" fmla="*/ 10 h 18"/>
                    <a:gd name="T12" fmla="*/ 9 w 15"/>
                    <a:gd name="T13" fmla="*/ 18 h 18"/>
                    <a:gd name="T14" fmla="*/ 15 w 15"/>
                    <a:gd name="T15" fmla="*/ 18 h 18"/>
                    <a:gd name="T16" fmla="*/ 15 w 15"/>
                    <a:gd name="T17" fmla="*/ 10 h 18"/>
                    <a:gd name="T18" fmla="*/ 0 w 15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9" y="18"/>
                      </a:lnTo>
                      <a:lnTo>
                        <a:pt x="15" y="10"/>
                      </a:lnTo>
                      <a:lnTo>
                        <a:pt x="9" y="18"/>
                      </a:lnTo>
                      <a:lnTo>
                        <a:pt x="15" y="18"/>
                      </a:lnTo>
                      <a:lnTo>
                        <a:pt x="15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5" name="Rectangle 1632"/>
                <p:cNvSpPr>
                  <a:spLocks noChangeArrowheads="1"/>
                </p:cNvSpPr>
                <p:nvPr/>
              </p:nvSpPr>
              <p:spPr bwMode="auto">
                <a:xfrm>
                  <a:off x="2348" y="2035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6" name="Freeform 1633"/>
                <p:cNvSpPr>
                  <a:spLocks/>
                </p:cNvSpPr>
                <p:nvPr/>
              </p:nvSpPr>
              <p:spPr bwMode="auto">
                <a:xfrm>
                  <a:off x="2347" y="2021"/>
                  <a:ext cx="15" cy="14"/>
                </a:xfrm>
                <a:custGeom>
                  <a:avLst/>
                  <a:gdLst>
                    <a:gd name="T0" fmla="*/ 9 w 15"/>
                    <a:gd name="T1" fmla="*/ 14 h 14"/>
                    <a:gd name="T2" fmla="*/ 0 w 15"/>
                    <a:gd name="T3" fmla="*/ 5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5 h 14"/>
                    <a:gd name="T10" fmla="*/ 9 w 15"/>
                    <a:gd name="T11" fmla="*/ 0 h 14"/>
                    <a:gd name="T12" fmla="*/ 15 w 15"/>
                    <a:gd name="T13" fmla="*/ 5 h 14"/>
                    <a:gd name="T14" fmla="*/ 15 w 15"/>
                    <a:gd name="T15" fmla="*/ 0 h 14"/>
                    <a:gd name="T16" fmla="*/ 9 w 15"/>
                    <a:gd name="T17" fmla="*/ 0 h 14"/>
                    <a:gd name="T18" fmla="*/ 9 w 15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9" y="14"/>
                      </a:move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5"/>
                      </a:lnTo>
                      <a:lnTo>
                        <a:pt x="9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7" name="Freeform 1634"/>
                <p:cNvSpPr>
                  <a:spLocks/>
                </p:cNvSpPr>
                <p:nvPr/>
              </p:nvSpPr>
              <p:spPr bwMode="auto">
                <a:xfrm>
                  <a:off x="2341" y="2021"/>
                  <a:ext cx="15" cy="14"/>
                </a:xfrm>
                <a:custGeom>
                  <a:avLst/>
                  <a:gdLst>
                    <a:gd name="T0" fmla="*/ 0 w 15"/>
                    <a:gd name="T1" fmla="*/ 5 h 14"/>
                    <a:gd name="T2" fmla="*/ 6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6 w 15"/>
                    <a:gd name="T9" fmla="*/ 0 h 14"/>
                    <a:gd name="T10" fmla="*/ 15 w 15"/>
                    <a:gd name="T11" fmla="*/ 5 h 14"/>
                    <a:gd name="T12" fmla="*/ 0 w 15"/>
                    <a:gd name="T13" fmla="*/ 5 h 14"/>
                    <a:gd name="T14" fmla="*/ 0 w 15"/>
                    <a:gd name="T15" fmla="*/ 14 h 14"/>
                    <a:gd name="T16" fmla="*/ 6 w 15"/>
                    <a:gd name="T17" fmla="*/ 14 h 14"/>
                    <a:gd name="T18" fmla="*/ 0 w 15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5"/>
                      </a:moveTo>
                      <a:lnTo>
                        <a:pt x="6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5"/>
                      </a:ln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8" name="Rectangle 1635"/>
                <p:cNvSpPr>
                  <a:spLocks noChangeArrowheads="1"/>
                </p:cNvSpPr>
                <p:nvPr/>
              </p:nvSpPr>
              <p:spPr bwMode="auto">
                <a:xfrm>
                  <a:off x="2341" y="2021"/>
                  <a:ext cx="16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09" name="Freeform 1636"/>
                <p:cNvSpPr>
                  <a:spLocks/>
                </p:cNvSpPr>
                <p:nvPr/>
              </p:nvSpPr>
              <p:spPr bwMode="auto">
                <a:xfrm>
                  <a:off x="2341" y="2004"/>
                  <a:ext cx="15" cy="17"/>
                </a:xfrm>
                <a:custGeom>
                  <a:avLst/>
                  <a:gdLst>
                    <a:gd name="T0" fmla="*/ 6 w 15"/>
                    <a:gd name="T1" fmla="*/ 17 h 17"/>
                    <a:gd name="T2" fmla="*/ 0 w 15"/>
                    <a:gd name="T3" fmla="*/ 8 h 17"/>
                    <a:gd name="T4" fmla="*/ 0 w 15"/>
                    <a:gd name="T5" fmla="*/ 17 h 17"/>
                    <a:gd name="T6" fmla="*/ 15 w 15"/>
                    <a:gd name="T7" fmla="*/ 17 h 17"/>
                    <a:gd name="T8" fmla="*/ 15 w 15"/>
                    <a:gd name="T9" fmla="*/ 8 h 17"/>
                    <a:gd name="T10" fmla="*/ 6 w 15"/>
                    <a:gd name="T11" fmla="*/ 0 h 17"/>
                    <a:gd name="T12" fmla="*/ 15 w 15"/>
                    <a:gd name="T13" fmla="*/ 8 h 17"/>
                    <a:gd name="T14" fmla="*/ 15 w 15"/>
                    <a:gd name="T15" fmla="*/ 0 h 17"/>
                    <a:gd name="T16" fmla="*/ 6 w 15"/>
                    <a:gd name="T17" fmla="*/ 0 h 17"/>
                    <a:gd name="T18" fmla="*/ 6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6" y="17"/>
                      </a:move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15" y="17"/>
                      </a:lnTo>
                      <a:lnTo>
                        <a:pt x="15" y="8"/>
                      </a:lnTo>
                      <a:lnTo>
                        <a:pt x="6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6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0" name="Rectangle 1637"/>
                <p:cNvSpPr>
                  <a:spLocks noChangeArrowheads="1"/>
                </p:cNvSpPr>
                <p:nvPr/>
              </p:nvSpPr>
              <p:spPr bwMode="auto">
                <a:xfrm>
                  <a:off x="2333" y="2004"/>
                  <a:ext cx="1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1" name="Rectangle 1638"/>
                <p:cNvSpPr>
                  <a:spLocks noChangeArrowheads="1"/>
                </p:cNvSpPr>
                <p:nvPr/>
              </p:nvSpPr>
              <p:spPr bwMode="auto">
                <a:xfrm>
                  <a:off x="2328" y="2004"/>
                  <a:ext cx="6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2" name="Freeform 1639"/>
                <p:cNvSpPr>
                  <a:spLocks/>
                </p:cNvSpPr>
                <p:nvPr/>
              </p:nvSpPr>
              <p:spPr bwMode="auto">
                <a:xfrm>
                  <a:off x="2313" y="2004"/>
                  <a:ext cx="15" cy="17"/>
                </a:xfrm>
                <a:custGeom>
                  <a:avLst/>
                  <a:gdLst>
                    <a:gd name="T0" fmla="*/ 0 w 15"/>
                    <a:gd name="T1" fmla="*/ 8 h 17"/>
                    <a:gd name="T2" fmla="*/ 9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9 w 15"/>
                    <a:gd name="T9" fmla="*/ 0 h 17"/>
                    <a:gd name="T10" fmla="*/ 15 w 15"/>
                    <a:gd name="T11" fmla="*/ 8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9 w 15"/>
                    <a:gd name="T17" fmla="*/ 17 h 17"/>
                    <a:gd name="T18" fmla="*/ 0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0" y="8"/>
                      </a:moveTo>
                      <a:lnTo>
                        <a:pt x="9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3" name="Freeform 1640"/>
                <p:cNvSpPr>
                  <a:spLocks/>
                </p:cNvSpPr>
                <p:nvPr/>
              </p:nvSpPr>
              <p:spPr bwMode="auto">
                <a:xfrm>
                  <a:off x="2313" y="1998"/>
                  <a:ext cx="15" cy="17"/>
                </a:xfrm>
                <a:custGeom>
                  <a:avLst/>
                  <a:gdLst>
                    <a:gd name="T0" fmla="*/ 9 w 15"/>
                    <a:gd name="T1" fmla="*/ 17 h 17"/>
                    <a:gd name="T2" fmla="*/ 0 w 15"/>
                    <a:gd name="T3" fmla="*/ 6 h 17"/>
                    <a:gd name="T4" fmla="*/ 0 w 15"/>
                    <a:gd name="T5" fmla="*/ 14 h 17"/>
                    <a:gd name="T6" fmla="*/ 15 w 15"/>
                    <a:gd name="T7" fmla="*/ 14 h 17"/>
                    <a:gd name="T8" fmla="*/ 15 w 15"/>
                    <a:gd name="T9" fmla="*/ 6 h 17"/>
                    <a:gd name="T10" fmla="*/ 9 w 15"/>
                    <a:gd name="T11" fmla="*/ 0 h 17"/>
                    <a:gd name="T12" fmla="*/ 15 w 15"/>
                    <a:gd name="T13" fmla="*/ 6 h 17"/>
                    <a:gd name="T14" fmla="*/ 15 w 15"/>
                    <a:gd name="T15" fmla="*/ 0 h 17"/>
                    <a:gd name="T16" fmla="*/ 9 w 15"/>
                    <a:gd name="T17" fmla="*/ 0 h 17"/>
                    <a:gd name="T18" fmla="*/ 9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9" y="17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9" y="0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4" name="Rectangle 1641"/>
                <p:cNvSpPr>
                  <a:spLocks noChangeArrowheads="1"/>
                </p:cNvSpPr>
                <p:nvPr/>
              </p:nvSpPr>
              <p:spPr bwMode="auto">
                <a:xfrm>
                  <a:off x="2314" y="1999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5" name="Freeform 1642"/>
                <p:cNvSpPr>
                  <a:spLocks/>
                </p:cNvSpPr>
                <p:nvPr/>
              </p:nvSpPr>
              <p:spPr bwMode="auto">
                <a:xfrm>
                  <a:off x="2299" y="1998"/>
                  <a:ext cx="14" cy="17"/>
                </a:xfrm>
                <a:custGeom>
                  <a:avLst/>
                  <a:gdLst>
                    <a:gd name="T0" fmla="*/ 0 w 14"/>
                    <a:gd name="T1" fmla="*/ 6 h 17"/>
                    <a:gd name="T2" fmla="*/ 8 w 14"/>
                    <a:gd name="T3" fmla="*/ 17 h 17"/>
                    <a:gd name="T4" fmla="*/ 14 w 14"/>
                    <a:gd name="T5" fmla="*/ 17 h 17"/>
                    <a:gd name="T6" fmla="*/ 14 w 14"/>
                    <a:gd name="T7" fmla="*/ 0 h 17"/>
                    <a:gd name="T8" fmla="*/ 8 w 14"/>
                    <a:gd name="T9" fmla="*/ 0 h 17"/>
                    <a:gd name="T10" fmla="*/ 14 w 14"/>
                    <a:gd name="T11" fmla="*/ 6 h 17"/>
                    <a:gd name="T12" fmla="*/ 0 w 14"/>
                    <a:gd name="T13" fmla="*/ 6 h 17"/>
                    <a:gd name="T14" fmla="*/ 0 w 14"/>
                    <a:gd name="T15" fmla="*/ 17 h 17"/>
                    <a:gd name="T16" fmla="*/ 8 w 14"/>
                    <a:gd name="T17" fmla="*/ 17 h 17"/>
                    <a:gd name="T18" fmla="*/ 0 w 14"/>
                    <a:gd name="T19" fmla="*/ 6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6"/>
                      </a:moveTo>
                      <a:lnTo>
                        <a:pt x="8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6"/>
                      </a:lnTo>
                      <a:lnTo>
                        <a:pt x="0" y="6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6" name="Freeform 1643"/>
                <p:cNvSpPr>
                  <a:spLocks/>
                </p:cNvSpPr>
                <p:nvPr/>
              </p:nvSpPr>
              <p:spPr bwMode="auto">
                <a:xfrm>
                  <a:off x="2299" y="1992"/>
                  <a:ext cx="14" cy="15"/>
                </a:xfrm>
                <a:custGeom>
                  <a:avLst/>
                  <a:gdLst>
                    <a:gd name="T0" fmla="*/ 8 w 14"/>
                    <a:gd name="T1" fmla="*/ 15 h 15"/>
                    <a:gd name="T2" fmla="*/ 0 w 14"/>
                    <a:gd name="T3" fmla="*/ 10 h 15"/>
                    <a:gd name="T4" fmla="*/ 0 w 14"/>
                    <a:gd name="T5" fmla="*/ 12 h 15"/>
                    <a:gd name="T6" fmla="*/ 14 w 14"/>
                    <a:gd name="T7" fmla="*/ 12 h 15"/>
                    <a:gd name="T8" fmla="*/ 14 w 14"/>
                    <a:gd name="T9" fmla="*/ 10 h 15"/>
                    <a:gd name="T10" fmla="*/ 8 w 14"/>
                    <a:gd name="T11" fmla="*/ 0 h 15"/>
                    <a:gd name="T12" fmla="*/ 14 w 14"/>
                    <a:gd name="T13" fmla="*/ 10 h 15"/>
                    <a:gd name="T14" fmla="*/ 14 w 14"/>
                    <a:gd name="T15" fmla="*/ 0 h 15"/>
                    <a:gd name="T16" fmla="*/ 8 w 14"/>
                    <a:gd name="T17" fmla="*/ 0 h 15"/>
                    <a:gd name="T18" fmla="*/ 8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15"/>
                      </a:move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8" y="0"/>
                      </a:ln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7" name="Rectangle 1644"/>
                <p:cNvSpPr>
                  <a:spLocks noChangeArrowheads="1"/>
                </p:cNvSpPr>
                <p:nvPr/>
              </p:nvSpPr>
              <p:spPr bwMode="auto">
                <a:xfrm>
                  <a:off x="2302" y="1992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8" name="Rectangle 1645"/>
                <p:cNvSpPr>
                  <a:spLocks noChangeArrowheads="1"/>
                </p:cNvSpPr>
                <p:nvPr/>
              </p:nvSpPr>
              <p:spPr bwMode="auto">
                <a:xfrm>
                  <a:off x="2294" y="1992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19" name="Rectangle 1646"/>
                <p:cNvSpPr>
                  <a:spLocks noChangeArrowheads="1"/>
                </p:cNvSpPr>
                <p:nvPr/>
              </p:nvSpPr>
              <p:spPr bwMode="auto">
                <a:xfrm>
                  <a:off x="2286" y="1992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0" name="Rectangle 1647"/>
                <p:cNvSpPr>
                  <a:spLocks noChangeArrowheads="1"/>
                </p:cNvSpPr>
                <p:nvPr/>
              </p:nvSpPr>
              <p:spPr bwMode="auto">
                <a:xfrm>
                  <a:off x="2280" y="1992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1" name="Rectangle 1648"/>
                <p:cNvSpPr>
                  <a:spLocks noChangeArrowheads="1"/>
                </p:cNvSpPr>
                <p:nvPr/>
              </p:nvSpPr>
              <p:spPr bwMode="auto">
                <a:xfrm>
                  <a:off x="2271" y="1992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2" name="Freeform 1649"/>
                <p:cNvSpPr>
                  <a:spLocks/>
                </p:cNvSpPr>
                <p:nvPr/>
              </p:nvSpPr>
              <p:spPr bwMode="auto">
                <a:xfrm>
                  <a:off x="2257" y="1992"/>
                  <a:ext cx="16" cy="15"/>
                </a:xfrm>
                <a:custGeom>
                  <a:avLst/>
                  <a:gdLst>
                    <a:gd name="T0" fmla="*/ 0 w 16"/>
                    <a:gd name="T1" fmla="*/ 10 h 15"/>
                    <a:gd name="T2" fmla="*/ 8 w 16"/>
                    <a:gd name="T3" fmla="*/ 15 h 15"/>
                    <a:gd name="T4" fmla="*/ 14 w 16"/>
                    <a:gd name="T5" fmla="*/ 15 h 15"/>
                    <a:gd name="T6" fmla="*/ 14 w 16"/>
                    <a:gd name="T7" fmla="*/ 0 h 15"/>
                    <a:gd name="T8" fmla="*/ 8 w 16"/>
                    <a:gd name="T9" fmla="*/ 0 h 15"/>
                    <a:gd name="T10" fmla="*/ 16 w 16"/>
                    <a:gd name="T11" fmla="*/ 10 h 15"/>
                    <a:gd name="T12" fmla="*/ 0 w 16"/>
                    <a:gd name="T13" fmla="*/ 10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0 w 16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10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6" y="1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3" name="Freeform 1650"/>
                <p:cNvSpPr>
                  <a:spLocks/>
                </p:cNvSpPr>
                <p:nvPr/>
              </p:nvSpPr>
              <p:spPr bwMode="auto">
                <a:xfrm>
                  <a:off x="2257" y="1984"/>
                  <a:ext cx="16" cy="18"/>
                </a:xfrm>
                <a:custGeom>
                  <a:avLst/>
                  <a:gdLst>
                    <a:gd name="T0" fmla="*/ 8 w 16"/>
                    <a:gd name="T1" fmla="*/ 18 h 18"/>
                    <a:gd name="T2" fmla="*/ 0 w 16"/>
                    <a:gd name="T3" fmla="*/ 8 h 18"/>
                    <a:gd name="T4" fmla="*/ 0 w 16"/>
                    <a:gd name="T5" fmla="*/ 18 h 18"/>
                    <a:gd name="T6" fmla="*/ 16 w 16"/>
                    <a:gd name="T7" fmla="*/ 18 h 18"/>
                    <a:gd name="T8" fmla="*/ 16 w 16"/>
                    <a:gd name="T9" fmla="*/ 8 h 18"/>
                    <a:gd name="T10" fmla="*/ 8 w 16"/>
                    <a:gd name="T11" fmla="*/ 0 h 18"/>
                    <a:gd name="T12" fmla="*/ 16 w 16"/>
                    <a:gd name="T13" fmla="*/ 8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8 w 16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8" y="18"/>
                      </a:move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16" y="18"/>
                      </a:lnTo>
                      <a:lnTo>
                        <a:pt x="16" y="8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4" name="Rectangle 1651"/>
                <p:cNvSpPr>
                  <a:spLocks noChangeArrowheads="1"/>
                </p:cNvSpPr>
                <p:nvPr/>
              </p:nvSpPr>
              <p:spPr bwMode="auto">
                <a:xfrm>
                  <a:off x="2257" y="1984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5" name="Rectangle 1652"/>
                <p:cNvSpPr>
                  <a:spLocks noChangeArrowheads="1"/>
                </p:cNvSpPr>
                <p:nvPr/>
              </p:nvSpPr>
              <p:spPr bwMode="auto">
                <a:xfrm>
                  <a:off x="2252" y="1984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6" name="Freeform 1653"/>
                <p:cNvSpPr>
                  <a:spLocks/>
                </p:cNvSpPr>
                <p:nvPr/>
              </p:nvSpPr>
              <p:spPr bwMode="auto">
                <a:xfrm>
                  <a:off x="2237" y="1984"/>
                  <a:ext cx="15" cy="18"/>
                </a:xfrm>
                <a:custGeom>
                  <a:avLst/>
                  <a:gdLst>
                    <a:gd name="T0" fmla="*/ 0 w 15"/>
                    <a:gd name="T1" fmla="*/ 8 h 18"/>
                    <a:gd name="T2" fmla="*/ 8 w 15"/>
                    <a:gd name="T3" fmla="*/ 18 h 18"/>
                    <a:gd name="T4" fmla="*/ 15 w 15"/>
                    <a:gd name="T5" fmla="*/ 18 h 18"/>
                    <a:gd name="T6" fmla="*/ 15 w 15"/>
                    <a:gd name="T7" fmla="*/ 0 h 18"/>
                    <a:gd name="T8" fmla="*/ 8 w 15"/>
                    <a:gd name="T9" fmla="*/ 0 h 18"/>
                    <a:gd name="T10" fmla="*/ 15 w 15"/>
                    <a:gd name="T11" fmla="*/ 8 h 18"/>
                    <a:gd name="T12" fmla="*/ 0 w 15"/>
                    <a:gd name="T13" fmla="*/ 8 h 18"/>
                    <a:gd name="T14" fmla="*/ 0 w 15"/>
                    <a:gd name="T15" fmla="*/ 18 h 18"/>
                    <a:gd name="T16" fmla="*/ 8 w 15"/>
                    <a:gd name="T17" fmla="*/ 18 h 18"/>
                    <a:gd name="T18" fmla="*/ 0 w 15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0" y="8"/>
                      </a:moveTo>
                      <a:lnTo>
                        <a:pt x="8" y="18"/>
                      </a:lnTo>
                      <a:lnTo>
                        <a:pt x="15" y="18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7" name="Freeform 1654"/>
                <p:cNvSpPr>
                  <a:spLocks/>
                </p:cNvSpPr>
                <p:nvPr/>
              </p:nvSpPr>
              <p:spPr bwMode="auto">
                <a:xfrm>
                  <a:off x="2237" y="1979"/>
                  <a:ext cx="15" cy="13"/>
                </a:xfrm>
                <a:custGeom>
                  <a:avLst/>
                  <a:gdLst>
                    <a:gd name="T0" fmla="*/ 8 w 15"/>
                    <a:gd name="T1" fmla="*/ 13 h 13"/>
                    <a:gd name="T2" fmla="*/ 0 w 15"/>
                    <a:gd name="T3" fmla="*/ 5 h 13"/>
                    <a:gd name="T4" fmla="*/ 0 w 15"/>
                    <a:gd name="T5" fmla="*/ 13 h 13"/>
                    <a:gd name="T6" fmla="*/ 15 w 15"/>
                    <a:gd name="T7" fmla="*/ 13 h 13"/>
                    <a:gd name="T8" fmla="*/ 15 w 15"/>
                    <a:gd name="T9" fmla="*/ 5 h 13"/>
                    <a:gd name="T10" fmla="*/ 8 w 15"/>
                    <a:gd name="T11" fmla="*/ 0 h 13"/>
                    <a:gd name="T12" fmla="*/ 15 w 15"/>
                    <a:gd name="T13" fmla="*/ 5 h 13"/>
                    <a:gd name="T14" fmla="*/ 15 w 15"/>
                    <a:gd name="T15" fmla="*/ 0 h 13"/>
                    <a:gd name="T16" fmla="*/ 8 w 15"/>
                    <a:gd name="T17" fmla="*/ 0 h 13"/>
                    <a:gd name="T18" fmla="*/ 8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8" y="13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5" y="13"/>
                      </a:lnTo>
                      <a:lnTo>
                        <a:pt x="15" y="5"/>
                      </a:lnTo>
                      <a:lnTo>
                        <a:pt x="8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8" name="Rectangle 1655"/>
                <p:cNvSpPr>
                  <a:spLocks noChangeArrowheads="1"/>
                </p:cNvSpPr>
                <p:nvPr/>
              </p:nvSpPr>
              <p:spPr bwMode="auto">
                <a:xfrm>
                  <a:off x="2237" y="1979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29" name="Rectangle 1656"/>
                <p:cNvSpPr>
                  <a:spLocks noChangeArrowheads="1"/>
                </p:cNvSpPr>
                <p:nvPr/>
              </p:nvSpPr>
              <p:spPr bwMode="auto">
                <a:xfrm>
                  <a:off x="2223" y="1979"/>
                  <a:ext cx="15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0" name="Rectangle 1657"/>
                <p:cNvSpPr>
                  <a:spLocks noChangeArrowheads="1"/>
                </p:cNvSpPr>
                <p:nvPr/>
              </p:nvSpPr>
              <p:spPr bwMode="auto">
                <a:xfrm>
                  <a:off x="2218" y="1979"/>
                  <a:ext cx="7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1" name="Freeform 1658"/>
                <p:cNvSpPr>
                  <a:spLocks/>
                </p:cNvSpPr>
                <p:nvPr/>
              </p:nvSpPr>
              <p:spPr bwMode="auto">
                <a:xfrm>
                  <a:off x="2200" y="1979"/>
                  <a:ext cx="18" cy="13"/>
                </a:xfrm>
                <a:custGeom>
                  <a:avLst/>
                  <a:gdLst>
                    <a:gd name="T0" fmla="*/ 0 w 18"/>
                    <a:gd name="T1" fmla="*/ 5 h 13"/>
                    <a:gd name="T2" fmla="*/ 8 w 18"/>
                    <a:gd name="T3" fmla="*/ 13 h 13"/>
                    <a:gd name="T4" fmla="*/ 18 w 18"/>
                    <a:gd name="T5" fmla="*/ 13 h 13"/>
                    <a:gd name="T6" fmla="*/ 18 w 18"/>
                    <a:gd name="T7" fmla="*/ 0 h 13"/>
                    <a:gd name="T8" fmla="*/ 8 w 18"/>
                    <a:gd name="T9" fmla="*/ 0 h 13"/>
                    <a:gd name="T10" fmla="*/ 18 w 18"/>
                    <a:gd name="T11" fmla="*/ 5 h 13"/>
                    <a:gd name="T12" fmla="*/ 0 w 18"/>
                    <a:gd name="T13" fmla="*/ 5 h 13"/>
                    <a:gd name="T14" fmla="*/ 0 w 18"/>
                    <a:gd name="T15" fmla="*/ 13 h 13"/>
                    <a:gd name="T16" fmla="*/ 8 w 18"/>
                    <a:gd name="T17" fmla="*/ 13 h 13"/>
                    <a:gd name="T18" fmla="*/ 0 w 18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3"/>
                    <a:gd name="T32" fmla="*/ 18 w 1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3">
                      <a:moveTo>
                        <a:pt x="0" y="5"/>
                      </a:moveTo>
                      <a:lnTo>
                        <a:pt x="8" y="13"/>
                      </a:lnTo>
                      <a:lnTo>
                        <a:pt x="18" y="13"/>
                      </a:lnTo>
                      <a:lnTo>
                        <a:pt x="18" y="0"/>
                      </a:lnTo>
                      <a:lnTo>
                        <a:pt x="8" y="0"/>
                      </a:lnTo>
                      <a:lnTo>
                        <a:pt x="18" y="5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2" name="Freeform 1659"/>
                <p:cNvSpPr>
                  <a:spLocks/>
                </p:cNvSpPr>
                <p:nvPr/>
              </p:nvSpPr>
              <p:spPr bwMode="auto">
                <a:xfrm>
                  <a:off x="2200" y="1970"/>
                  <a:ext cx="18" cy="14"/>
                </a:xfrm>
                <a:custGeom>
                  <a:avLst/>
                  <a:gdLst>
                    <a:gd name="T0" fmla="*/ 8 w 18"/>
                    <a:gd name="T1" fmla="*/ 14 h 14"/>
                    <a:gd name="T2" fmla="*/ 0 w 18"/>
                    <a:gd name="T3" fmla="*/ 9 h 14"/>
                    <a:gd name="T4" fmla="*/ 0 w 18"/>
                    <a:gd name="T5" fmla="*/ 14 h 14"/>
                    <a:gd name="T6" fmla="*/ 18 w 18"/>
                    <a:gd name="T7" fmla="*/ 14 h 14"/>
                    <a:gd name="T8" fmla="*/ 18 w 18"/>
                    <a:gd name="T9" fmla="*/ 9 h 14"/>
                    <a:gd name="T10" fmla="*/ 8 w 18"/>
                    <a:gd name="T11" fmla="*/ 0 h 14"/>
                    <a:gd name="T12" fmla="*/ 18 w 18"/>
                    <a:gd name="T13" fmla="*/ 9 h 14"/>
                    <a:gd name="T14" fmla="*/ 18 w 18"/>
                    <a:gd name="T15" fmla="*/ 0 h 14"/>
                    <a:gd name="T16" fmla="*/ 8 w 18"/>
                    <a:gd name="T17" fmla="*/ 0 h 14"/>
                    <a:gd name="T18" fmla="*/ 8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8" y="14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8" y="14"/>
                      </a:lnTo>
                      <a:lnTo>
                        <a:pt x="18" y="9"/>
                      </a:lnTo>
                      <a:lnTo>
                        <a:pt x="8" y="0"/>
                      </a:lnTo>
                      <a:lnTo>
                        <a:pt x="18" y="9"/>
                      </a:lnTo>
                      <a:lnTo>
                        <a:pt x="18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3" name="Rectangle 1660"/>
                <p:cNvSpPr>
                  <a:spLocks noChangeArrowheads="1"/>
                </p:cNvSpPr>
                <p:nvPr/>
              </p:nvSpPr>
              <p:spPr bwMode="auto">
                <a:xfrm>
                  <a:off x="2203" y="19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4" name="Rectangle 1661"/>
                <p:cNvSpPr>
                  <a:spLocks noChangeArrowheads="1"/>
                </p:cNvSpPr>
                <p:nvPr/>
              </p:nvSpPr>
              <p:spPr bwMode="auto">
                <a:xfrm>
                  <a:off x="2197" y="197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5" name="Rectangle 1662"/>
                <p:cNvSpPr>
                  <a:spLocks noChangeArrowheads="1"/>
                </p:cNvSpPr>
                <p:nvPr/>
              </p:nvSpPr>
              <p:spPr bwMode="auto">
                <a:xfrm>
                  <a:off x="2188" y="1970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6" name="Freeform 1663"/>
                <p:cNvSpPr>
                  <a:spLocks/>
                </p:cNvSpPr>
                <p:nvPr/>
              </p:nvSpPr>
              <p:spPr bwMode="auto">
                <a:xfrm>
                  <a:off x="2174" y="1970"/>
                  <a:ext cx="14" cy="14"/>
                </a:xfrm>
                <a:custGeom>
                  <a:avLst/>
                  <a:gdLst>
                    <a:gd name="T0" fmla="*/ 0 w 14"/>
                    <a:gd name="T1" fmla="*/ 9 h 14"/>
                    <a:gd name="T2" fmla="*/ 6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6 w 14"/>
                    <a:gd name="T9" fmla="*/ 0 h 14"/>
                    <a:gd name="T10" fmla="*/ 14 w 14"/>
                    <a:gd name="T11" fmla="*/ 9 h 14"/>
                    <a:gd name="T12" fmla="*/ 0 w 14"/>
                    <a:gd name="T13" fmla="*/ 9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0 w 14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9"/>
                      </a:moveTo>
                      <a:lnTo>
                        <a:pt x="6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7" name="Freeform 1664"/>
                <p:cNvSpPr>
                  <a:spLocks/>
                </p:cNvSpPr>
                <p:nvPr/>
              </p:nvSpPr>
              <p:spPr bwMode="auto">
                <a:xfrm>
                  <a:off x="2174" y="1964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6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6 h 15"/>
                    <a:gd name="T10" fmla="*/ 6 w 14"/>
                    <a:gd name="T11" fmla="*/ 0 h 15"/>
                    <a:gd name="T12" fmla="*/ 14 w 14"/>
                    <a:gd name="T13" fmla="*/ 6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8" name="Rectangle 1665"/>
                <p:cNvSpPr>
                  <a:spLocks noChangeArrowheads="1"/>
                </p:cNvSpPr>
                <p:nvPr/>
              </p:nvSpPr>
              <p:spPr bwMode="auto">
                <a:xfrm>
                  <a:off x="2169" y="1965"/>
                  <a:ext cx="12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39" name="Rectangle 1666"/>
                <p:cNvSpPr>
                  <a:spLocks noChangeArrowheads="1"/>
                </p:cNvSpPr>
                <p:nvPr/>
              </p:nvSpPr>
              <p:spPr bwMode="auto">
                <a:xfrm>
                  <a:off x="2161" y="196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0" name="Rectangle 1667"/>
                <p:cNvSpPr>
                  <a:spLocks noChangeArrowheads="1"/>
                </p:cNvSpPr>
                <p:nvPr/>
              </p:nvSpPr>
              <p:spPr bwMode="auto">
                <a:xfrm>
                  <a:off x="2154" y="196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1" name="Rectangle 1668"/>
                <p:cNvSpPr>
                  <a:spLocks noChangeArrowheads="1"/>
                </p:cNvSpPr>
                <p:nvPr/>
              </p:nvSpPr>
              <p:spPr bwMode="auto">
                <a:xfrm>
                  <a:off x="2146" y="196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2" name="Rectangle 1669"/>
                <p:cNvSpPr>
                  <a:spLocks noChangeArrowheads="1"/>
                </p:cNvSpPr>
                <p:nvPr/>
              </p:nvSpPr>
              <p:spPr bwMode="auto">
                <a:xfrm>
                  <a:off x="2140" y="196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3" name="Freeform 1670"/>
                <p:cNvSpPr>
                  <a:spLocks/>
                </p:cNvSpPr>
                <p:nvPr/>
              </p:nvSpPr>
              <p:spPr bwMode="auto">
                <a:xfrm>
                  <a:off x="2127" y="1964"/>
                  <a:ext cx="13" cy="15"/>
                </a:xfrm>
                <a:custGeom>
                  <a:avLst/>
                  <a:gdLst>
                    <a:gd name="T0" fmla="*/ 0 w 13"/>
                    <a:gd name="T1" fmla="*/ 6 h 15"/>
                    <a:gd name="T2" fmla="*/ 5 w 13"/>
                    <a:gd name="T3" fmla="*/ 15 h 15"/>
                    <a:gd name="T4" fmla="*/ 13 w 13"/>
                    <a:gd name="T5" fmla="*/ 15 h 15"/>
                    <a:gd name="T6" fmla="*/ 13 w 13"/>
                    <a:gd name="T7" fmla="*/ 0 h 15"/>
                    <a:gd name="T8" fmla="*/ 5 w 13"/>
                    <a:gd name="T9" fmla="*/ 0 h 15"/>
                    <a:gd name="T10" fmla="*/ 13 w 13"/>
                    <a:gd name="T11" fmla="*/ 6 h 15"/>
                    <a:gd name="T12" fmla="*/ 0 w 13"/>
                    <a:gd name="T13" fmla="*/ 6 h 15"/>
                    <a:gd name="T14" fmla="*/ 0 w 13"/>
                    <a:gd name="T15" fmla="*/ 15 h 15"/>
                    <a:gd name="T16" fmla="*/ 5 w 13"/>
                    <a:gd name="T17" fmla="*/ 15 h 15"/>
                    <a:gd name="T18" fmla="*/ 0 w 13"/>
                    <a:gd name="T19" fmla="*/ 6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6"/>
                      </a:moveTo>
                      <a:lnTo>
                        <a:pt x="5" y="15"/>
                      </a:lnTo>
                      <a:lnTo>
                        <a:pt x="13" y="15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6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5" y="1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4" name="Freeform 1671"/>
                <p:cNvSpPr>
                  <a:spLocks/>
                </p:cNvSpPr>
                <p:nvPr/>
              </p:nvSpPr>
              <p:spPr bwMode="auto">
                <a:xfrm>
                  <a:off x="2127" y="1955"/>
                  <a:ext cx="13" cy="18"/>
                </a:xfrm>
                <a:custGeom>
                  <a:avLst/>
                  <a:gdLst>
                    <a:gd name="T0" fmla="*/ 5 w 13"/>
                    <a:gd name="T1" fmla="*/ 18 h 18"/>
                    <a:gd name="T2" fmla="*/ 0 w 13"/>
                    <a:gd name="T3" fmla="*/ 9 h 18"/>
                    <a:gd name="T4" fmla="*/ 0 w 13"/>
                    <a:gd name="T5" fmla="*/ 15 h 18"/>
                    <a:gd name="T6" fmla="*/ 13 w 13"/>
                    <a:gd name="T7" fmla="*/ 15 h 18"/>
                    <a:gd name="T8" fmla="*/ 13 w 13"/>
                    <a:gd name="T9" fmla="*/ 9 h 18"/>
                    <a:gd name="T10" fmla="*/ 5 w 13"/>
                    <a:gd name="T11" fmla="*/ 0 h 18"/>
                    <a:gd name="T12" fmla="*/ 13 w 13"/>
                    <a:gd name="T13" fmla="*/ 9 h 18"/>
                    <a:gd name="T14" fmla="*/ 13 w 13"/>
                    <a:gd name="T15" fmla="*/ 0 h 18"/>
                    <a:gd name="T16" fmla="*/ 5 w 13"/>
                    <a:gd name="T17" fmla="*/ 0 h 18"/>
                    <a:gd name="T18" fmla="*/ 5 w 13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5" y="18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5" y="0"/>
                      </a:lnTo>
                      <a:lnTo>
                        <a:pt x="13" y="9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5" name="Freeform 1672"/>
                <p:cNvSpPr>
                  <a:spLocks/>
                </p:cNvSpPr>
                <p:nvPr/>
              </p:nvSpPr>
              <p:spPr bwMode="auto">
                <a:xfrm>
                  <a:off x="2127" y="1955"/>
                  <a:ext cx="5" cy="18"/>
                </a:xfrm>
                <a:custGeom>
                  <a:avLst/>
                  <a:gdLst>
                    <a:gd name="T0" fmla="*/ 0 w 5"/>
                    <a:gd name="T1" fmla="*/ 0 h 18"/>
                    <a:gd name="T2" fmla="*/ 0 w 5"/>
                    <a:gd name="T3" fmla="*/ 18 h 18"/>
                    <a:gd name="T4" fmla="*/ 5 w 5"/>
                    <a:gd name="T5" fmla="*/ 18 h 18"/>
                    <a:gd name="T6" fmla="*/ 5 w 5"/>
                    <a:gd name="T7" fmla="*/ 0 h 18"/>
                    <a:gd name="T8" fmla="*/ 0 w 5"/>
                    <a:gd name="T9" fmla="*/ 0 h 18"/>
                    <a:gd name="T10" fmla="*/ 0 w 5"/>
                    <a:gd name="T11" fmla="*/ 18 h 18"/>
                    <a:gd name="T12" fmla="*/ 0 w 5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0" y="0"/>
                      </a:move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6" name="Freeform 1673"/>
                <p:cNvSpPr>
                  <a:spLocks/>
                </p:cNvSpPr>
                <p:nvPr/>
              </p:nvSpPr>
              <p:spPr bwMode="auto">
                <a:xfrm>
                  <a:off x="2127" y="1955"/>
                  <a:ext cx="5" cy="18"/>
                </a:xfrm>
                <a:custGeom>
                  <a:avLst/>
                  <a:gdLst>
                    <a:gd name="T0" fmla="*/ 5 w 5"/>
                    <a:gd name="T1" fmla="*/ 18 h 18"/>
                    <a:gd name="T2" fmla="*/ 5 w 5"/>
                    <a:gd name="T3" fmla="*/ 0 h 18"/>
                    <a:gd name="T4" fmla="*/ 0 w 5"/>
                    <a:gd name="T5" fmla="*/ 0 h 18"/>
                    <a:gd name="T6" fmla="*/ 0 w 5"/>
                    <a:gd name="T7" fmla="*/ 18 h 18"/>
                    <a:gd name="T8" fmla="*/ 5 w 5"/>
                    <a:gd name="T9" fmla="*/ 18 h 18"/>
                    <a:gd name="T10" fmla="*/ 5 w 5"/>
                    <a:gd name="T11" fmla="*/ 0 h 18"/>
                    <a:gd name="T12" fmla="*/ 5 w 5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8"/>
                    <a:gd name="T23" fmla="*/ 5 w 5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8">
                      <a:moveTo>
                        <a:pt x="5" y="18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5" y="0"/>
                      </a:lnTo>
                      <a:lnTo>
                        <a:pt x="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7" name="Freeform 1674"/>
                <p:cNvSpPr>
                  <a:spLocks/>
                </p:cNvSpPr>
                <p:nvPr/>
              </p:nvSpPr>
              <p:spPr bwMode="auto">
                <a:xfrm>
                  <a:off x="2117" y="1955"/>
                  <a:ext cx="18" cy="18"/>
                </a:xfrm>
                <a:custGeom>
                  <a:avLst/>
                  <a:gdLst>
                    <a:gd name="T0" fmla="*/ 0 w 18"/>
                    <a:gd name="T1" fmla="*/ 9 h 18"/>
                    <a:gd name="T2" fmla="*/ 10 w 18"/>
                    <a:gd name="T3" fmla="*/ 18 h 18"/>
                    <a:gd name="T4" fmla="*/ 15 w 18"/>
                    <a:gd name="T5" fmla="*/ 18 h 18"/>
                    <a:gd name="T6" fmla="*/ 15 w 18"/>
                    <a:gd name="T7" fmla="*/ 0 h 18"/>
                    <a:gd name="T8" fmla="*/ 10 w 18"/>
                    <a:gd name="T9" fmla="*/ 0 h 18"/>
                    <a:gd name="T10" fmla="*/ 18 w 18"/>
                    <a:gd name="T11" fmla="*/ 9 h 18"/>
                    <a:gd name="T12" fmla="*/ 0 w 18"/>
                    <a:gd name="T13" fmla="*/ 9 h 18"/>
                    <a:gd name="T14" fmla="*/ 0 w 18"/>
                    <a:gd name="T15" fmla="*/ 18 h 18"/>
                    <a:gd name="T16" fmla="*/ 10 w 18"/>
                    <a:gd name="T17" fmla="*/ 18 h 18"/>
                    <a:gd name="T18" fmla="*/ 0 w 18"/>
                    <a:gd name="T19" fmla="*/ 9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0" y="9"/>
                      </a:moveTo>
                      <a:lnTo>
                        <a:pt x="10" y="18"/>
                      </a:lnTo>
                      <a:lnTo>
                        <a:pt x="15" y="18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8" y="9"/>
                      </a:lnTo>
                      <a:lnTo>
                        <a:pt x="0" y="9"/>
                      </a:lnTo>
                      <a:lnTo>
                        <a:pt x="0" y="18"/>
                      </a:lnTo>
                      <a:lnTo>
                        <a:pt x="10" y="18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8" name="Freeform 1675"/>
                <p:cNvSpPr>
                  <a:spLocks/>
                </p:cNvSpPr>
                <p:nvPr/>
              </p:nvSpPr>
              <p:spPr bwMode="auto">
                <a:xfrm>
                  <a:off x="2117" y="1950"/>
                  <a:ext cx="18" cy="14"/>
                </a:xfrm>
                <a:custGeom>
                  <a:avLst/>
                  <a:gdLst>
                    <a:gd name="T0" fmla="*/ 10 w 18"/>
                    <a:gd name="T1" fmla="*/ 14 h 14"/>
                    <a:gd name="T2" fmla="*/ 0 w 18"/>
                    <a:gd name="T3" fmla="*/ 8 h 14"/>
                    <a:gd name="T4" fmla="*/ 0 w 18"/>
                    <a:gd name="T5" fmla="*/ 14 h 14"/>
                    <a:gd name="T6" fmla="*/ 18 w 18"/>
                    <a:gd name="T7" fmla="*/ 14 h 14"/>
                    <a:gd name="T8" fmla="*/ 18 w 18"/>
                    <a:gd name="T9" fmla="*/ 8 h 14"/>
                    <a:gd name="T10" fmla="*/ 10 w 18"/>
                    <a:gd name="T11" fmla="*/ 0 h 14"/>
                    <a:gd name="T12" fmla="*/ 18 w 18"/>
                    <a:gd name="T13" fmla="*/ 8 h 14"/>
                    <a:gd name="T14" fmla="*/ 18 w 18"/>
                    <a:gd name="T15" fmla="*/ 0 h 14"/>
                    <a:gd name="T16" fmla="*/ 10 w 18"/>
                    <a:gd name="T17" fmla="*/ 0 h 14"/>
                    <a:gd name="T18" fmla="*/ 10 w 18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10" y="14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8" y="14"/>
                      </a:lnTo>
                      <a:lnTo>
                        <a:pt x="18" y="8"/>
                      </a:lnTo>
                      <a:lnTo>
                        <a:pt x="10" y="0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49" name="Rectangle 1676"/>
                <p:cNvSpPr>
                  <a:spLocks noChangeArrowheads="1"/>
                </p:cNvSpPr>
                <p:nvPr/>
              </p:nvSpPr>
              <p:spPr bwMode="auto">
                <a:xfrm>
                  <a:off x="2120" y="1950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0" name="Rectangle 1677"/>
                <p:cNvSpPr>
                  <a:spLocks noChangeArrowheads="1"/>
                </p:cNvSpPr>
                <p:nvPr/>
              </p:nvSpPr>
              <p:spPr bwMode="auto">
                <a:xfrm>
                  <a:off x="2112" y="1950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1" name="Rectangle 1678"/>
                <p:cNvSpPr>
                  <a:spLocks noChangeArrowheads="1"/>
                </p:cNvSpPr>
                <p:nvPr/>
              </p:nvSpPr>
              <p:spPr bwMode="auto">
                <a:xfrm>
                  <a:off x="2106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2" name="Rectangle 1679"/>
                <p:cNvSpPr>
                  <a:spLocks noChangeArrowheads="1"/>
                </p:cNvSpPr>
                <p:nvPr/>
              </p:nvSpPr>
              <p:spPr bwMode="auto">
                <a:xfrm>
                  <a:off x="2098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3" name="Rectangle 1680"/>
                <p:cNvSpPr>
                  <a:spLocks noChangeArrowheads="1"/>
                </p:cNvSpPr>
                <p:nvPr/>
              </p:nvSpPr>
              <p:spPr bwMode="auto">
                <a:xfrm>
                  <a:off x="2093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4" name="Rectangle 1681"/>
                <p:cNvSpPr>
                  <a:spLocks noChangeArrowheads="1"/>
                </p:cNvSpPr>
                <p:nvPr/>
              </p:nvSpPr>
              <p:spPr bwMode="auto">
                <a:xfrm>
                  <a:off x="2083" y="195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5" name="Rectangle 1682"/>
                <p:cNvSpPr>
                  <a:spLocks noChangeArrowheads="1"/>
                </p:cNvSpPr>
                <p:nvPr/>
              </p:nvSpPr>
              <p:spPr bwMode="auto">
                <a:xfrm>
                  <a:off x="2078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6" name="Rectangle 1683"/>
                <p:cNvSpPr>
                  <a:spLocks noChangeArrowheads="1"/>
                </p:cNvSpPr>
                <p:nvPr/>
              </p:nvSpPr>
              <p:spPr bwMode="auto">
                <a:xfrm>
                  <a:off x="2073" y="195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7" name="Rectangle 1684"/>
                <p:cNvSpPr>
                  <a:spLocks noChangeArrowheads="1"/>
                </p:cNvSpPr>
                <p:nvPr/>
              </p:nvSpPr>
              <p:spPr bwMode="auto">
                <a:xfrm>
                  <a:off x="2056" y="1950"/>
                  <a:ext cx="1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8" name="Rectangle 1685"/>
                <p:cNvSpPr>
                  <a:spLocks noChangeArrowheads="1"/>
                </p:cNvSpPr>
                <p:nvPr/>
              </p:nvSpPr>
              <p:spPr bwMode="auto">
                <a:xfrm>
                  <a:off x="2050" y="1950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59" name="Rectangle 1686"/>
                <p:cNvSpPr>
                  <a:spLocks noChangeArrowheads="1"/>
                </p:cNvSpPr>
                <p:nvPr/>
              </p:nvSpPr>
              <p:spPr bwMode="auto">
                <a:xfrm>
                  <a:off x="2044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0" name="Rectangle 1687"/>
                <p:cNvSpPr>
                  <a:spLocks noChangeArrowheads="1"/>
                </p:cNvSpPr>
                <p:nvPr/>
              </p:nvSpPr>
              <p:spPr bwMode="auto">
                <a:xfrm>
                  <a:off x="2036" y="1950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1" name="Rectangle 1688"/>
                <p:cNvSpPr>
                  <a:spLocks noChangeArrowheads="1"/>
                </p:cNvSpPr>
                <p:nvPr/>
              </p:nvSpPr>
              <p:spPr bwMode="auto">
                <a:xfrm>
                  <a:off x="2031" y="195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2" name="Rectangle 1689"/>
                <p:cNvSpPr>
                  <a:spLocks noChangeArrowheads="1"/>
                </p:cNvSpPr>
                <p:nvPr/>
              </p:nvSpPr>
              <p:spPr bwMode="auto">
                <a:xfrm>
                  <a:off x="2022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3" name="Rectangle 1690"/>
                <p:cNvSpPr>
                  <a:spLocks noChangeArrowheads="1"/>
                </p:cNvSpPr>
                <p:nvPr/>
              </p:nvSpPr>
              <p:spPr bwMode="auto">
                <a:xfrm>
                  <a:off x="2016" y="1950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4" name="Rectangle 1691"/>
                <p:cNvSpPr>
                  <a:spLocks noChangeArrowheads="1"/>
                </p:cNvSpPr>
                <p:nvPr/>
              </p:nvSpPr>
              <p:spPr bwMode="auto">
                <a:xfrm>
                  <a:off x="2007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5" name="Rectangle 1692"/>
                <p:cNvSpPr>
                  <a:spLocks noChangeArrowheads="1"/>
                </p:cNvSpPr>
                <p:nvPr/>
              </p:nvSpPr>
              <p:spPr bwMode="auto">
                <a:xfrm>
                  <a:off x="2002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6" name="Rectangle 1693"/>
                <p:cNvSpPr>
                  <a:spLocks noChangeArrowheads="1"/>
                </p:cNvSpPr>
                <p:nvPr/>
              </p:nvSpPr>
              <p:spPr bwMode="auto">
                <a:xfrm>
                  <a:off x="1997" y="195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7" name="Rectangle 1694"/>
                <p:cNvSpPr>
                  <a:spLocks noChangeArrowheads="1"/>
                </p:cNvSpPr>
                <p:nvPr/>
              </p:nvSpPr>
              <p:spPr bwMode="auto">
                <a:xfrm>
                  <a:off x="1988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8" name="Rectangle 1695"/>
                <p:cNvSpPr>
                  <a:spLocks noChangeArrowheads="1"/>
                </p:cNvSpPr>
                <p:nvPr/>
              </p:nvSpPr>
              <p:spPr bwMode="auto">
                <a:xfrm>
                  <a:off x="1982" y="1950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69" name="Rectangle 1696"/>
                <p:cNvSpPr>
                  <a:spLocks noChangeArrowheads="1"/>
                </p:cNvSpPr>
                <p:nvPr/>
              </p:nvSpPr>
              <p:spPr bwMode="auto">
                <a:xfrm>
                  <a:off x="1974" y="1950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0" name="Rectangle 1697"/>
                <p:cNvSpPr>
                  <a:spLocks noChangeArrowheads="1"/>
                </p:cNvSpPr>
                <p:nvPr/>
              </p:nvSpPr>
              <p:spPr bwMode="auto">
                <a:xfrm>
                  <a:off x="1965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1" name="Rectangle 1698"/>
                <p:cNvSpPr>
                  <a:spLocks noChangeArrowheads="1"/>
                </p:cNvSpPr>
                <p:nvPr/>
              </p:nvSpPr>
              <p:spPr bwMode="auto">
                <a:xfrm>
                  <a:off x="1960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2" name="Rectangle 1699"/>
                <p:cNvSpPr>
                  <a:spLocks noChangeArrowheads="1"/>
                </p:cNvSpPr>
                <p:nvPr/>
              </p:nvSpPr>
              <p:spPr bwMode="auto">
                <a:xfrm>
                  <a:off x="1955" y="195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3" name="Rectangle 1700"/>
                <p:cNvSpPr>
                  <a:spLocks noChangeArrowheads="1"/>
                </p:cNvSpPr>
                <p:nvPr/>
              </p:nvSpPr>
              <p:spPr bwMode="auto">
                <a:xfrm>
                  <a:off x="1945" y="195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4" name="Rectangle 1701"/>
                <p:cNvSpPr>
                  <a:spLocks noChangeArrowheads="1"/>
                </p:cNvSpPr>
                <p:nvPr/>
              </p:nvSpPr>
              <p:spPr bwMode="auto">
                <a:xfrm>
                  <a:off x="1940" y="195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5" name="Rectangle 1702"/>
                <p:cNvSpPr>
                  <a:spLocks noChangeArrowheads="1"/>
                </p:cNvSpPr>
                <p:nvPr/>
              </p:nvSpPr>
              <p:spPr bwMode="auto">
                <a:xfrm>
                  <a:off x="1931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6" name="Rectangle 1703"/>
                <p:cNvSpPr>
                  <a:spLocks noChangeArrowheads="1"/>
                </p:cNvSpPr>
                <p:nvPr/>
              </p:nvSpPr>
              <p:spPr bwMode="auto">
                <a:xfrm>
                  <a:off x="1921" y="1950"/>
                  <a:ext cx="12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7" name="Rectangle 1704"/>
                <p:cNvSpPr>
                  <a:spLocks noChangeArrowheads="1"/>
                </p:cNvSpPr>
                <p:nvPr/>
              </p:nvSpPr>
              <p:spPr bwMode="auto">
                <a:xfrm>
                  <a:off x="1911" y="195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8" name="Freeform 1705"/>
                <p:cNvSpPr>
                  <a:spLocks/>
                </p:cNvSpPr>
                <p:nvPr/>
              </p:nvSpPr>
              <p:spPr bwMode="auto">
                <a:xfrm>
                  <a:off x="1898" y="1950"/>
                  <a:ext cx="13" cy="14"/>
                </a:xfrm>
                <a:custGeom>
                  <a:avLst/>
                  <a:gdLst>
                    <a:gd name="T0" fmla="*/ 13 w 13"/>
                    <a:gd name="T1" fmla="*/ 8 h 14"/>
                    <a:gd name="T2" fmla="*/ 8 w 13"/>
                    <a:gd name="T3" fmla="*/ 14 h 14"/>
                    <a:gd name="T4" fmla="*/ 13 w 13"/>
                    <a:gd name="T5" fmla="*/ 14 h 14"/>
                    <a:gd name="T6" fmla="*/ 13 w 13"/>
                    <a:gd name="T7" fmla="*/ 0 h 14"/>
                    <a:gd name="T8" fmla="*/ 8 w 13"/>
                    <a:gd name="T9" fmla="*/ 0 h 14"/>
                    <a:gd name="T10" fmla="*/ 0 w 13"/>
                    <a:gd name="T11" fmla="*/ 8 h 14"/>
                    <a:gd name="T12" fmla="*/ 8 w 13"/>
                    <a:gd name="T13" fmla="*/ 0 h 14"/>
                    <a:gd name="T14" fmla="*/ 0 w 13"/>
                    <a:gd name="T15" fmla="*/ 0 h 14"/>
                    <a:gd name="T16" fmla="*/ 0 w 13"/>
                    <a:gd name="T17" fmla="*/ 8 h 14"/>
                    <a:gd name="T18" fmla="*/ 13 w 13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13" y="8"/>
                      </a:moveTo>
                      <a:lnTo>
                        <a:pt x="8" y="14"/>
                      </a:lnTo>
                      <a:lnTo>
                        <a:pt x="13" y="14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79" name="Freeform 1706"/>
                <p:cNvSpPr>
                  <a:spLocks/>
                </p:cNvSpPr>
                <p:nvPr/>
              </p:nvSpPr>
              <p:spPr bwMode="auto">
                <a:xfrm>
                  <a:off x="1898" y="1955"/>
                  <a:ext cx="13" cy="18"/>
                </a:xfrm>
                <a:custGeom>
                  <a:avLst/>
                  <a:gdLst>
                    <a:gd name="T0" fmla="*/ 8 w 13"/>
                    <a:gd name="T1" fmla="*/ 18 h 18"/>
                    <a:gd name="T2" fmla="*/ 13 w 13"/>
                    <a:gd name="T3" fmla="*/ 9 h 18"/>
                    <a:gd name="T4" fmla="*/ 13 w 13"/>
                    <a:gd name="T5" fmla="*/ 3 h 18"/>
                    <a:gd name="T6" fmla="*/ 0 w 13"/>
                    <a:gd name="T7" fmla="*/ 3 h 18"/>
                    <a:gd name="T8" fmla="*/ 0 w 13"/>
                    <a:gd name="T9" fmla="*/ 9 h 18"/>
                    <a:gd name="T10" fmla="*/ 8 w 13"/>
                    <a:gd name="T11" fmla="*/ 0 h 18"/>
                    <a:gd name="T12" fmla="*/ 8 w 13"/>
                    <a:gd name="T13" fmla="*/ 18 h 18"/>
                    <a:gd name="T14" fmla="*/ 13 w 13"/>
                    <a:gd name="T15" fmla="*/ 18 h 18"/>
                    <a:gd name="T16" fmla="*/ 13 w 13"/>
                    <a:gd name="T17" fmla="*/ 9 h 18"/>
                    <a:gd name="T18" fmla="*/ 8 w 13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8" y="18"/>
                      </a:moveTo>
                      <a:lnTo>
                        <a:pt x="13" y="9"/>
                      </a:lnTo>
                      <a:lnTo>
                        <a:pt x="13" y="3"/>
                      </a:ln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8" y="0"/>
                      </a:lnTo>
                      <a:lnTo>
                        <a:pt x="8" y="18"/>
                      </a:lnTo>
                      <a:lnTo>
                        <a:pt x="13" y="18"/>
                      </a:lnTo>
                      <a:lnTo>
                        <a:pt x="13" y="9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0" name="Rectangle 1707"/>
                <p:cNvSpPr>
                  <a:spLocks noChangeArrowheads="1"/>
                </p:cNvSpPr>
                <p:nvPr/>
              </p:nvSpPr>
              <p:spPr bwMode="auto">
                <a:xfrm>
                  <a:off x="1898" y="195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1" name="Rectangle 1708"/>
                <p:cNvSpPr>
                  <a:spLocks noChangeArrowheads="1"/>
                </p:cNvSpPr>
                <p:nvPr/>
              </p:nvSpPr>
              <p:spPr bwMode="auto">
                <a:xfrm>
                  <a:off x="1892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2" name="Rectangle 1709"/>
                <p:cNvSpPr>
                  <a:spLocks noChangeArrowheads="1"/>
                </p:cNvSpPr>
                <p:nvPr/>
              </p:nvSpPr>
              <p:spPr bwMode="auto">
                <a:xfrm>
                  <a:off x="1883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3" name="Rectangle 1710"/>
                <p:cNvSpPr>
                  <a:spLocks noChangeArrowheads="1"/>
                </p:cNvSpPr>
                <p:nvPr/>
              </p:nvSpPr>
              <p:spPr bwMode="auto">
                <a:xfrm>
                  <a:off x="1877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4" name="Rectangle 1711"/>
                <p:cNvSpPr>
                  <a:spLocks noChangeArrowheads="1"/>
                </p:cNvSpPr>
                <p:nvPr/>
              </p:nvSpPr>
              <p:spPr bwMode="auto">
                <a:xfrm>
                  <a:off x="1864" y="1955"/>
                  <a:ext cx="15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5" name="Rectangle 1712"/>
                <p:cNvSpPr>
                  <a:spLocks noChangeArrowheads="1"/>
                </p:cNvSpPr>
                <p:nvPr/>
              </p:nvSpPr>
              <p:spPr bwMode="auto">
                <a:xfrm>
                  <a:off x="1858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6" name="Rectangle 1713"/>
                <p:cNvSpPr>
                  <a:spLocks noChangeArrowheads="1"/>
                </p:cNvSpPr>
                <p:nvPr/>
              </p:nvSpPr>
              <p:spPr bwMode="auto">
                <a:xfrm>
                  <a:off x="1849" y="1955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7" name="Rectangle 1714"/>
                <p:cNvSpPr>
                  <a:spLocks noChangeArrowheads="1"/>
                </p:cNvSpPr>
                <p:nvPr/>
              </p:nvSpPr>
              <p:spPr bwMode="auto">
                <a:xfrm>
                  <a:off x="1835" y="1955"/>
                  <a:ext cx="15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8" name="Rectangle 1715"/>
                <p:cNvSpPr>
                  <a:spLocks noChangeArrowheads="1"/>
                </p:cNvSpPr>
                <p:nvPr/>
              </p:nvSpPr>
              <p:spPr bwMode="auto">
                <a:xfrm>
                  <a:off x="1830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89" name="Rectangle 1716"/>
                <p:cNvSpPr>
                  <a:spLocks noChangeArrowheads="1"/>
                </p:cNvSpPr>
                <p:nvPr/>
              </p:nvSpPr>
              <p:spPr bwMode="auto">
                <a:xfrm>
                  <a:off x="1822" y="195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0" name="Rectangle 1717"/>
                <p:cNvSpPr>
                  <a:spLocks noChangeArrowheads="1"/>
                </p:cNvSpPr>
                <p:nvPr/>
              </p:nvSpPr>
              <p:spPr bwMode="auto">
                <a:xfrm>
                  <a:off x="1807" y="1955"/>
                  <a:ext cx="1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1" name="Rectangle 1718"/>
                <p:cNvSpPr>
                  <a:spLocks noChangeArrowheads="1"/>
                </p:cNvSpPr>
                <p:nvPr/>
              </p:nvSpPr>
              <p:spPr bwMode="auto">
                <a:xfrm>
                  <a:off x="1801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2" name="Rectangle 1719"/>
                <p:cNvSpPr>
                  <a:spLocks noChangeArrowheads="1"/>
                </p:cNvSpPr>
                <p:nvPr/>
              </p:nvSpPr>
              <p:spPr bwMode="auto">
                <a:xfrm>
                  <a:off x="1796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3" name="Rectangle 1720"/>
                <p:cNvSpPr>
                  <a:spLocks noChangeArrowheads="1"/>
                </p:cNvSpPr>
                <p:nvPr/>
              </p:nvSpPr>
              <p:spPr bwMode="auto">
                <a:xfrm>
                  <a:off x="1788" y="195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4" name="Rectangle 1721"/>
                <p:cNvSpPr>
                  <a:spLocks noChangeArrowheads="1"/>
                </p:cNvSpPr>
                <p:nvPr/>
              </p:nvSpPr>
              <p:spPr bwMode="auto">
                <a:xfrm>
                  <a:off x="1781" y="1955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5" name="Rectangle 1722"/>
                <p:cNvSpPr>
                  <a:spLocks noChangeArrowheads="1"/>
                </p:cNvSpPr>
                <p:nvPr/>
              </p:nvSpPr>
              <p:spPr bwMode="auto">
                <a:xfrm>
                  <a:off x="1773" y="195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6" name="Rectangle 1723"/>
                <p:cNvSpPr>
                  <a:spLocks noChangeArrowheads="1"/>
                </p:cNvSpPr>
                <p:nvPr/>
              </p:nvSpPr>
              <p:spPr bwMode="auto">
                <a:xfrm>
                  <a:off x="1767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7" name="Rectangle 1724"/>
                <p:cNvSpPr>
                  <a:spLocks noChangeArrowheads="1"/>
                </p:cNvSpPr>
                <p:nvPr/>
              </p:nvSpPr>
              <p:spPr bwMode="auto">
                <a:xfrm>
                  <a:off x="1759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8" name="Rectangle 1725"/>
                <p:cNvSpPr>
                  <a:spLocks noChangeArrowheads="1"/>
                </p:cNvSpPr>
                <p:nvPr/>
              </p:nvSpPr>
              <p:spPr bwMode="auto">
                <a:xfrm>
                  <a:off x="1754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199" name="Rectangle 1726"/>
                <p:cNvSpPr>
                  <a:spLocks noChangeArrowheads="1"/>
                </p:cNvSpPr>
                <p:nvPr/>
              </p:nvSpPr>
              <p:spPr bwMode="auto">
                <a:xfrm>
                  <a:off x="1747" y="1955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0" name="Rectangle 1727"/>
                <p:cNvSpPr>
                  <a:spLocks noChangeArrowheads="1"/>
                </p:cNvSpPr>
                <p:nvPr/>
              </p:nvSpPr>
              <p:spPr bwMode="auto">
                <a:xfrm>
                  <a:off x="1739" y="195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1" name="Rectangle 1728"/>
                <p:cNvSpPr>
                  <a:spLocks noChangeArrowheads="1"/>
                </p:cNvSpPr>
                <p:nvPr/>
              </p:nvSpPr>
              <p:spPr bwMode="auto">
                <a:xfrm>
                  <a:off x="1725" y="1955"/>
                  <a:ext cx="15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2" name="Rectangle 1729"/>
                <p:cNvSpPr>
                  <a:spLocks noChangeArrowheads="1"/>
                </p:cNvSpPr>
                <p:nvPr/>
              </p:nvSpPr>
              <p:spPr bwMode="auto">
                <a:xfrm>
                  <a:off x="1717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3" name="Rectangle 1730"/>
                <p:cNvSpPr>
                  <a:spLocks noChangeArrowheads="1"/>
                </p:cNvSpPr>
                <p:nvPr/>
              </p:nvSpPr>
              <p:spPr bwMode="auto">
                <a:xfrm>
                  <a:off x="1710" y="1955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4" name="Rectangle 1731"/>
                <p:cNvSpPr>
                  <a:spLocks noChangeArrowheads="1"/>
                </p:cNvSpPr>
                <p:nvPr/>
              </p:nvSpPr>
              <p:spPr bwMode="auto">
                <a:xfrm>
                  <a:off x="1705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5" name="Rectangle 1732"/>
                <p:cNvSpPr>
                  <a:spLocks noChangeArrowheads="1"/>
                </p:cNvSpPr>
                <p:nvPr/>
              </p:nvSpPr>
              <p:spPr bwMode="auto">
                <a:xfrm>
                  <a:off x="1697" y="1955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6" name="Rectangle 1733"/>
                <p:cNvSpPr>
                  <a:spLocks noChangeArrowheads="1"/>
                </p:cNvSpPr>
                <p:nvPr/>
              </p:nvSpPr>
              <p:spPr bwMode="auto">
                <a:xfrm>
                  <a:off x="1691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7" name="Rectangle 1734"/>
                <p:cNvSpPr>
                  <a:spLocks noChangeArrowheads="1"/>
                </p:cNvSpPr>
                <p:nvPr/>
              </p:nvSpPr>
              <p:spPr bwMode="auto">
                <a:xfrm>
                  <a:off x="1683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8" name="Rectangle 1735"/>
                <p:cNvSpPr>
                  <a:spLocks noChangeArrowheads="1"/>
                </p:cNvSpPr>
                <p:nvPr/>
              </p:nvSpPr>
              <p:spPr bwMode="auto">
                <a:xfrm>
                  <a:off x="1668" y="1955"/>
                  <a:ext cx="1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09" name="Rectangle 1736"/>
                <p:cNvSpPr>
                  <a:spLocks noChangeArrowheads="1"/>
                </p:cNvSpPr>
                <p:nvPr/>
              </p:nvSpPr>
              <p:spPr bwMode="auto">
                <a:xfrm>
                  <a:off x="1663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0" name="Rectangle 1737"/>
                <p:cNvSpPr>
                  <a:spLocks noChangeArrowheads="1"/>
                </p:cNvSpPr>
                <p:nvPr/>
              </p:nvSpPr>
              <p:spPr bwMode="auto">
                <a:xfrm>
                  <a:off x="1657" y="1955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1" name="Rectangle 1738"/>
                <p:cNvSpPr>
                  <a:spLocks noChangeArrowheads="1"/>
                </p:cNvSpPr>
                <p:nvPr/>
              </p:nvSpPr>
              <p:spPr bwMode="auto">
                <a:xfrm>
                  <a:off x="1649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2" name="Rectangle 1739"/>
                <p:cNvSpPr>
                  <a:spLocks noChangeArrowheads="1"/>
                </p:cNvSpPr>
                <p:nvPr/>
              </p:nvSpPr>
              <p:spPr bwMode="auto">
                <a:xfrm>
                  <a:off x="1643" y="1955"/>
                  <a:ext cx="8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3" name="Rectangle 1740"/>
                <p:cNvSpPr>
                  <a:spLocks noChangeArrowheads="1"/>
                </p:cNvSpPr>
                <p:nvPr/>
              </p:nvSpPr>
              <p:spPr bwMode="auto">
                <a:xfrm>
                  <a:off x="1634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4" name="Rectangle 1741"/>
                <p:cNvSpPr>
                  <a:spLocks noChangeArrowheads="1"/>
                </p:cNvSpPr>
                <p:nvPr/>
              </p:nvSpPr>
              <p:spPr bwMode="auto">
                <a:xfrm>
                  <a:off x="1626" y="1955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5" name="Rectangle 1742"/>
                <p:cNvSpPr>
                  <a:spLocks noChangeArrowheads="1"/>
                </p:cNvSpPr>
                <p:nvPr/>
              </p:nvSpPr>
              <p:spPr bwMode="auto">
                <a:xfrm>
                  <a:off x="1615" y="1955"/>
                  <a:ext cx="13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6" name="Rectangle 1743"/>
                <p:cNvSpPr>
                  <a:spLocks noChangeArrowheads="1"/>
                </p:cNvSpPr>
                <p:nvPr/>
              </p:nvSpPr>
              <p:spPr bwMode="auto">
                <a:xfrm>
                  <a:off x="1606" y="1955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7" name="Freeform 1744"/>
                <p:cNvSpPr>
                  <a:spLocks/>
                </p:cNvSpPr>
                <p:nvPr/>
              </p:nvSpPr>
              <p:spPr bwMode="auto">
                <a:xfrm>
                  <a:off x="1592" y="1955"/>
                  <a:ext cx="14" cy="18"/>
                </a:xfrm>
                <a:custGeom>
                  <a:avLst/>
                  <a:gdLst>
                    <a:gd name="T0" fmla="*/ 0 w 14"/>
                    <a:gd name="T1" fmla="*/ 9 h 18"/>
                    <a:gd name="T2" fmla="*/ 8 w 14"/>
                    <a:gd name="T3" fmla="*/ 18 h 18"/>
                    <a:gd name="T4" fmla="*/ 14 w 14"/>
                    <a:gd name="T5" fmla="*/ 18 h 18"/>
                    <a:gd name="T6" fmla="*/ 14 w 14"/>
                    <a:gd name="T7" fmla="*/ 0 h 18"/>
                    <a:gd name="T8" fmla="*/ 8 w 14"/>
                    <a:gd name="T9" fmla="*/ 0 h 18"/>
                    <a:gd name="T10" fmla="*/ 14 w 14"/>
                    <a:gd name="T11" fmla="*/ 9 h 18"/>
                    <a:gd name="T12" fmla="*/ 0 w 14"/>
                    <a:gd name="T13" fmla="*/ 9 h 18"/>
                    <a:gd name="T14" fmla="*/ 0 w 14"/>
                    <a:gd name="T15" fmla="*/ 18 h 18"/>
                    <a:gd name="T16" fmla="*/ 8 w 14"/>
                    <a:gd name="T17" fmla="*/ 18 h 18"/>
                    <a:gd name="T18" fmla="*/ 0 w 14"/>
                    <a:gd name="T19" fmla="*/ 9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0" y="9"/>
                      </a:moveTo>
                      <a:lnTo>
                        <a:pt x="8" y="18"/>
                      </a:lnTo>
                      <a:lnTo>
                        <a:pt x="14" y="1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8" name="Freeform 1745"/>
                <p:cNvSpPr>
                  <a:spLocks/>
                </p:cNvSpPr>
                <p:nvPr/>
              </p:nvSpPr>
              <p:spPr bwMode="auto">
                <a:xfrm>
                  <a:off x="1592" y="1950"/>
                  <a:ext cx="14" cy="14"/>
                </a:xfrm>
                <a:custGeom>
                  <a:avLst/>
                  <a:gdLst>
                    <a:gd name="T0" fmla="*/ 8 w 14"/>
                    <a:gd name="T1" fmla="*/ 14 h 14"/>
                    <a:gd name="T2" fmla="*/ 0 w 14"/>
                    <a:gd name="T3" fmla="*/ 8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8 h 14"/>
                    <a:gd name="T10" fmla="*/ 8 w 14"/>
                    <a:gd name="T11" fmla="*/ 0 h 14"/>
                    <a:gd name="T12" fmla="*/ 14 w 14"/>
                    <a:gd name="T13" fmla="*/ 8 h 14"/>
                    <a:gd name="T14" fmla="*/ 14 w 14"/>
                    <a:gd name="T15" fmla="*/ 0 h 14"/>
                    <a:gd name="T16" fmla="*/ 8 w 14"/>
                    <a:gd name="T17" fmla="*/ 0 h 14"/>
                    <a:gd name="T18" fmla="*/ 8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8" y="14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8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19" name="Rectangle 1746"/>
                <p:cNvSpPr>
                  <a:spLocks noChangeArrowheads="1"/>
                </p:cNvSpPr>
                <p:nvPr/>
              </p:nvSpPr>
              <p:spPr bwMode="auto">
                <a:xfrm>
                  <a:off x="1592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0" name="Rectangle 1747"/>
                <p:cNvSpPr>
                  <a:spLocks noChangeArrowheads="1"/>
                </p:cNvSpPr>
                <p:nvPr/>
              </p:nvSpPr>
              <p:spPr bwMode="auto">
                <a:xfrm>
                  <a:off x="1587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1" name="Rectangle 1748"/>
                <p:cNvSpPr>
                  <a:spLocks noChangeArrowheads="1"/>
                </p:cNvSpPr>
                <p:nvPr/>
              </p:nvSpPr>
              <p:spPr bwMode="auto">
                <a:xfrm>
                  <a:off x="1581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2" name="Rectangle 1749"/>
                <p:cNvSpPr>
                  <a:spLocks noChangeArrowheads="1"/>
                </p:cNvSpPr>
                <p:nvPr/>
              </p:nvSpPr>
              <p:spPr bwMode="auto">
                <a:xfrm>
                  <a:off x="1572" y="195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3" name="Rectangle 1750"/>
                <p:cNvSpPr>
                  <a:spLocks noChangeArrowheads="1"/>
                </p:cNvSpPr>
                <p:nvPr/>
              </p:nvSpPr>
              <p:spPr bwMode="auto">
                <a:xfrm>
                  <a:off x="1567" y="195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4" name="Rectangle 1751"/>
                <p:cNvSpPr>
                  <a:spLocks noChangeArrowheads="1"/>
                </p:cNvSpPr>
                <p:nvPr/>
              </p:nvSpPr>
              <p:spPr bwMode="auto">
                <a:xfrm>
                  <a:off x="1558" y="195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5" name="Rectangle 1752"/>
                <p:cNvSpPr>
                  <a:spLocks noChangeArrowheads="1"/>
                </p:cNvSpPr>
                <p:nvPr/>
              </p:nvSpPr>
              <p:spPr bwMode="auto">
                <a:xfrm>
                  <a:off x="1553" y="195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6" name="Rectangle 1753"/>
                <p:cNvSpPr>
                  <a:spLocks noChangeArrowheads="1"/>
                </p:cNvSpPr>
                <p:nvPr/>
              </p:nvSpPr>
              <p:spPr bwMode="auto">
                <a:xfrm>
                  <a:off x="1543" y="195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7" name="Rectangle 1754"/>
                <p:cNvSpPr>
                  <a:spLocks noChangeArrowheads="1"/>
                </p:cNvSpPr>
                <p:nvPr/>
              </p:nvSpPr>
              <p:spPr bwMode="auto">
                <a:xfrm>
                  <a:off x="1533" y="1950"/>
                  <a:ext cx="12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8" name="Freeform 1755"/>
                <p:cNvSpPr>
                  <a:spLocks/>
                </p:cNvSpPr>
                <p:nvPr/>
              </p:nvSpPr>
              <p:spPr bwMode="auto">
                <a:xfrm>
                  <a:off x="1519" y="1950"/>
                  <a:ext cx="14" cy="14"/>
                </a:xfrm>
                <a:custGeom>
                  <a:avLst/>
                  <a:gdLst>
                    <a:gd name="T0" fmla="*/ 0 w 14"/>
                    <a:gd name="T1" fmla="*/ 8 h 14"/>
                    <a:gd name="T2" fmla="*/ 5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5 w 14"/>
                    <a:gd name="T9" fmla="*/ 0 h 14"/>
                    <a:gd name="T10" fmla="*/ 14 w 14"/>
                    <a:gd name="T11" fmla="*/ 8 h 14"/>
                    <a:gd name="T12" fmla="*/ 0 w 14"/>
                    <a:gd name="T13" fmla="*/ 8 h 14"/>
                    <a:gd name="T14" fmla="*/ 0 w 14"/>
                    <a:gd name="T15" fmla="*/ 14 h 14"/>
                    <a:gd name="T16" fmla="*/ 5 w 14"/>
                    <a:gd name="T17" fmla="*/ 14 h 14"/>
                    <a:gd name="T18" fmla="*/ 0 w 14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8"/>
                      </a:moveTo>
                      <a:lnTo>
                        <a:pt x="5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29" name="Freeform 1756"/>
                <p:cNvSpPr>
                  <a:spLocks/>
                </p:cNvSpPr>
                <p:nvPr/>
              </p:nvSpPr>
              <p:spPr bwMode="auto">
                <a:xfrm>
                  <a:off x="1519" y="1945"/>
                  <a:ext cx="14" cy="13"/>
                </a:xfrm>
                <a:custGeom>
                  <a:avLst/>
                  <a:gdLst>
                    <a:gd name="T0" fmla="*/ 5 w 14"/>
                    <a:gd name="T1" fmla="*/ 13 h 13"/>
                    <a:gd name="T2" fmla="*/ 0 w 14"/>
                    <a:gd name="T3" fmla="*/ 5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5 h 13"/>
                    <a:gd name="T10" fmla="*/ 5 w 14"/>
                    <a:gd name="T11" fmla="*/ 0 h 13"/>
                    <a:gd name="T12" fmla="*/ 14 w 14"/>
                    <a:gd name="T13" fmla="*/ 5 h 13"/>
                    <a:gd name="T14" fmla="*/ 14 w 14"/>
                    <a:gd name="T15" fmla="*/ 0 h 13"/>
                    <a:gd name="T16" fmla="*/ 5 w 14"/>
                    <a:gd name="T17" fmla="*/ 0 h 13"/>
                    <a:gd name="T18" fmla="*/ 5 w 14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5" y="13"/>
                      </a:move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5"/>
                      </a:lnTo>
                      <a:lnTo>
                        <a:pt x="5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0" name="Freeform 1757"/>
                <p:cNvSpPr>
                  <a:spLocks/>
                </p:cNvSpPr>
                <p:nvPr/>
              </p:nvSpPr>
              <p:spPr bwMode="auto">
                <a:xfrm>
                  <a:off x="1510" y="1945"/>
                  <a:ext cx="14" cy="13"/>
                </a:xfrm>
                <a:custGeom>
                  <a:avLst/>
                  <a:gdLst>
                    <a:gd name="T0" fmla="*/ 0 w 14"/>
                    <a:gd name="T1" fmla="*/ 5 h 13"/>
                    <a:gd name="T2" fmla="*/ 9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9 w 14"/>
                    <a:gd name="T9" fmla="*/ 0 h 13"/>
                    <a:gd name="T10" fmla="*/ 14 w 14"/>
                    <a:gd name="T11" fmla="*/ 5 h 13"/>
                    <a:gd name="T12" fmla="*/ 0 w 14"/>
                    <a:gd name="T13" fmla="*/ 5 h 13"/>
                    <a:gd name="T14" fmla="*/ 0 w 14"/>
                    <a:gd name="T15" fmla="*/ 13 h 13"/>
                    <a:gd name="T16" fmla="*/ 9 w 14"/>
                    <a:gd name="T17" fmla="*/ 13 h 13"/>
                    <a:gd name="T18" fmla="*/ 0 w 14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5"/>
                      </a:moveTo>
                      <a:lnTo>
                        <a:pt x="9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9" y="1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1" name="Freeform 1758"/>
                <p:cNvSpPr>
                  <a:spLocks/>
                </p:cNvSpPr>
                <p:nvPr/>
              </p:nvSpPr>
              <p:spPr bwMode="auto">
                <a:xfrm>
                  <a:off x="1510" y="1936"/>
                  <a:ext cx="14" cy="14"/>
                </a:xfrm>
                <a:custGeom>
                  <a:avLst/>
                  <a:gdLst>
                    <a:gd name="T0" fmla="*/ 9 w 14"/>
                    <a:gd name="T1" fmla="*/ 14 h 14"/>
                    <a:gd name="T2" fmla="*/ 0 w 14"/>
                    <a:gd name="T3" fmla="*/ 9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9 h 14"/>
                    <a:gd name="T10" fmla="*/ 9 w 14"/>
                    <a:gd name="T11" fmla="*/ 0 h 14"/>
                    <a:gd name="T12" fmla="*/ 14 w 14"/>
                    <a:gd name="T13" fmla="*/ 9 h 14"/>
                    <a:gd name="T14" fmla="*/ 14 w 14"/>
                    <a:gd name="T15" fmla="*/ 0 h 14"/>
                    <a:gd name="T16" fmla="*/ 9 w 14"/>
                    <a:gd name="T17" fmla="*/ 0 h 14"/>
                    <a:gd name="T18" fmla="*/ 9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9" y="14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9"/>
                      </a:lnTo>
                      <a:lnTo>
                        <a:pt x="9" y="0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2" name="Rectangle 1759"/>
                <p:cNvSpPr>
                  <a:spLocks noChangeArrowheads="1"/>
                </p:cNvSpPr>
                <p:nvPr/>
              </p:nvSpPr>
              <p:spPr bwMode="auto">
                <a:xfrm>
                  <a:off x="1501" y="1936"/>
                  <a:ext cx="1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3" name="Rectangle 1760"/>
                <p:cNvSpPr>
                  <a:spLocks noChangeArrowheads="1"/>
                </p:cNvSpPr>
                <p:nvPr/>
              </p:nvSpPr>
              <p:spPr bwMode="auto">
                <a:xfrm>
                  <a:off x="1496" y="1936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4" name="Freeform 1761"/>
                <p:cNvSpPr>
                  <a:spLocks/>
                </p:cNvSpPr>
                <p:nvPr/>
              </p:nvSpPr>
              <p:spPr bwMode="auto">
                <a:xfrm>
                  <a:off x="1482" y="1936"/>
                  <a:ext cx="14" cy="14"/>
                </a:xfrm>
                <a:custGeom>
                  <a:avLst/>
                  <a:gdLst>
                    <a:gd name="T0" fmla="*/ 0 w 14"/>
                    <a:gd name="T1" fmla="*/ 9 h 14"/>
                    <a:gd name="T2" fmla="*/ 9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9 w 14"/>
                    <a:gd name="T9" fmla="*/ 0 h 14"/>
                    <a:gd name="T10" fmla="*/ 14 w 14"/>
                    <a:gd name="T11" fmla="*/ 9 h 14"/>
                    <a:gd name="T12" fmla="*/ 0 w 14"/>
                    <a:gd name="T13" fmla="*/ 9 h 14"/>
                    <a:gd name="T14" fmla="*/ 0 w 14"/>
                    <a:gd name="T15" fmla="*/ 14 h 14"/>
                    <a:gd name="T16" fmla="*/ 9 w 14"/>
                    <a:gd name="T17" fmla="*/ 14 h 14"/>
                    <a:gd name="T18" fmla="*/ 0 w 14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9"/>
                      </a:moveTo>
                      <a:lnTo>
                        <a:pt x="9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5" name="Rectangle 1762"/>
                <p:cNvSpPr>
                  <a:spLocks noChangeArrowheads="1"/>
                </p:cNvSpPr>
                <p:nvPr/>
              </p:nvSpPr>
              <p:spPr bwMode="auto">
                <a:xfrm>
                  <a:off x="1482" y="1936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6" name="Freeform 1763"/>
                <p:cNvSpPr>
                  <a:spLocks/>
                </p:cNvSpPr>
                <p:nvPr/>
              </p:nvSpPr>
              <p:spPr bwMode="auto">
                <a:xfrm>
                  <a:off x="1482" y="1922"/>
                  <a:ext cx="14" cy="17"/>
                </a:xfrm>
                <a:custGeom>
                  <a:avLst/>
                  <a:gdLst>
                    <a:gd name="T0" fmla="*/ 9 w 14"/>
                    <a:gd name="T1" fmla="*/ 17 h 17"/>
                    <a:gd name="T2" fmla="*/ 0 w 14"/>
                    <a:gd name="T3" fmla="*/ 8 h 17"/>
                    <a:gd name="T4" fmla="*/ 0 w 14"/>
                    <a:gd name="T5" fmla="*/ 14 h 17"/>
                    <a:gd name="T6" fmla="*/ 14 w 14"/>
                    <a:gd name="T7" fmla="*/ 14 h 17"/>
                    <a:gd name="T8" fmla="*/ 14 w 14"/>
                    <a:gd name="T9" fmla="*/ 8 h 17"/>
                    <a:gd name="T10" fmla="*/ 9 w 14"/>
                    <a:gd name="T11" fmla="*/ 0 h 17"/>
                    <a:gd name="T12" fmla="*/ 14 w 14"/>
                    <a:gd name="T13" fmla="*/ 8 h 17"/>
                    <a:gd name="T14" fmla="*/ 14 w 14"/>
                    <a:gd name="T15" fmla="*/ 0 h 17"/>
                    <a:gd name="T16" fmla="*/ 9 w 14"/>
                    <a:gd name="T17" fmla="*/ 0 h 17"/>
                    <a:gd name="T18" fmla="*/ 9 w 14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9" y="17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9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7" name="Rectangle 1764"/>
                <p:cNvSpPr>
                  <a:spLocks noChangeArrowheads="1"/>
                </p:cNvSpPr>
                <p:nvPr/>
              </p:nvSpPr>
              <p:spPr bwMode="auto">
                <a:xfrm>
                  <a:off x="1476" y="1922"/>
                  <a:ext cx="1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8" name="Freeform 1765"/>
                <p:cNvSpPr>
                  <a:spLocks/>
                </p:cNvSpPr>
                <p:nvPr/>
              </p:nvSpPr>
              <p:spPr bwMode="auto">
                <a:xfrm>
                  <a:off x="1462" y="1922"/>
                  <a:ext cx="14" cy="17"/>
                </a:xfrm>
                <a:custGeom>
                  <a:avLst/>
                  <a:gdLst>
                    <a:gd name="T0" fmla="*/ 0 w 14"/>
                    <a:gd name="T1" fmla="*/ 8 h 17"/>
                    <a:gd name="T2" fmla="*/ 5 w 14"/>
                    <a:gd name="T3" fmla="*/ 17 h 17"/>
                    <a:gd name="T4" fmla="*/ 14 w 14"/>
                    <a:gd name="T5" fmla="*/ 17 h 17"/>
                    <a:gd name="T6" fmla="*/ 14 w 14"/>
                    <a:gd name="T7" fmla="*/ 0 h 17"/>
                    <a:gd name="T8" fmla="*/ 5 w 14"/>
                    <a:gd name="T9" fmla="*/ 0 h 17"/>
                    <a:gd name="T10" fmla="*/ 14 w 14"/>
                    <a:gd name="T11" fmla="*/ 8 h 17"/>
                    <a:gd name="T12" fmla="*/ 0 w 14"/>
                    <a:gd name="T13" fmla="*/ 8 h 17"/>
                    <a:gd name="T14" fmla="*/ 0 w 14"/>
                    <a:gd name="T15" fmla="*/ 17 h 17"/>
                    <a:gd name="T16" fmla="*/ 5 w 14"/>
                    <a:gd name="T17" fmla="*/ 17 h 17"/>
                    <a:gd name="T18" fmla="*/ 0 w 14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8"/>
                      </a:moveTo>
                      <a:lnTo>
                        <a:pt x="5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5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39" name="Freeform 1766"/>
                <p:cNvSpPr>
                  <a:spLocks/>
                </p:cNvSpPr>
                <p:nvPr/>
              </p:nvSpPr>
              <p:spPr bwMode="auto">
                <a:xfrm>
                  <a:off x="1462" y="1913"/>
                  <a:ext cx="14" cy="17"/>
                </a:xfrm>
                <a:custGeom>
                  <a:avLst/>
                  <a:gdLst>
                    <a:gd name="T0" fmla="*/ 5 w 14"/>
                    <a:gd name="T1" fmla="*/ 17 h 17"/>
                    <a:gd name="T2" fmla="*/ 0 w 14"/>
                    <a:gd name="T3" fmla="*/ 9 h 17"/>
                    <a:gd name="T4" fmla="*/ 0 w 14"/>
                    <a:gd name="T5" fmla="*/ 17 h 17"/>
                    <a:gd name="T6" fmla="*/ 14 w 14"/>
                    <a:gd name="T7" fmla="*/ 17 h 17"/>
                    <a:gd name="T8" fmla="*/ 14 w 14"/>
                    <a:gd name="T9" fmla="*/ 9 h 17"/>
                    <a:gd name="T10" fmla="*/ 5 w 14"/>
                    <a:gd name="T11" fmla="*/ 0 h 17"/>
                    <a:gd name="T12" fmla="*/ 14 w 14"/>
                    <a:gd name="T13" fmla="*/ 9 h 17"/>
                    <a:gd name="T14" fmla="*/ 14 w 14"/>
                    <a:gd name="T15" fmla="*/ 0 h 17"/>
                    <a:gd name="T16" fmla="*/ 5 w 14"/>
                    <a:gd name="T17" fmla="*/ 0 h 17"/>
                    <a:gd name="T18" fmla="*/ 5 w 14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5" y="17"/>
                      </a:move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14" y="17"/>
                      </a:lnTo>
                      <a:lnTo>
                        <a:pt x="14" y="9"/>
                      </a:lnTo>
                      <a:lnTo>
                        <a:pt x="5" y="0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0" name="Freeform 1767"/>
                <p:cNvSpPr>
                  <a:spLocks/>
                </p:cNvSpPr>
                <p:nvPr/>
              </p:nvSpPr>
              <p:spPr bwMode="auto">
                <a:xfrm>
                  <a:off x="1453" y="1913"/>
                  <a:ext cx="14" cy="17"/>
                </a:xfrm>
                <a:custGeom>
                  <a:avLst/>
                  <a:gdLst>
                    <a:gd name="T0" fmla="*/ 0 w 14"/>
                    <a:gd name="T1" fmla="*/ 9 h 17"/>
                    <a:gd name="T2" fmla="*/ 9 w 14"/>
                    <a:gd name="T3" fmla="*/ 17 h 17"/>
                    <a:gd name="T4" fmla="*/ 14 w 14"/>
                    <a:gd name="T5" fmla="*/ 17 h 17"/>
                    <a:gd name="T6" fmla="*/ 14 w 14"/>
                    <a:gd name="T7" fmla="*/ 0 h 17"/>
                    <a:gd name="T8" fmla="*/ 9 w 14"/>
                    <a:gd name="T9" fmla="*/ 0 h 17"/>
                    <a:gd name="T10" fmla="*/ 14 w 14"/>
                    <a:gd name="T11" fmla="*/ 9 h 17"/>
                    <a:gd name="T12" fmla="*/ 0 w 14"/>
                    <a:gd name="T13" fmla="*/ 9 h 17"/>
                    <a:gd name="T14" fmla="*/ 0 w 14"/>
                    <a:gd name="T15" fmla="*/ 17 h 17"/>
                    <a:gd name="T16" fmla="*/ 9 w 14"/>
                    <a:gd name="T17" fmla="*/ 17 h 17"/>
                    <a:gd name="T18" fmla="*/ 0 w 14"/>
                    <a:gd name="T19" fmla="*/ 9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7"/>
                    <a:gd name="T32" fmla="*/ 14 w 14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7">
                      <a:moveTo>
                        <a:pt x="0" y="9"/>
                      </a:moveTo>
                      <a:lnTo>
                        <a:pt x="9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1" name="Freeform 1768"/>
                <p:cNvSpPr>
                  <a:spLocks/>
                </p:cNvSpPr>
                <p:nvPr/>
              </p:nvSpPr>
              <p:spPr bwMode="auto">
                <a:xfrm>
                  <a:off x="1453" y="1908"/>
                  <a:ext cx="14" cy="16"/>
                </a:xfrm>
                <a:custGeom>
                  <a:avLst/>
                  <a:gdLst>
                    <a:gd name="T0" fmla="*/ 9 w 14"/>
                    <a:gd name="T1" fmla="*/ 16 h 16"/>
                    <a:gd name="T2" fmla="*/ 0 w 14"/>
                    <a:gd name="T3" fmla="*/ 8 h 16"/>
                    <a:gd name="T4" fmla="*/ 0 w 14"/>
                    <a:gd name="T5" fmla="*/ 14 h 16"/>
                    <a:gd name="T6" fmla="*/ 14 w 14"/>
                    <a:gd name="T7" fmla="*/ 14 h 16"/>
                    <a:gd name="T8" fmla="*/ 14 w 14"/>
                    <a:gd name="T9" fmla="*/ 8 h 16"/>
                    <a:gd name="T10" fmla="*/ 9 w 14"/>
                    <a:gd name="T11" fmla="*/ 0 h 16"/>
                    <a:gd name="T12" fmla="*/ 14 w 14"/>
                    <a:gd name="T13" fmla="*/ 8 h 16"/>
                    <a:gd name="T14" fmla="*/ 14 w 14"/>
                    <a:gd name="T15" fmla="*/ 0 h 16"/>
                    <a:gd name="T16" fmla="*/ 9 w 14"/>
                    <a:gd name="T17" fmla="*/ 0 h 16"/>
                    <a:gd name="T18" fmla="*/ 9 w 14"/>
                    <a:gd name="T19" fmla="*/ 16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6"/>
                    <a:gd name="T32" fmla="*/ 14 w 14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6">
                      <a:moveTo>
                        <a:pt x="9" y="16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8"/>
                      </a:lnTo>
                      <a:lnTo>
                        <a:pt x="9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2" name="Rectangle 1769"/>
                <p:cNvSpPr>
                  <a:spLocks noChangeArrowheads="1"/>
                </p:cNvSpPr>
                <p:nvPr/>
              </p:nvSpPr>
              <p:spPr bwMode="auto">
                <a:xfrm>
                  <a:off x="1455" y="1908"/>
                  <a:ext cx="8" cy="1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3" name="Freeform 1770"/>
                <p:cNvSpPr>
                  <a:spLocks/>
                </p:cNvSpPr>
                <p:nvPr/>
              </p:nvSpPr>
              <p:spPr bwMode="auto">
                <a:xfrm>
                  <a:off x="1442" y="1908"/>
                  <a:ext cx="13" cy="16"/>
                </a:xfrm>
                <a:custGeom>
                  <a:avLst/>
                  <a:gdLst>
                    <a:gd name="T0" fmla="*/ 0 w 13"/>
                    <a:gd name="T1" fmla="*/ 8 h 16"/>
                    <a:gd name="T2" fmla="*/ 5 w 13"/>
                    <a:gd name="T3" fmla="*/ 16 h 16"/>
                    <a:gd name="T4" fmla="*/ 13 w 13"/>
                    <a:gd name="T5" fmla="*/ 16 h 16"/>
                    <a:gd name="T6" fmla="*/ 13 w 13"/>
                    <a:gd name="T7" fmla="*/ 0 h 16"/>
                    <a:gd name="T8" fmla="*/ 5 w 13"/>
                    <a:gd name="T9" fmla="*/ 0 h 16"/>
                    <a:gd name="T10" fmla="*/ 13 w 13"/>
                    <a:gd name="T11" fmla="*/ 8 h 16"/>
                    <a:gd name="T12" fmla="*/ 0 w 13"/>
                    <a:gd name="T13" fmla="*/ 8 h 16"/>
                    <a:gd name="T14" fmla="*/ 0 w 13"/>
                    <a:gd name="T15" fmla="*/ 16 h 16"/>
                    <a:gd name="T16" fmla="*/ 5 w 13"/>
                    <a:gd name="T17" fmla="*/ 16 h 16"/>
                    <a:gd name="T18" fmla="*/ 0 w 13"/>
                    <a:gd name="T19" fmla="*/ 8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6"/>
                    <a:gd name="T32" fmla="*/ 13 w 13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6">
                      <a:moveTo>
                        <a:pt x="0" y="8"/>
                      </a:moveTo>
                      <a:lnTo>
                        <a:pt x="5" y="16"/>
                      </a:lnTo>
                      <a:lnTo>
                        <a:pt x="13" y="16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13" y="8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5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4" name="Freeform 1771"/>
                <p:cNvSpPr>
                  <a:spLocks/>
                </p:cNvSpPr>
                <p:nvPr/>
              </p:nvSpPr>
              <p:spPr bwMode="auto">
                <a:xfrm>
                  <a:off x="1442" y="1903"/>
                  <a:ext cx="13" cy="13"/>
                </a:xfrm>
                <a:custGeom>
                  <a:avLst/>
                  <a:gdLst>
                    <a:gd name="T0" fmla="*/ 5 w 13"/>
                    <a:gd name="T1" fmla="*/ 13 h 13"/>
                    <a:gd name="T2" fmla="*/ 0 w 13"/>
                    <a:gd name="T3" fmla="*/ 8 h 13"/>
                    <a:gd name="T4" fmla="*/ 0 w 13"/>
                    <a:gd name="T5" fmla="*/ 13 h 13"/>
                    <a:gd name="T6" fmla="*/ 13 w 13"/>
                    <a:gd name="T7" fmla="*/ 13 h 13"/>
                    <a:gd name="T8" fmla="*/ 13 w 13"/>
                    <a:gd name="T9" fmla="*/ 8 h 13"/>
                    <a:gd name="T10" fmla="*/ 5 w 13"/>
                    <a:gd name="T11" fmla="*/ 0 h 13"/>
                    <a:gd name="T12" fmla="*/ 13 w 13"/>
                    <a:gd name="T13" fmla="*/ 8 h 13"/>
                    <a:gd name="T14" fmla="*/ 13 w 13"/>
                    <a:gd name="T15" fmla="*/ 0 h 13"/>
                    <a:gd name="T16" fmla="*/ 5 w 13"/>
                    <a:gd name="T17" fmla="*/ 0 h 13"/>
                    <a:gd name="T18" fmla="*/ 5 w 13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5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3" y="13"/>
                      </a:lnTo>
                      <a:lnTo>
                        <a:pt x="13" y="8"/>
                      </a:lnTo>
                      <a:lnTo>
                        <a:pt x="5" y="0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5" name="Rectangle 1772"/>
                <p:cNvSpPr>
                  <a:spLocks noChangeArrowheads="1"/>
                </p:cNvSpPr>
                <p:nvPr/>
              </p:nvSpPr>
              <p:spPr bwMode="auto">
                <a:xfrm>
                  <a:off x="1442" y="1903"/>
                  <a:ext cx="6" cy="14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6" name="Freeform 1773"/>
                <p:cNvSpPr>
                  <a:spLocks/>
                </p:cNvSpPr>
                <p:nvPr/>
              </p:nvSpPr>
              <p:spPr bwMode="auto">
                <a:xfrm>
                  <a:off x="1428" y="1903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6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6 w 14"/>
                    <a:gd name="T9" fmla="*/ 0 h 13"/>
                    <a:gd name="T10" fmla="*/ 14 w 14"/>
                    <a:gd name="T11" fmla="*/ 8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6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7" name="Freeform 1774"/>
                <p:cNvSpPr>
                  <a:spLocks/>
                </p:cNvSpPr>
                <p:nvPr/>
              </p:nvSpPr>
              <p:spPr bwMode="auto">
                <a:xfrm>
                  <a:off x="1428" y="1893"/>
                  <a:ext cx="14" cy="18"/>
                </a:xfrm>
                <a:custGeom>
                  <a:avLst/>
                  <a:gdLst>
                    <a:gd name="T0" fmla="*/ 6 w 14"/>
                    <a:gd name="T1" fmla="*/ 18 h 18"/>
                    <a:gd name="T2" fmla="*/ 0 w 14"/>
                    <a:gd name="T3" fmla="*/ 10 h 18"/>
                    <a:gd name="T4" fmla="*/ 0 w 14"/>
                    <a:gd name="T5" fmla="*/ 18 h 18"/>
                    <a:gd name="T6" fmla="*/ 14 w 14"/>
                    <a:gd name="T7" fmla="*/ 18 h 18"/>
                    <a:gd name="T8" fmla="*/ 14 w 14"/>
                    <a:gd name="T9" fmla="*/ 10 h 18"/>
                    <a:gd name="T10" fmla="*/ 6 w 14"/>
                    <a:gd name="T11" fmla="*/ 0 h 18"/>
                    <a:gd name="T12" fmla="*/ 14 w 14"/>
                    <a:gd name="T13" fmla="*/ 10 h 18"/>
                    <a:gd name="T14" fmla="*/ 14 w 14"/>
                    <a:gd name="T15" fmla="*/ 0 h 18"/>
                    <a:gd name="T16" fmla="*/ 6 w 14"/>
                    <a:gd name="T17" fmla="*/ 0 h 18"/>
                    <a:gd name="T18" fmla="*/ 6 w 14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6" y="18"/>
                      </a:move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14" y="18"/>
                      </a:lnTo>
                      <a:lnTo>
                        <a:pt x="14" y="10"/>
                      </a:lnTo>
                      <a:lnTo>
                        <a:pt x="6" y="0"/>
                      </a:ln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8" name="Rectangle 1775"/>
                <p:cNvSpPr>
                  <a:spLocks noChangeArrowheads="1"/>
                </p:cNvSpPr>
                <p:nvPr/>
              </p:nvSpPr>
              <p:spPr bwMode="auto">
                <a:xfrm>
                  <a:off x="1428" y="1893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49" name="Freeform 1776"/>
                <p:cNvSpPr>
                  <a:spLocks/>
                </p:cNvSpPr>
                <p:nvPr/>
              </p:nvSpPr>
              <p:spPr bwMode="auto">
                <a:xfrm>
                  <a:off x="1411" y="1893"/>
                  <a:ext cx="17" cy="18"/>
                </a:xfrm>
                <a:custGeom>
                  <a:avLst/>
                  <a:gdLst>
                    <a:gd name="T0" fmla="*/ 0 w 17"/>
                    <a:gd name="T1" fmla="*/ 10 h 18"/>
                    <a:gd name="T2" fmla="*/ 8 w 17"/>
                    <a:gd name="T3" fmla="*/ 18 h 18"/>
                    <a:gd name="T4" fmla="*/ 17 w 17"/>
                    <a:gd name="T5" fmla="*/ 18 h 18"/>
                    <a:gd name="T6" fmla="*/ 17 w 17"/>
                    <a:gd name="T7" fmla="*/ 0 h 18"/>
                    <a:gd name="T8" fmla="*/ 8 w 17"/>
                    <a:gd name="T9" fmla="*/ 0 h 18"/>
                    <a:gd name="T10" fmla="*/ 17 w 17"/>
                    <a:gd name="T11" fmla="*/ 10 h 18"/>
                    <a:gd name="T12" fmla="*/ 0 w 17"/>
                    <a:gd name="T13" fmla="*/ 10 h 18"/>
                    <a:gd name="T14" fmla="*/ 0 w 17"/>
                    <a:gd name="T15" fmla="*/ 18 h 18"/>
                    <a:gd name="T16" fmla="*/ 8 w 17"/>
                    <a:gd name="T17" fmla="*/ 18 h 18"/>
                    <a:gd name="T18" fmla="*/ 0 w 17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8"/>
                    <a:gd name="T32" fmla="*/ 17 w 17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8">
                      <a:moveTo>
                        <a:pt x="0" y="10"/>
                      </a:moveTo>
                      <a:lnTo>
                        <a:pt x="8" y="18"/>
                      </a:lnTo>
                      <a:lnTo>
                        <a:pt x="17" y="18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10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0" name="Freeform 1777"/>
                <p:cNvSpPr>
                  <a:spLocks/>
                </p:cNvSpPr>
                <p:nvPr/>
              </p:nvSpPr>
              <p:spPr bwMode="auto">
                <a:xfrm>
                  <a:off x="1411" y="1888"/>
                  <a:ext cx="17" cy="15"/>
                </a:xfrm>
                <a:custGeom>
                  <a:avLst/>
                  <a:gdLst>
                    <a:gd name="T0" fmla="*/ 8 w 17"/>
                    <a:gd name="T1" fmla="*/ 15 h 15"/>
                    <a:gd name="T2" fmla="*/ 0 w 17"/>
                    <a:gd name="T3" fmla="*/ 5 h 15"/>
                    <a:gd name="T4" fmla="*/ 0 w 17"/>
                    <a:gd name="T5" fmla="*/ 15 h 15"/>
                    <a:gd name="T6" fmla="*/ 17 w 17"/>
                    <a:gd name="T7" fmla="*/ 15 h 15"/>
                    <a:gd name="T8" fmla="*/ 17 w 17"/>
                    <a:gd name="T9" fmla="*/ 5 h 15"/>
                    <a:gd name="T10" fmla="*/ 8 w 17"/>
                    <a:gd name="T11" fmla="*/ 0 h 15"/>
                    <a:gd name="T12" fmla="*/ 17 w 17"/>
                    <a:gd name="T13" fmla="*/ 5 h 15"/>
                    <a:gd name="T14" fmla="*/ 17 w 17"/>
                    <a:gd name="T15" fmla="*/ 0 h 15"/>
                    <a:gd name="T16" fmla="*/ 8 w 17"/>
                    <a:gd name="T17" fmla="*/ 0 h 15"/>
                    <a:gd name="T18" fmla="*/ 8 w 17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8" y="15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7" y="15"/>
                      </a:lnTo>
                      <a:lnTo>
                        <a:pt x="17" y="5"/>
                      </a:lnTo>
                      <a:lnTo>
                        <a:pt x="8" y="0"/>
                      </a:lnTo>
                      <a:lnTo>
                        <a:pt x="17" y="5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1" name="Freeform 1778"/>
                <p:cNvSpPr>
                  <a:spLocks/>
                </p:cNvSpPr>
                <p:nvPr/>
              </p:nvSpPr>
              <p:spPr bwMode="auto">
                <a:xfrm>
                  <a:off x="1405" y="1888"/>
                  <a:ext cx="16" cy="15"/>
                </a:xfrm>
                <a:custGeom>
                  <a:avLst/>
                  <a:gdLst>
                    <a:gd name="T0" fmla="*/ 0 w 16"/>
                    <a:gd name="T1" fmla="*/ 5 h 15"/>
                    <a:gd name="T2" fmla="*/ 8 w 16"/>
                    <a:gd name="T3" fmla="*/ 15 h 15"/>
                    <a:gd name="T4" fmla="*/ 14 w 16"/>
                    <a:gd name="T5" fmla="*/ 15 h 15"/>
                    <a:gd name="T6" fmla="*/ 14 w 16"/>
                    <a:gd name="T7" fmla="*/ 0 h 15"/>
                    <a:gd name="T8" fmla="*/ 8 w 16"/>
                    <a:gd name="T9" fmla="*/ 0 h 15"/>
                    <a:gd name="T10" fmla="*/ 16 w 16"/>
                    <a:gd name="T11" fmla="*/ 5 h 15"/>
                    <a:gd name="T12" fmla="*/ 0 w 16"/>
                    <a:gd name="T13" fmla="*/ 5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0 w 16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5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6" y="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2" name="Freeform 1779"/>
                <p:cNvSpPr>
                  <a:spLocks/>
                </p:cNvSpPr>
                <p:nvPr/>
              </p:nvSpPr>
              <p:spPr bwMode="auto">
                <a:xfrm>
                  <a:off x="1405" y="1879"/>
                  <a:ext cx="16" cy="14"/>
                </a:xfrm>
                <a:custGeom>
                  <a:avLst/>
                  <a:gdLst>
                    <a:gd name="T0" fmla="*/ 8 w 16"/>
                    <a:gd name="T1" fmla="*/ 14 h 14"/>
                    <a:gd name="T2" fmla="*/ 0 w 16"/>
                    <a:gd name="T3" fmla="*/ 9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9 h 14"/>
                    <a:gd name="T10" fmla="*/ 8 w 16"/>
                    <a:gd name="T11" fmla="*/ 0 h 14"/>
                    <a:gd name="T12" fmla="*/ 16 w 16"/>
                    <a:gd name="T13" fmla="*/ 9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8 w 16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14"/>
                      </a:move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9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3" name="Freeform 1780"/>
                <p:cNvSpPr>
                  <a:spLocks/>
                </p:cNvSpPr>
                <p:nvPr/>
              </p:nvSpPr>
              <p:spPr bwMode="auto">
                <a:xfrm>
                  <a:off x="1408" y="1879"/>
                  <a:ext cx="5" cy="14"/>
                </a:xfrm>
                <a:custGeom>
                  <a:avLst/>
                  <a:gdLst>
                    <a:gd name="T0" fmla="*/ 0 w 5"/>
                    <a:gd name="T1" fmla="*/ 0 h 14"/>
                    <a:gd name="T2" fmla="*/ 0 w 5"/>
                    <a:gd name="T3" fmla="*/ 14 h 14"/>
                    <a:gd name="T4" fmla="*/ 5 w 5"/>
                    <a:gd name="T5" fmla="*/ 14 h 14"/>
                    <a:gd name="T6" fmla="*/ 5 w 5"/>
                    <a:gd name="T7" fmla="*/ 0 h 14"/>
                    <a:gd name="T8" fmla="*/ 0 w 5"/>
                    <a:gd name="T9" fmla="*/ 0 h 14"/>
                    <a:gd name="T10" fmla="*/ 0 w 5"/>
                    <a:gd name="T11" fmla="*/ 14 h 14"/>
                    <a:gd name="T12" fmla="*/ 0 w 5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4"/>
                    <a:gd name="T23" fmla="*/ 5 w 5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4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4" name="Freeform 1781"/>
                <p:cNvSpPr>
                  <a:spLocks/>
                </p:cNvSpPr>
                <p:nvPr/>
              </p:nvSpPr>
              <p:spPr bwMode="auto">
                <a:xfrm>
                  <a:off x="1405" y="1879"/>
                  <a:ext cx="16" cy="14"/>
                </a:xfrm>
                <a:custGeom>
                  <a:avLst/>
                  <a:gdLst>
                    <a:gd name="T0" fmla="*/ 0 w 16"/>
                    <a:gd name="T1" fmla="*/ 9 h 14"/>
                    <a:gd name="T2" fmla="*/ 8 w 16"/>
                    <a:gd name="T3" fmla="*/ 0 h 14"/>
                    <a:gd name="T4" fmla="*/ 3 w 16"/>
                    <a:gd name="T5" fmla="*/ 0 h 14"/>
                    <a:gd name="T6" fmla="*/ 3 w 16"/>
                    <a:gd name="T7" fmla="*/ 14 h 14"/>
                    <a:gd name="T8" fmla="*/ 8 w 16"/>
                    <a:gd name="T9" fmla="*/ 14 h 14"/>
                    <a:gd name="T10" fmla="*/ 16 w 16"/>
                    <a:gd name="T11" fmla="*/ 9 h 14"/>
                    <a:gd name="T12" fmla="*/ 8 w 16"/>
                    <a:gd name="T13" fmla="*/ 14 h 14"/>
                    <a:gd name="T14" fmla="*/ 16 w 16"/>
                    <a:gd name="T15" fmla="*/ 14 h 14"/>
                    <a:gd name="T16" fmla="*/ 16 w 16"/>
                    <a:gd name="T17" fmla="*/ 9 h 14"/>
                    <a:gd name="T18" fmla="*/ 0 w 16"/>
                    <a:gd name="T19" fmla="*/ 9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0" y="9"/>
                      </a:moveTo>
                      <a:lnTo>
                        <a:pt x="8" y="0"/>
                      </a:lnTo>
                      <a:lnTo>
                        <a:pt x="3" y="0"/>
                      </a:lnTo>
                      <a:lnTo>
                        <a:pt x="3" y="14"/>
                      </a:lnTo>
                      <a:lnTo>
                        <a:pt x="8" y="14"/>
                      </a:lnTo>
                      <a:lnTo>
                        <a:pt x="16" y="9"/>
                      </a:lnTo>
                      <a:lnTo>
                        <a:pt x="8" y="14"/>
                      </a:lnTo>
                      <a:lnTo>
                        <a:pt x="16" y="14"/>
                      </a:lnTo>
                      <a:lnTo>
                        <a:pt x="16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5" name="Rectangle 1782"/>
                <p:cNvSpPr>
                  <a:spLocks noChangeArrowheads="1"/>
                </p:cNvSpPr>
                <p:nvPr/>
              </p:nvSpPr>
              <p:spPr bwMode="auto">
                <a:xfrm>
                  <a:off x="1405" y="1879"/>
                  <a:ext cx="18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6" name="Freeform 1783"/>
                <p:cNvSpPr>
                  <a:spLocks/>
                </p:cNvSpPr>
                <p:nvPr/>
              </p:nvSpPr>
              <p:spPr bwMode="auto">
                <a:xfrm>
                  <a:off x="1405" y="1869"/>
                  <a:ext cx="16" cy="13"/>
                </a:xfrm>
                <a:custGeom>
                  <a:avLst/>
                  <a:gdLst>
                    <a:gd name="T0" fmla="*/ 8 w 16"/>
                    <a:gd name="T1" fmla="*/ 13 h 13"/>
                    <a:gd name="T2" fmla="*/ 0 w 16"/>
                    <a:gd name="T3" fmla="*/ 5 h 13"/>
                    <a:gd name="T4" fmla="*/ 0 w 16"/>
                    <a:gd name="T5" fmla="*/ 10 h 13"/>
                    <a:gd name="T6" fmla="*/ 16 w 16"/>
                    <a:gd name="T7" fmla="*/ 10 h 13"/>
                    <a:gd name="T8" fmla="*/ 16 w 16"/>
                    <a:gd name="T9" fmla="*/ 5 h 13"/>
                    <a:gd name="T10" fmla="*/ 8 w 16"/>
                    <a:gd name="T11" fmla="*/ 0 h 13"/>
                    <a:gd name="T12" fmla="*/ 16 w 16"/>
                    <a:gd name="T13" fmla="*/ 5 h 13"/>
                    <a:gd name="T14" fmla="*/ 16 w 16"/>
                    <a:gd name="T15" fmla="*/ 0 h 13"/>
                    <a:gd name="T16" fmla="*/ 8 w 16"/>
                    <a:gd name="T17" fmla="*/ 0 h 13"/>
                    <a:gd name="T18" fmla="*/ 8 w 16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8" y="13"/>
                      </a:move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16" y="10"/>
                      </a:lnTo>
                      <a:lnTo>
                        <a:pt x="16" y="5"/>
                      </a:lnTo>
                      <a:lnTo>
                        <a:pt x="8" y="0"/>
                      </a:ln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7" name="Rectangle 1784"/>
                <p:cNvSpPr>
                  <a:spLocks noChangeArrowheads="1"/>
                </p:cNvSpPr>
                <p:nvPr/>
              </p:nvSpPr>
              <p:spPr bwMode="auto">
                <a:xfrm>
                  <a:off x="1408" y="186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8" name="Rectangle 1785"/>
                <p:cNvSpPr>
                  <a:spLocks noChangeArrowheads="1"/>
                </p:cNvSpPr>
                <p:nvPr/>
              </p:nvSpPr>
              <p:spPr bwMode="auto">
                <a:xfrm>
                  <a:off x="1400" y="186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59" name="Rectangle 1786"/>
                <p:cNvSpPr>
                  <a:spLocks noChangeArrowheads="1"/>
                </p:cNvSpPr>
                <p:nvPr/>
              </p:nvSpPr>
              <p:spPr bwMode="auto">
                <a:xfrm>
                  <a:off x="1392" y="186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0" name="Freeform 1787"/>
                <p:cNvSpPr>
                  <a:spLocks/>
                </p:cNvSpPr>
                <p:nvPr/>
              </p:nvSpPr>
              <p:spPr bwMode="auto">
                <a:xfrm>
                  <a:off x="1377" y="1869"/>
                  <a:ext cx="13" cy="13"/>
                </a:xfrm>
                <a:custGeom>
                  <a:avLst/>
                  <a:gdLst>
                    <a:gd name="T0" fmla="*/ 0 w 13"/>
                    <a:gd name="T1" fmla="*/ 5 h 13"/>
                    <a:gd name="T2" fmla="*/ 8 w 13"/>
                    <a:gd name="T3" fmla="*/ 13 h 13"/>
                    <a:gd name="T4" fmla="*/ 13 w 13"/>
                    <a:gd name="T5" fmla="*/ 13 h 13"/>
                    <a:gd name="T6" fmla="*/ 13 w 13"/>
                    <a:gd name="T7" fmla="*/ 0 h 13"/>
                    <a:gd name="T8" fmla="*/ 8 w 13"/>
                    <a:gd name="T9" fmla="*/ 0 h 13"/>
                    <a:gd name="T10" fmla="*/ 13 w 13"/>
                    <a:gd name="T11" fmla="*/ 5 h 13"/>
                    <a:gd name="T12" fmla="*/ 0 w 13"/>
                    <a:gd name="T13" fmla="*/ 5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0 w 13"/>
                    <a:gd name="T19" fmla="*/ 5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0" y="5"/>
                      </a:moveTo>
                      <a:lnTo>
                        <a:pt x="8" y="13"/>
                      </a:lnTo>
                      <a:lnTo>
                        <a:pt x="13" y="13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5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1" name="Freeform 1788"/>
                <p:cNvSpPr>
                  <a:spLocks/>
                </p:cNvSpPr>
                <p:nvPr/>
              </p:nvSpPr>
              <p:spPr bwMode="auto">
                <a:xfrm>
                  <a:off x="1377" y="1859"/>
                  <a:ext cx="13" cy="15"/>
                </a:xfrm>
                <a:custGeom>
                  <a:avLst/>
                  <a:gdLst>
                    <a:gd name="T0" fmla="*/ 8 w 13"/>
                    <a:gd name="T1" fmla="*/ 15 h 15"/>
                    <a:gd name="T2" fmla="*/ 0 w 13"/>
                    <a:gd name="T3" fmla="*/ 10 h 15"/>
                    <a:gd name="T4" fmla="*/ 0 w 13"/>
                    <a:gd name="T5" fmla="*/ 15 h 15"/>
                    <a:gd name="T6" fmla="*/ 13 w 13"/>
                    <a:gd name="T7" fmla="*/ 15 h 15"/>
                    <a:gd name="T8" fmla="*/ 13 w 13"/>
                    <a:gd name="T9" fmla="*/ 10 h 15"/>
                    <a:gd name="T10" fmla="*/ 8 w 13"/>
                    <a:gd name="T11" fmla="*/ 0 h 15"/>
                    <a:gd name="T12" fmla="*/ 13 w 13"/>
                    <a:gd name="T13" fmla="*/ 10 h 15"/>
                    <a:gd name="T14" fmla="*/ 13 w 13"/>
                    <a:gd name="T15" fmla="*/ 0 h 15"/>
                    <a:gd name="T16" fmla="*/ 8 w 13"/>
                    <a:gd name="T17" fmla="*/ 0 h 15"/>
                    <a:gd name="T18" fmla="*/ 8 w 13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8" y="15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3" y="15"/>
                      </a:lnTo>
                      <a:lnTo>
                        <a:pt x="13" y="10"/>
                      </a:lnTo>
                      <a:lnTo>
                        <a:pt x="8" y="0"/>
                      </a:lnTo>
                      <a:lnTo>
                        <a:pt x="13" y="10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2" name="Freeform 1789"/>
                <p:cNvSpPr>
                  <a:spLocks/>
                </p:cNvSpPr>
                <p:nvPr/>
              </p:nvSpPr>
              <p:spPr bwMode="auto">
                <a:xfrm>
                  <a:off x="1371" y="1859"/>
                  <a:ext cx="14" cy="15"/>
                </a:xfrm>
                <a:custGeom>
                  <a:avLst/>
                  <a:gdLst>
                    <a:gd name="T0" fmla="*/ 0 w 14"/>
                    <a:gd name="T1" fmla="*/ 10 h 15"/>
                    <a:gd name="T2" fmla="*/ 6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6 w 14"/>
                    <a:gd name="T9" fmla="*/ 0 h 15"/>
                    <a:gd name="T10" fmla="*/ 14 w 14"/>
                    <a:gd name="T11" fmla="*/ 10 h 15"/>
                    <a:gd name="T12" fmla="*/ 0 w 14"/>
                    <a:gd name="T13" fmla="*/ 10 h 15"/>
                    <a:gd name="T14" fmla="*/ 0 w 14"/>
                    <a:gd name="T15" fmla="*/ 15 h 15"/>
                    <a:gd name="T16" fmla="*/ 6 w 14"/>
                    <a:gd name="T17" fmla="*/ 15 h 15"/>
                    <a:gd name="T18" fmla="*/ 0 w 14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0" y="10"/>
                      </a:moveTo>
                      <a:lnTo>
                        <a:pt x="6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1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3" name="Freeform 1790"/>
                <p:cNvSpPr>
                  <a:spLocks/>
                </p:cNvSpPr>
                <p:nvPr/>
              </p:nvSpPr>
              <p:spPr bwMode="auto">
                <a:xfrm>
                  <a:off x="1371" y="1854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5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5 h 15"/>
                    <a:gd name="T10" fmla="*/ 6 w 14"/>
                    <a:gd name="T11" fmla="*/ 0 h 15"/>
                    <a:gd name="T12" fmla="*/ 14 w 14"/>
                    <a:gd name="T13" fmla="*/ 5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5"/>
                      </a:lnTo>
                      <a:lnTo>
                        <a:pt x="6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4" name="Rectangle 1791"/>
                <p:cNvSpPr>
                  <a:spLocks noChangeArrowheads="1"/>
                </p:cNvSpPr>
                <p:nvPr/>
              </p:nvSpPr>
              <p:spPr bwMode="auto">
                <a:xfrm>
                  <a:off x="1371" y="185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5" name="Rectangle 1792"/>
                <p:cNvSpPr>
                  <a:spLocks noChangeArrowheads="1"/>
                </p:cNvSpPr>
                <p:nvPr/>
              </p:nvSpPr>
              <p:spPr bwMode="auto">
                <a:xfrm>
                  <a:off x="1366" y="1854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6" name="Rectangle 1793"/>
                <p:cNvSpPr>
                  <a:spLocks noChangeArrowheads="1"/>
                </p:cNvSpPr>
                <p:nvPr/>
              </p:nvSpPr>
              <p:spPr bwMode="auto">
                <a:xfrm>
                  <a:off x="1358" y="1854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7" name="Freeform 1794"/>
                <p:cNvSpPr>
                  <a:spLocks/>
                </p:cNvSpPr>
                <p:nvPr/>
              </p:nvSpPr>
              <p:spPr bwMode="auto">
                <a:xfrm>
                  <a:off x="1343" y="1854"/>
                  <a:ext cx="13" cy="15"/>
                </a:xfrm>
                <a:custGeom>
                  <a:avLst/>
                  <a:gdLst>
                    <a:gd name="T0" fmla="*/ 0 w 13"/>
                    <a:gd name="T1" fmla="*/ 5 h 15"/>
                    <a:gd name="T2" fmla="*/ 8 w 13"/>
                    <a:gd name="T3" fmla="*/ 15 h 15"/>
                    <a:gd name="T4" fmla="*/ 13 w 13"/>
                    <a:gd name="T5" fmla="*/ 15 h 15"/>
                    <a:gd name="T6" fmla="*/ 13 w 13"/>
                    <a:gd name="T7" fmla="*/ 0 h 15"/>
                    <a:gd name="T8" fmla="*/ 8 w 13"/>
                    <a:gd name="T9" fmla="*/ 0 h 15"/>
                    <a:gd name="T10" fmla="*/ 13 w 13"/>
                    <a:gd name="T11" fmla="*/ 5 h 15"/>
                    <a:gd name="T12" fmla="*/ 0 w 13"/>
                    <a:gd name="T13" fmla="*/ 5 h 15"/>
                    <a:gd name="T14" fmla="*/ 0 w 13"/>
                    <a:gd name="T15" fmla="*/ 15 h 15"/>
                    <a:gd name="T16" fmla="*/ 8 w 13"/>
                    <a:gd name="T17" fmla="*/ 15 h 15"/>
                    <a:gd name="T18" fmla="*/ 0 w 13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0" y="5"/>
                      </a:moveTo>
                      <a:lnTo>
                        <a:pt x="8" y="15"/>
                      </a:lnTo>
                      <a:lnTo>
                        <a:pt x="13" y="15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8" name="Rectangle 1795"/>
                <p:cNvSpPr>
                  <a:spLocks noChangeArrowheads="1"/>
                </p:cNvSpPr>
                <p:nvPr/>
              </p:nvSpPr>
              <p:spPr bwMode="auto">
                <a:xfrm>
                  <a:off x="1343" y="1854"/>
                  <a:ext cx="16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69" name="Freeform 1796"/>
                <p:cNvSpPr>
                  <a:spLocks/>
                </p:cNvSpPr>
                <p:nvPr/>
              </p:nvSpPr>
              <p:spPr bwMode="auto">
                <a:xfrm>
                  <a:off x="1343" y="1840"/>
                  <a:ext cx="13" cy="14"/>
                </a:xfrm>
                <a:custGeom>
                  <a:avLst/>
                  <a:gdLst>
                    <a:gd name="T0" fmla="*/ 8 w 13"/>
                    <a:gd name="T1" fmla="*/ 14 h 14"/>
                    <a:gd name="T2" fmla="*/ 0 w 13"/>
                    <a:gd name="T3" fmla="*/ 6 h 14"/>
                    <a:gd name="T4" fmla="*/ 0 w 13"/>
                    <a:gd name="T5" fmla="*/ 14 h 14"/>
                    <a:gd name="T6" fmla="*/ 13 w 13"/>
                    <a:gd name="T7" fmla="*/ 14 h 14"/>
                    <a:gd name="T8" fmla="*/ 13 w 13"/>
                    <a:gd name="T9" fmla="*/ 6 h 14"/>
                    <a:gd name="T10" fmla="*/ 8 w 13"/>
                    <a:gd name="T11" fmla="*/ 0 h 14"/>
                    <a:gd name="T12" fmla="*/ 13 w 13"/>
                    <a:gd name="T13" fmla="*/ 6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8 w 13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8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3" y="14"/>
                      </a:lnTo>
                      <a:lnTo>
                        <a:pt x="13" y="6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0" name="Rectangle 1797"/>
                <p:cNvSpPr>
                  <a:spLocks noChangeArrowheads="1"/>
                </p:cNvSpPr>
                <p:nvPr/>
              </p:nvSpPr>
              <p:spPr bwMode="auto">
                <a:xfrm>
                  <a:off x="1343" y="1840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1" name="Rectangle 1798"/>
                <p:cNvSpPr>
                  <a:spLocks noChangeArrowheads="1"/>
                </p:cNvSpPr>
                <p:nvPr/>
              </p:nvSpPr>
              <p:spPr bwMode="auto">
                <a:xfrm>
                  <a:off x="1337" y="184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2" name="Rectangle 1799"/>
                <p:cNvSpPr>
                  <a:spLocks noChangeArrowheads="1"/>
                </p:cNvSpPr>
                <p:nvPr/>
              </p:nvSpPr>
              <p:spPr bwMode="auto">
                <a:xfrm>
                  <a:off x="1332" y="1840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3" name="Freeform 1800"/>
                <p:cNvSpPr>
                  <a:spLocks/>
                </p:cNvSpPr>
                <p:nvPr/>
              </p:nvSpPr>
              <p:spPr bwMode="auto">
                <a:xfrm>
                  <a:off x="1317" y="1840"/>
                  <a:ext cx="15" cy="14"/>
                </a:xfrm>
                <a:custGeom>
                  <a:avLst/>
                  <a:gdLst>
                    <a:gd name="T0" fmla="*/ 0 w 15"/>
                    <a:gd name="T1" fmla="*/ 6 h 14"/>
                    <a:gd name="T2" fmla="*/ 5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5 w 15"/>
                    <a:gd name="T9" fmla="*/ 0 h 14"/>
                    <a:gd name="T10" fmla="*/ 15 w 15"/>
                    <a:gd name="T11" fmla="*/ 6 h 14"/>
                    <a:gd name="T12" fmla="*/ 0 w 15"/>
                    <a:gd name="T13" fmla="*/ 6 h 14"/>
                    <a:gd name="T14" fmla="*/ 0 w 15"/>
                    <a:gd name="T15" fmla="*/ 14 h 14"/>
                    <a:gd name="T16" fmla="*/ 5 w 15"/>
                    <a:gd name="T17" fmla="*/ 14 h 14"/>
                    <a:gd name="T18" fmla="*/ 0 w 15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6"/>
                      </a:moveTo>
                      <a:lnTo>
                        <a:pt x="5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4" name="Rectangle 1801"/>
                <p:cNvSpPr>
                  <a:spLocks noChangeArrowheads="1"/>
                </p:cNvSpPr>
                <p:nvPr/>
              </p:nvSpPr>
              <p:spPr bwMode="auto">
                <a:xfrm>
                  <a:off x="1317" y="1840"/>
                  <a:ext cx="16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5" name="Freeform 1802"/>
                <p:cNvSpPr>
                  <a:spLocks/>
                </p:cNvSpPr>
                <p:nvPr/>
              </p:nvSpPr>
              <p:spPr bwMode="auto">
                <a:xfrm>
                  <a:off x="1317" y="1825"/>
                  <a:ext cx="15" cy="15"/>
                </a:xfrm>
                <a:custGeom>
                  <a:avLst/>
                  <a:gdLst>
                    <a:gd name="T0" fmla="*/ 5 w 15"/>
                    <a:gd name="T1" fmla="*/ 15 h 15"/>
                    <a:gd name="T2" fmla="*/ 0 w 15"/>
                    <a:gd name="T3" fmla="*/ 10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10 h 15"/>
                    <a:gd name="T10" fmla="*/ 5 w 15"/>
                    <a:gd name="T11" fmla="*/ 0 h 15"/>
                    <a:gd name="T12" fmla="*/ 15 w 15"/>
                    <a:gd name="T13" fmla="*/ 10 h 15"/>
                    <a:gd name="T14" fmla="*/ 15 w 15"/>
                    <a:gd name="T15" fmla="*/ 0 h 15"/>
                    <a:gd name="T16" fmla="*/ 5 w 15"/>
                    <a:gd name="T17" fmla="*/ 0 h 15"/>
                    <a:gd name="T18" fmla="*/ 5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5" y="15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5" y="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6" name="Rectangle 1803"/>
                <p:cNvSpPr>
                  <a:spLocks noChangeArrowheads="1"/>
                </p:cNvSpPr>
                <p:nvPr/>
              </p:nvSpPr>
              <p:spPr bwMode="auto">
                <a:xfrm>
                  <a:off x="1317" y="1825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7" name="Rectangle 1804"/>
                <p:cNvSpPr>
                  <a:spLocks noChangeArrowheads="1"/>
                </p:cNvSpPr>
                <p:nvPr/>
              </p:nvSpPr>
              <p:spPr bwMode="auto">
                <a:xfrm>
                  <a:off x="1309" y="1825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8" name="Freeform 1805"/>
                <p:cNvSpPr>
                  <a:spLocks/>
                </p:cNvSpPr>
                <p:nvPr/>
              </p:nvSpPr>
              <p:spPr bwMode="auto">
                <a:xfrm>
                  <a:off x="1295" y="1825"/>
                  <a:ext cx="14" cy="15"/>
                </a:xfrm>
                <a:custGeom>
                  <a:avLst/>
                  <a:gdLst>
                    <a:gd name="T0" fmla="*/ 0 w 14"/>
                    <a:gd name="T1" fmla="*/ 10 h 15"/>
                    <a:gd name="T2" fmla="*/ 8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8 w 14"/>
                    <a:gd name="T9" fmla="*/ 0 h 15"/>
                    <a:gd name="T10" fmla="*/ 14 w 14"/>
                    <a:gd name="T11" fmla="*/ 10 h 15"/>
                    <a:gd name="T12" fmla="*/ 0 w 14"/>
                    <a:gd name="T13" fmla="*/ 10 h 15"/>
                    <a:gd name="T14" fmla="*/ 0 w 14"/>
                    <a:gd name="T15" fmla="*/ 15 h 15"/>
                    <a:gd name="T16" fmla="*/ 8 w 14"/>
                    <a:gd name="T17" fmla="*/ 15 h 15"/>
                    <a:gd name="T18" fmla="*/ 0 w 14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0" y="10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1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79" name="Freeform 1806"/>
                <p:cNvSpPr>
                  <a:spLocks/>
                </p:cNvSpPr>
                <p:nvPr/>
              </p:nvSpPr>
              <p:spPr bwMode="auto">
                <a:xfrm>
                  <a:off x="1295" y="1820"/>
                  <a:ext cx="14" cy="15"/>
                </a:xfrm>
                <a:custGeom>
                  <a:avLst/>
                  <a:gdLst>
                    <a:gd name="T0" fmla="*/ 8 w 14"/>
                    <a:gd name="T1" fmla="*/ 15 h 15"/>
                    <a:gd name="T2" fmla="*/ 0 w 14"/>
                    <a:gd name="T3" fmla="*/ 5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5 h 15"/>
                    <a:gd name="T10" fmla="*/ 8 w 14"/>
                    <a:gd name="T11" fmla="*/ 0 h 15"/>
                    <a:gd name="T12" fmla="*/ 14 w 14"/>
                    <a:gd name="T13" fmla="*/ 5 h 15"/>
                    <a:gd name="T14" fmla="*/ 14 w 14"/>
                    <a:gd name="T15" fmla="*/ 0 h 15"/>
                    <a:gd name="T16" fmla="*/ 8 w 14"/>
                    <a:gd name="T17" fmla="*/ 0 h 15"/>
                    <a:gd name="T18" fmla="*/ 8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15"/>
                      </a:move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5"/>
                      </a:lnTo>
                      <a:lnTo>
                        <a:pt x="8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0" name="Freeform 1807"/>
                <p:cNvSpPr>
                  <a:spLocks/>
                </p:cNvSpPr>
                <p:nvPr/>
              </p:nvSpPr>
              <p:spPr bwMode="auto">
                <a:xfrm>
                  <a:off x="1286" y="1820"/>
                  <a:ext cx="17" cy="15"/>
                </a:xfrm>
                <a:custGeom>
                  <a:avLst/>
                  <a:gdLst>
                    <a:gd name="T0" fmla="*/ 0 w 17"/>
                    <a:gd name="T1" fmla="*/ 5 h 15"/>
                    <a:gd name="T2" fmla="*/ 9 w 17"/>
                    <a:gd name="T3" fmla="*/ 15 h 15"/>
                    <a:gd name="T4" fmla="*/ 17 w 17"/>
                    <a:gd name="T5" fmla="*/ 15 h 15"/>
                    <a:gd name="T6" fmla="*/ 17 w 17"/>
                    <a:gd name="T7" fmla="*/ 0 h 15"/>
                    <a:gd name="T8" fmla="*/ 9 w 17"/>
                    <a:gd name="T9" fmla="*/ 0 h 15"/>
                    <a:gd name="T10" fmla="*/ 17 w 17"/>
                    <a:gd name="T11" fmla="*/ 5 h 15"/>
                    <a:gd name="T12" fmla="*/ 0 w 17"/>
                    <a:gd name="T13" fmla="*/ 5 h 15"/>
                    <a:gd name="T14" fmla="*/ 0 w 17"/>
                    <a:gd name="T15" fmla="*/ 15 h 15"/>
                    <a:gd name="T16" fmla="*/ 9 w 17"/>
                    <a:gd name="T17" fmla="*/ 15 h 15"/>
                    <a:gd name="T18" fmla="*/ 0 w 17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5"/>
                    <a:gd name="T32" fmla="*/ 17 w 17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5">
                      <a:moveTo>
                        <a:pt x="0" y="5"/>
                      </a:moveTo>
                      <a:lnTo>
                        <a:pt x="9" y="15"/>
                      </a:lnTo>
                      <a:lnTo>
                        <a:pt x="17" y="15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7" y="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1" name="Rectangle 1808"/>
                <p:cNvSpPr>
                  <a:spLocks noChangeArrowheads="1"/>
                </p:cNvSpPr>
                <p:nvPr/>
              </p:nvSpPr>
              <p:spPr bwMode="auto">
                <a:xfrm>
                  <a:off x="1286" y="1820"/>
                  <a:ext cx="19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2" name="Freeform 1809"/>
                <p:cNvSpPr>
                  <a:spLocks/>
                </p:cNvSpPr>
                <p:nvPr/>
              </p:nvSpPr>
              <p:spPr bwMode="auto">
                <a:xfrm>
                  <a:off x="1286" y="1806"/>
                  <a:ext cx="17" cy="14"/>
                </a:xfrm>
                <a:custGeom>
                  <a:avLst/>
                  <a:gdLst>
                    <a:gd name="T0" fmla="*/ 9 w 17"/>
                    <a:gd name="T1" fmla="*/ 14 h 14"/>
                    <a:gd name="T2" fmla="*/ 0 w 17"/>
                    <a:gd name="T3" fmla="*/ 6 h 14"/>
                    <a:gd name="T4" fmla="*/ 0 w 17"/>
                    <a:gd name="T5" fmla="*/ 14 h 14"/>
                    <a:gd name="T6" fmla="*/ 17 w 17"/>
                    <a:gd name="T7" fmla="*/ 14 h 14"/>
                    <a:gd name="T8" fmla="*/ 17 w 17"/>
                    <a:gd name="T9" fmla="*/ 6 h 14"/>
                    <a:gd name="T10" fmla="*/ 9 w 17"/>
                    <a:gd name="T11" fmla="*/ 0 h 14"/>
                    <a:gd name="T12" fmla="*/ 17 w 17"/>
                    <a:gd name="T13" fmla="*/ 6 h 14"/>
                    <a:gd name="T14" fmla="*/ 17 w 17"/>
                    <a:gd name="T15" fmla="*/ 0 h 14"/>
                    <a:gd name="T16" fmla="*/ 9 w 17"/>
                    <a:gd name="T17" fmla="*/ 0 h 14"/>
                    <a:gd name="T18" fmla="*/ 9 w 17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4"/>
                    <a:gd name="T32" fmla="*/ 17 w 17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4">
                      <a:moveTo>
                        <a:pt x="9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7" y="14"/>
                      </a:lnTo>
                      <a:lnTo>
                        <a:pt x="17" y="6"/>
                      </a:lnTo>
                      <a:lnTo>
                        <a:pt x="9" y="0"/>
                      </a:lnTo>
                      <a:lnTo>
                        <a:pt x="17" y="6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3" name="Freeform 1810"/>
                <p:cNvSpPr>
                  <a:spLocks/>
                </p:cNvSpPr>
                <p:nvPr/>
              </p:nvSpPr>
              <p:spPr bwMode="auto">
                <a:xfrm>
                  <a:off x="1283" y="1806"/>
                  <a:ext cx="12" cy="14"/>
                </a:xfrm>
                <a:custGeom>
                  <a:avLst/>
                  <a:gdLst>
                    <a:gd name="T0" fmla="*/ 0 w 12"/>
                    <a:gd name="T1" fmla="*/ 11 h 14"/>
                    <a:gd name="T2" fmla="*/ 3 w 12"/>
                    <a:gd name="T3" fmla="*/ 14 h 14"/>
                    <a:gd name="T4" fmla="*/ 12 w 12"/>
                    <a:gd name="T5" fmla="*/ 14 h 14"/>
                    <a:gd name="T6" fmla="*/ 12 w 12"/>
                    <a:gd name="T7" fmla="*/ 0 h 14"/>
                    <a:gd name="T8" fmla="*/ 3 w 12"/>
                    <a:gd name="T9" fmla="*/ 0 h 14"/>
                    <a:gd name="T10" fmla="*/ 9 w 12"/>
                    <a:gd name="T11" fmla="*/ 0 h 14"/>
                    <a:gd name="T12" fmla="*/ 0 w 12"/>
                    <a:gd name="T13" fmla="*/ 11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4"/>
                    <a:gd name="T23" fmla="*/ 12 w 12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4">
                      <a:moveTo>
                        <a:pt x="0" y="11"/>
                      </a:moveTo>
                      <a:lnTo>
                        <a:pt x="3" y="14"/>
                      </a:lnTo>
                      <a:lnTo>
                        <a:pt x="12" y="14"/>
                      </a:lnTo>
                      <a:lnTo>
                        <a:pt x="12" y="0"/>
                      </a:lnTo>
                      <a:lnTo>
                        <a:pt x="3" y="0"/>
                      </a:lnTo>
                      <a:lnTo>
                        <a:pt x="9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4" name="Freeform 1811"/>
                <p:cNvSpPr>
                  <a:spLocks/>
                </p:cNvSpPr>
                <p:nvPr/>
              </p:nvSpPr>
              <p:spPr bwMode="auto">
                <a:xfrm>
                  <a:off x="1278" y="1801"/>
                  <a:ext cx="14" cy="16"/>
                </a:xfrm>
                <a:custGeom>
                  <a:avLst/>
                  <a:gdLst>
                    <a:gd name="T0" fmla="*/ 0 w 14"/>
                    <a:gd name="T1" fmla="*/ 8 h 16"/>
                    <a:gd name="T2" fmla="*/ 5 w 14"/>
                    <a:gd name="T3" fmla="*/ 16 h 16"/>
                    <a:gd name="T4" fmla="*/ 14 w 14"/>
                    <a:gd name="T5" fmla="*/ 5 h 16"/>
                    <a:gd name="T6" fmla="*/ 8 w 14"/>
                    <a:gd name="T7" fmla="*/ 0 h 16"/>
                    <a:gd name="T8" fmla="*/ 0 w 14"/>
                    <a:gd name="T9" fmla="*/ 8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"/>
                    <a:gd name="T16" fmla="*/ 0 h 16"/>
                    <a:gd name="T17" fmla="*/ 14 w 14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" h="16">
                      <a:moveTo>
                        <a:pt x="0" y="8"/>
                      </a:moveTo>
                      <a:lnTo>
                        <a:pt x="5" y="16"/>
                      </a:lnTo>
                      <a:lnTo>
                        <a:pt x="14" y="5"/>
                      </a:lnTo>
                      <a:lnTo>
                        <a:pt x="8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5" name="Freeform 1812"/>
                <p:cNvSpPr>
                  <a:spLocks/>
                </p:cNvSpPr>
                <p:nvPr/>
              </p:nvSpPr>
              <p:spPr bwMode="auto">
                <a:xfrm>
                  <a:off x="1267" y="1794"/>
                  <a:ext cx="19" cy="15"/>
                </a:xfrm>
                <a:custGeom>
                  <a:avLst/>
                  <a:gdLst>
                    <a:gd name="T0" fmla="*/ 0 w 19"/>
                    <a:gd name="T1" fmla="*/ 4 h 15"/>
                    <a:gd name="T2" fmla="*/ 2 w 19"/>
                    <a:gd name="T3" fmla="*/ 9 h 15"/>
                    <a:gd name="T4" fmla="*/ 11 w 19"/>
                    <a:gd name="T5" fmla="*/ 15 h 15"/>
                    <a:gd name="T6" fmla="*/ 19 w 19"/>
                    <a:gd name="T7" fmla="*/ 7 h 15"/>
                    <a:gd name="T8" fmla="*/ 13 w 19"/>
                    <a:gd name="T9" fmla="*/ 0 h 15"/>
                    <a:gd name="T10" fmla="*/ 16 w 19"/>
                    <a:gd name="T11" fmla="*/ 4 h 15"/>
                    <a:gd name="T12" fmla="*/ 0 w 19"/>
                    <a:gd name="T13" fmla="*/ 4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"/>
                    <a:gd name="T22" fmla="*/ 0 h 15"/>
                    <a:gd name="T23" fmla="*/ 19 w 19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" h="15">
                      <a:moveTo>
                        <a:pt x="0" y="4"/>
                      </a:moveTo>
                      <a:lnTo>
                        <a:pt x="2" y="9"/>
                      </a:lnTo>
                      <a:lnTo>
                        <a:pt x="11" y="15"/>
                      </a:lnTo>
                      <a:lnTo>
                        <a:pt x="19" y="7"/>
                      </a:lnTo>
                      <a:lnTo>
                        <a:pt x="13" y="0"/>
                      </a:lnTo>
                      <a:lnTo>
                        <a:pt x="16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6" name="Freeform 1813"/>
                <p:cNvSpPr>
                  <a:spLocks/>
                </p:cNvSpPr>
                <p:nvPr/>
              </p:nvSpPr>
              <p:spPr bwMode="auto">
                <a:xfrm>
                  <a:off x="1267" y="1783"/>
                  <a:ext cx="16" cy="18"/>
                </a:xfrm>
                <a:custGeom>
                  <a:avLst/>
                  <a:gdLst>
                    <a:gd name="T0" fmla="*/ 8 w 16"/>
                    <a:gd name="T1" fmla="*/ 18 h 18"/>
                    <a:gd name="T2" fmla="*/ 0 w 16"/>
                    <a:gd name="T3" fmla="*/ 8 h 18"/>
                    <a:gd name="T4" fmla="*/ 0 w 16"/>
                    <a:gd name="T5" fmla="*/ 15 h 18"/>
                    <a:gd name="T6" fmla="*/ 16 w 16"/>
                    <a:gd name="T7" fmla="*/ 15 h 18"/>
                    <a:gd name="T8" fmla="*/ 16 w 16"/>
                    <a:gd name="T9" fmla="*/ 8 h 18"/>
                    <a:gd name="T10" fmla="*/ 8 w 16"/>
                    <a:gd name="T11" fmla="*/ 0 h 18"/>
                    <a:gd name="T12" fmla="*/ 16 w 16"/>
                    <a:gd name="T13" fmla="*/ 8 h 18"/>
                    <a:gd name="T14" fmla="*/ 16 w 16"/>
                    <a:gd name="T15" fmla="*/ 0 h 18"/>
                    <a:gd name="T16" fmla="*/ 8 w 16"/>
                    <a:gd name="T17" fmla="*/ 0 h 18"/>
                    <a:gd name="T18" fmla="*/ 8 w 16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8"/>
                    <a:gd name="T32" fmla="*/ 16 w 16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8">
                      <a:moveTo>
                        <a:pt x="8" y="18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6" y="15"/>
                      </a:lnTo>
                      <a:lnTo>
                        <a:pt x="16" y="8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7" name="Freeform 1814"/>
                <p:cNvSpPr>
                  <a:spLocks/>
                </p:cNvSpPr>
                <p:nvPr/>
              </p:nvSpPr>
              <p:spPr bwMode="auto">
                <a:xfrm>
                  <a:off x="1261" y="1783"/>
                  <a:ext cx="14" cy="18"/>
                </a:xfrm>
                <a:custGeom>
                  <a:avLst/>
                  <a:gdLst>
                    <a:gd name="T0" fmla="*/ 0 w 14"/>
                    <a:gd name="T1" fmla="*/ 8 h 18"/>
                    <a:gd name="T2" fmla="*/ 6 w 14"/>
                    <a:gd name="T3" fmla="*/ 18 h 18"/>
                    <a:gd name="T4" fmla="*/ 14 w 14"/>
                    <a:gd name="T5" fmla="*/ 18 h 18"/>
                    <a:gd name="T6" fmla="*/ 14 w 14"/>
                    <a:gd name="T7" fmla="*/ 0 h 18"/>
                    <a:gd name="T8" fmla="*/ 6 w 14"/>
                    <a:gd name="T9" fmla="*/ 0 h 18"/>
                    <a:gd name="T10" fmla="*/ 14 w 14"/>
                    <a:gd name="T11" fmla="*/ 8 h 18"/>
                    <a:gd name="T12" fmla="*/ 0 w 14"/>
                    <a:gd name="T13" fmla="*/ 8 h 18"/>
                    <a:gd name="T14" fmla="*/ 0 w 14"/>
                    <a:gd name="T15" fmla="*/ 18 h 18"/>
                    <a:gd name="T16" fmla="*/ 6 w 14"/>
                    <a:gd name="T17" fmla="*/ 18 h 18"/>
                    <a:gd name="T18" fmla="*/ 0 w 14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8"/>
                    <a:gd name="T32" fmla="*/ 14 w 1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8">
                      <a:moveTo>
                        <a:pt x="0" y="8"/>
                      </a:moveTo>
                      <a:lnTo>
                        <a:pt x="6" y="18"/>
                      </a:lnTo>
                      <a:lnTo>
                        <a:pt x="14" y="1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8" name="Rectangle 1815"/>
                <p:cNvSpPr>
                  <a:spLocks noChangeArrowheads="1"/>
                </p:cNvSpPr>
                <p:nvPr/>
              </p:nvSpPr>
              <p:spPr bwMode="auto">
                <a:xfrm>
                  <a:off x="1261" y="1783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89" name="Rectangle 1816"/>
                <p:cNvSpPr>
                  <a:spLocks noChangeArrowheads="1"/>
                </p:cNvSpPr>
                <p:nvPr/>
              </p:nvSpPr>
              <p:spPr bwMode="auto">
                <a:xfrm>
                  <a:off x="1261" y="1778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0" name="Rectangle 1817"/>
                <p:cNvSpPr>
                  <a:spLocks noChangeArrowheads="1"/>
                </p:cNvSpPr>
                <p:nvPr/>
              </p:nvSpPr>
              <p:spPr bwMode="auto">
                <a:xfrm>
                  <a:off x="1261" y="1770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1" name="Rectangle 1818"/>
                <p:cNvSpPr>
                  <a:spLocks noChangeArrowheads="1"/>
                </p:cNvSpPr>
                <p:nvPr/>
              </p:nvSpPr>
              <p:spPr bwMode="auto">
                <a:xfrm>
                  <a:off x="1261" y="1764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2" name="Rectangle 1819"/>
                <p:cNvSpPr>
                  <a:spLocks noChangeArrowheads="1"/>
                </p:cNvSpPr>
                <p:nvPr/>
              </p:nvSpPr>
              <p:spPr bwMode="auto">
                <a:xfrm>
                  <a:off x="1261" y="1755"/>
                  <a:ext cx="15" cy="11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3" name="Rectangle 1820"/>
                <p:cNvSpPr>
                  <a:spLocks noChangeArrowheads="1"/>
                </p:cNvSpPr>
                <p:nvPr/>
              </p:nvSpPr>
              <p:spPr bwMode="auto">
                <a:xfrm>
                  <a:off x="1261" y="174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4" name="Rectangle 1821"/>
                <p:cNvSpPr>
                  <a:spLocks noChangeArrowheads="1"/>
                </p:cNvSpPr>
                <p:nvPr/>
              </p:nvSpPr>
              <p:spPr bwMode="auto">
                <a:xfrm>
                  <a:off x="1261" y="1744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5" name="Freeform 1822"/>
                <p:cNvSpPr>
                  <a:spLocks/>
                </p:cNvSpPr>
                <p:nvPr/>
              </p:nvSpPr>
              <p:spPr bwMode="auto">
                <a:xfrm>
                  <a:off x="1260" y="1730"/>
                  <a:ext cx="15" cy="14"/>
                </a:xfrm>
                <a:custGeom>
                  <a:avLst/>
                  <a:gdLst>
                    <a:gd name="T0" fmla="*/ 5 w 15"/>
                    <a:gd name="T1" fmla="*/ 14 h 14"/>
                    <a:gd name="T2" fmla="*/ 0 w 15"/>
                    <a:gd name="T3" fmla="*/ 6 h 14"/>
                    <a:gd name="T4" fmla="*/ 0 w 15"/>
                    <a:gd name="T5" fmla="*/ 14 h 14"/>
                    <a:gd name="T6" fmla="*/ 15 w 15"/>
                    <a:gd name="T7" fmla="*/ 14 h 14"/>
                    <a:gd name="T8" fmla="*/ 15 w 15"/>
                    <a:gd name="T9" fmla="*/ 6 h 14"/>
                    <a:gd name="T10" fmla="*/ 5 w 15"/>
                    <a:gd name="T11" fmla="*/ 0 h 14"/>
                    <a:gd name="T12" fmla="*/ 15 w 15"/>
                    <a:gd name="T13" fmla="*/ 6 h 14"/>
                    <a:gd name="T14" fmla="*/ 15 w 15"/>
                    <a:gd name="T15" fmla="*/ 0 h 14"/>
                    <a:gd name="T16" fmla="*/ 5 w 15"/>
                    <a:gd name="T17" fmla="*/ 0 h 14"/>
                    <a:gd name="T18" fmla="*/ 5 w 15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5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6"/>
                      </a:lnTo>
                      <a:lnTo>
                        <a:pt x="5" y="0"/>
                      </a:lnTo>
                      <a:lnTo>
                        <a:pt x="15" y="6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6" name="Freeform 1823"/>
                <p:cNvSpPr>
                  <a:spLocks/>
                </p:cNvSpPr>
                <p:nvPr/>
              </p:nvSpPr>
              <p:spPr bwMode="auto">
                <a:xfrm>
                  <a:off x="1254" y="1730"/>
                  <a:ext cx="11" cy="14"/>
                </a:xfrm>
                <a:custGeom>
                  <a:avLst/>
                  <a:gdLst>
                    <a:gd name="T0" fmla="*/ 0 w 11"/>
                    <a:gd name="T1" fmla="*/ 11 h 14"/>
                    <a:gd name="T2" fmla="*/ 6 w 11"/>
                    <a:gd name="T3" fmla="*/ 14 h 14"/>
                    <a:gd name="T4" fmla="*/ 11 w 11"/>
                    <a:gd name="T5" fmla="*/ 14 h 14"/>
                    <a:gd name="T6" fmla="*/ 11 w 11"/>
                    <a:gd name="T7" fmla="*/ 0 h 14"/>
                    <a:gd name="T8" fmla="*/ 6 w 11"/>
                    <a:gd name="T9" fmla="*/ 0 h 14"/>
                    <a:gd name="T10" fmla="*/ 11 w 11"/>
                    <a:gd name="T11" fmla="*/ 0 h 14"/>
                    <a:gd name="T12" fmla="*/ 0 w 11"/>
                    <a:gd name="T13" fmla="*/ 11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4"/>
                    <a:gd name="T23" fmla="*/ 11 w 11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4">
                      <a:moveTo>
                        <a:pt x="0" y="11"/>
                      </a:moveTo>
                      <a:lnTo>
                        <a:pt x="6" y="14"/>
                      </a:lnTo>
                      <a:lnTo>
                        <a:pt x="11" y="14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11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7" name="Freeform 1824"/>
                <p:cNvSpPr>
                  <a:spLocks/>
                </p:cNvSpPr>
                <p:nvPr/>
              </p:nvSpPr>
              <p:spPr bwMode="auto">
                <a:xfrm>
                  <a:off x="1246" y="1725"/>
                  <a:ext cx="19" cy="16"/>
                </a:xfrm>
                <a:custGeom>
                  <a:avLst/>
                  <a:gdLst>
                    <a:gd name="T0" fmla="*/ 0 w 19"/>
                    <a:gd name="T1" fmla="*/ 5 h 16"/>
                    <a:gd name="T2" fmla="*/ 0 w 19"/>
                    <a:gd name="T3" fmla="*/ 11 h 16"/>
                    <a:gd name="T4" fmla="*/ 8 w 19"/>
                    <a:gd name="T5" fmla="*/ 16 h 16"/>
                    <a:gd name="T6" fmla="*/ 19 w 19"/>
                    <a:gd name="T7" fmla="*/ 5 h 16"/>
                    <a:gd name="T8" fmla="*/ 11 w 19"/>
                    <a:gd name="T9" fmla="*/ 0 h 16"/>
                    <a:gd name="T10" fmla="*/ 14 w 19"/>
                    <a:gd name="T11" fmla="*/ 5 h 16"/>
                    <a:gd name="T12" fmla="*/ 0 w 19"/>
                    <a:gd name="T13" fmla="*/ 5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"/>
                    <a:gd name="T22" fmla="*/ 0 h 16"/>
                    <a:gd name="T23" fmla="*/ 19 w 19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" h="16">
                      <a:moveTo>
                        <a:pt x="0" y="5"/>
                      </a:moveTo>
                      <a:lnTo>
                        <a:pt x="0" y="11"/>
                      </a:lnTo>
                      <a:lnTo>
                        <a:pt x="8" y="16"/>
                      </a:lnTo>
                      <a:lnTo>
                        <a:pt x="19" y="5"/>
                      </a:lnTo>
                      <a:lnTo>
                        <a:pt x="11" y="0"/>
                      </a:lnTo>
                      <a:lnTo>
                        <a:pt x="1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8" name="Rectangle 1825"/>
                <p:cNvSpPr>
                  <a:spLocks noChangeArrowheads="1"/>
                </p:cNvSpPr>
                <p:nvPr/>
              </p:nvSpPr>
              <p:spPr bwMode="auto">
                <a:xfrm>
                  <a:off x="1246" y="1722"/>
                  <a:ext cx="15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299" name="Rectangle 1826"/>
                <p:cNvSpPr>
                  <a:spLocks noChangeArrowheads="1"/>
                </p:cNvSpPr>
                <p:nvPr/>
              </p:nvSpPr>
              <p:spPr bwMode="auto">
                <a:xfrm>
                  <a:off x="1246" y="1717"/>
                  <a:ext cx="15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0" name="Freeform 1827"/>
                <p:cNvSpPr>
                  <a:spLocks/>
                </p:cNvSpPr>
                <p:nvPr/>
              </p:nvSpPr>
              <p:spPr bwMode="auto">
                <a:xfrm>
                  <a:off x="1246" y="1702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8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8 h 15"/>
                    <a:gd name="T10" fmla="*/ 6 w 14"/>
                    <a:gd name="T11" fmla="*/ 0 h 15"/>
                    <a:gd name="T12" fmla="*/ 14 w 14"/>
                    <a:gd name="T13" fmla="*/ 8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8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1" name="Freeform 1828"/>
                <p:cNvSpPr>
                  <a:spLocks/>
                </p:cNvSpPr>
                <p:nvPr/>
              </p:nvSpPr>
              <p:spPr bwMode="auto">
                <a:xfrm>
                  <a:off x="1238" y="1702"/>
                  <a:ext cx="16" cy="15"/>
                </a:xfrm>
                <a:custGeom>
                  <a:avLst/>
                  <a:gdLst>
                    <a:gd name="T0" fmla="*/ 0 w 16"/>
                    <a:gd name="T1" fmla="*/ 8 h 15"/>
                    <a:gd name="T2" fmla="*/ 8 w 16"/>
                    <a:gd name="T3" fmla="*/ 15 h 15"/>
                    <a:gd name="T4" fmla="*/ 14 w 16"/>
                    <a:gd name="T5" fmla="*/ 15 h 15"/>
                    <a:gd name="T6" fmla="*/ 14 w 16"/>
                    <a:gd name="T7" fmla="*/ 0 h 15"/>
                    <a:gd name="T8" fmla="*/ 8 w 16"/>
                    <a:gd name="T9" fmla="*/ 0 h 15"/>
                    <a:gd name="T10" fmla="*/ 16 w 16"/>
                    <a:gd name="T11" fmla="*/ 8 h 15"/>
                    <a:gd name="T12" fmla="*/ 0 w 16"/>
                    <a:gd name="T13" fmla="*/ 8 h 15"/>
                    <a:gd name="T14" fmla="*/ 0 w 16"/>
                    <a:gd name="T15" fmla="*/ 15 h 15"/>
                    <a:gd name="T16" fmla="*/ 8 w 16"/>
                    <a:gd name="T17" fmla="*/ 15 h 15"/>
                    <a:gd name="T18" fmla="*/ 0 w 16"/>
                    <a:gd name="T19" fmla="*/ 8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5"/>
                    <a:gd name="T32" fmla="*/ 16 w 16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5">
                      <a:moveTo>
                        <a:pt x="0" y="8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2" name="Rectangle 1829"/>
                <p:cNvSpPr>
                  <a:spLocks noChangeArrowheads="1"/>
                </p:cNvSpPr>
                <p:nvPr/>
              </p:nvSpPr>
              <p:spPr bwMode="auto">
                <a:xfrm>
                  <a:off x="1238" y="1702"/>
                  <a:ext cx="18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3" name="Freeform 1830"/>
                <p:cNvSpPr>
                  <a:spLocks/>
                </p:cNvSpPr>
                <p:nvPr/>
              </p:nvSpPr>
              <p:spPr bwMode="auto">
                <a:xfrm>
                  <a:off x="1238" y="1688"/>
                  <a:ext cx="16" cy="14"/>
                </a:xfrm>
                <a:custGeom>
                  <a:avLst/>
                  <a:gdLst>
                    <a:gd name="T0" fmla="*/ 8 w 16"/>
                    <a:gd name="T1" fmla="*/ 14 h 14"/>
                    <a:gd name="T2" fmla="*/ 0 w 16"/>
                    <a:gd name="T3" fmla="*/ 8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8 h 14"/>
                    <a:gd name="T10" fmla="*/ 8 w 16"/>
                    <a:gd name="T11" fmla="*/ 0 h 14"/>
                    <a:gd name="T12" fmla="*/ 16 w 16"/>
                    <a:gd name="T13" fmla="*/ 8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8 w 16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14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4" name="Freeform 1831"/>
                <p:cNvSpPr>
                  <a:spLocks/>
                </p:cNvSpPr>
                <p:nvPr/>
              </p:nvSpPr>
              <p:spPr bwMode="auto">
                <a:xfrm>
                  <a:off x="1231" y="1688"/>
                  <a:ext cx="15" cy="14"/>
                </a:xfrm>
                <a:custGeom>
                  <a:avLst/>
                  <a:gdLst>
                    <a:gd name="T0" fmla="*/ 0 w 15"/>
                    <a:gd name="T1" fmla="*/ 8 h 14"/>
                    <a:gd name="T2" fmla="*/ 10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10 w 15"/>
                    <a:gd name="T9" fmla="*/ 0 h 14"/>
                    <a:gd name="T10" fmla="*/ 15 w 15"/>
                    <a:gd name="T11" fmla="*/ 8 h 14"/>
                    <a:gd name="T12" fmla="*/ 0 w 15"/>
                    <a:gd name="T13" fmla="*/ 8 h 14"/>
                    <a:gd name="T14" fmla="*/ 0 w 15"/>
                    <a:gd name="T15" fmla="*/ 14 h 14"/>
                    <a:gd name="T16" fmla="*/ 10 w 15"/>
                    <a:gd name="T17" fmla="*/ 14 h 14"/>
                    <a:gd name="T18" fmla="*/ 0 w 15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8"/>
                      </a:moveTo>
                      <a:lnTo>
                        <a:pt x="10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5" name="Rectangle 1832"/>
                <p:cNvSpPr>
                  <a:spLocks noChangeArrowheads="1"/>
                </p:cNvSpPr>
                <p:nvPr/>
              </p:nvSpPr>
              <p:spPr bwMode="auto">
                <a:xfrm>
                  <a:off x="1231" y="1688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6" name="Rectangle 1833"/>
                <p:cNvSpPr>
                  <a:spLocks noChangeArrowheads="1"/>
                </p:cNvSpPr>
                <p:nvPr/>
              </p:nvSpPr>
              <p:spPr bwMode="auto">
                <a:xfrm>
                  <a:off x="1231" y="1680"/>
                  <a:ext cx="17" cy="10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7" name="Rectangle 1834"/>
                <p:cNvSpPr>
                  <a:spLocks noChangeArrowheads="1"/>
                </p:cNvSpPr>
                <p:nvPr/>
              </p:nvSpPr>
              <p:spPr bwMode="auto">
                <a:xfrm>
                  <a:off x="1231" y="1673"/>
                  <a:ext cx="17" cy="8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8" name="Freeform 1835"/>
                <p:cNvSpPr>
                  <a:spLocks/>
                </p:cNvSpPr>
                <p:nvPr/>
              </p:nvSpPr>
              <p:spPr bwMode="auto">
                <a:xfrm>
                  <a:off x="1231" y="1658"/>
                  <a:ext cx="15" cy="18"/>
                </a:xfrm>
                <a:custGeom>
                  <a:avLst/>
                  <a:gdLst>
                    <a:gd name="T0" fmla="*/ 10 w 15"/>
                    <a:gd name="T1" fmla="*/ 18 h 18"/>
                    <a:gd name="T2" fmla="*/ 0 w 15"/>
                    <a:gd name="T3" fmla="*/ 10 h 18"/>
                    <a:gd name="T4" fmla="*/ 0 w 15"/>
                    <a:gd name="T5" fmla="*/ 15 h 18"/>
                    <a:gd name="T6" fmla="*/ 15 w 15"/>
                    <a:gd name="T7" fmla="*/ 15 h 18"/>
                    <a:gd name="T8" fmla="*/ 15 w 15"/>
                    <a:gd name="T9" fmla="*/ 10 h 18"/>
                    <a:gd name="T10" fmla="*/ 10 w 15"/>
                    <a:gd name="T11" fmla="*/ 0 h 18"/>
                    <a:gd name="T12" fmla="*/ 15 w 15"/>
                    <a:gd name="T13" fmla="*/ 10 h 18"/>
                    <a:gd name="T14" fmla="*/ 15 w 15"/>
                    <a:gd name="T15" fmla="*/ 0 h 18"/>
                    <a:gd name="T16" fmla="*/ 10 w 15"/>
                    <a:gd name="T17" fmla="*/ 0 h 18"/>
                    <a:gd name="T18" fmla="*/ 10 w 15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8"/>
                    <a:gd name="T32" fmla="*/ 15 w 15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8">
                      <a:moveTo>
                        <a:pt x="10" y="18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10" y="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09" name="Rectangle 1836"/>
                <p:cNvSpPr>
                  <a:spLocks noChangeArrowheads="1"/>
                </p:cNvSpPr>
                <p:nvPr/>
              </p:nvSpPr>
              <p:spPr bwMode="auto">
                <a:xfrm>
                  <a:off x="1231" y="1660"/>
                  <a:ext cx="11" cy="1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0" name="Freeform 1837"/>
                <p:cNvSpPr>
                  <a:spLocks/>
                </p:cNvSpPr>
                <p:nvPr/>
              </p:nvSpPr>
              <p:spPr bwMode="auto">
                <a:xfrm>
                  <a:off x="1218" y="1658"/>
                  <a:ext cx="13" cy="18"/>
                </a:xfrm>
                <a:custGeom>
                  <a:avLst/>
                  <a:gdLst>
                    <a:gd name="T0" fmla="*/ 0 w 13"/>
                    <a:gd name="T1" fmla="*/ 10 h 18"/>
                    <a:gd name="T2" fmla="*/ 8 w 13"/>
                    <a:gd name="T3" fmla="*/ 18 h 18"/>
                    <a:gd name="T4" fmla="*/ 13 w 13"/>
                    <a:gd name="T5" fmla="*/ 18 h 18"/>
                    <a:gd name="T6" fmla="*/ 13 w 13"/>
                    <a:gd name="T7" fmla="*/ 0 h 18"/>
                    <a:gd name="T8" fmla="*/ 8 w 13"/>
                    <a:gd name="T9" fmla="*/ 0 h 18"/>
                    <a:gd name="T10" fmla="*/ 13 w 13"/>
                    <a:gd name="T11" fmla="*/ 10 h 18"/>
                    <a:gd name="T12" fmla="*/ 0 w 13"/>
                    <a:gd name="T13" fmla="*/ 10 h 18"/>
                    <a:gd name="T14" fmla="*/ 0 w 13"/>
                    <a:gd name="T15" fmla="*/ 18 h 18"/>
                    <a:gd name="T16" fmla="*/ 8 w 13"/>
                    <a:gd name="T17" fmla="*/ 18 h 18"/>
                    <a:gd name="T18" fmla="*/ 0 w 13"/>
                    <a:gd name="T19" fmla="*/ 10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8"/>
                    <a:gd name="T32" fmla="*/ 13 w 13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8">
                      <a:moveTo>
                        <a:pt x="0" y="10"/>
                      </a:moveTo>
                      <a:lnTo>
                        <a:pt x="8" y="18"/>
                      </a:lnTo>
                      <a:lnTo>
                        <a:pt x="13" y="18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10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1" name="Freeform 1838"/>
                <p:cNvSpPr>
                  <a:spLocks/>
                </p:cNvSpPr>
                <p:nvPr/>
              </p:nvSpPr>
              <p:spPr bwMode="auto">
                <a:xfrm>
                  <a:off x="1218" y="1656"/>
                  <a:ext cx="13" cy="12"/>
                </a:xfrm>
                <a:custGeom>
                  <a:avLst/>
                  <a:gdLst>
                    <a:gd name="T0" fmla="*/ 3 w 13"/>
                    <a:gd name="T1" fmla="*/ 9 h 12"/>
                    <a:gd name="T2" fmla="*/ 0 w 13"/>
                    <a:gd name="T3" fmla="*/ 2 h 12"/>
                    <a:gd name="T4" fmla="*/ 0 w 13"/>
                    <a:gd name="T5" fmla="*/ 12 h 12"/>
                    <a:gd name="T6" fmla="*/ 13 w 13"/>
                    <a:gd name="T7" fmla="*/ 12 h 12"/>
                    <a:gd name="T8" fmla="*/ 13 w 13"/>
                    <a:gd name="T9" fmla="*/ 2 h 12"/>
                    <a:gd name="T10" fmla="*/ 13 w 13"/>
                    <a:gd name="T11" fmla="*/ 0 h 12"/>
                    <a:gd name="T12" fmla="*/ 3 w 13"/>
                    <a:gd name="T13" fmla="*/ 9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2"/>
                    <a:gd name="T23" fmla="*/ 13 w 13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2">
                      <a:moveTo>
                        <a:pt x="3" y="9"/>
                      </a:moveTo>
                      <a:lnTo>
                        <a:pt x="0" y="2"/>
                      </a:lnTo>
                      <a:lnTo>
                        <a:pt x="0" y="12"/>
                      </a:lnTo>
                      <a:lnTo>
                        <a:pt x="13" y="12"/>
                      </a:lnTo>
                      <a:lnTo>
                        <a:pt x="13" y="2"/>
                      </a:lnTo>
                      <a:lnTo>
                        <a:pt x="13" y="0"/>
                      </a:lnTo>
                      <a:lnTo>
                        <a:pt x="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2" name="Freeform 1839"/>
                <p:cNvSpPr>
                  <a:spLocks/>
                </p:cNvSpPr>
                <p:nvPr/>
              </p:nvSpPr>
              <p:spPr bwMode="auto">
                <a:xfrm>
                  <a:off x="1212" y="1647"/>
                  <a:ext cx="19" cy="18"/>
                </a:xfrm>
                <a:custGeom>
                  <a:avLst/>
                  <a:gdLst>
                    <a:gd name="T0" fmla="*/ 0 w 19"/>
                    <a:gd name="T1" fmla="*/ 6 h 18"/>
                    <a:gd name="T2" fmla="*/ 0 w 19"/>
                    <a:gd name="T3" fmla="*/ 11 h 18"/>
                    <a:gd name="T4" fmla="*/ 9 w 19"/>
                    <a:gd name="T5" fmla="*/ 18 h 18"/>
                    <a:gd name="T6" fmla="*/ 19 w 19"/>
                    <a:gd name="T7" fmla="*/ 9 h 18"/>
                    <a:gd name="T8" fmla="*/ 11 w 19"/>
                    <a:gd name="T9" fmla="*/ 0 h 18"/>
                    <a:gd name="T10" fmla="*/ 14 w 19"/>
                    <a:gd name="T11" fmla="*/ 6 h 18"/>
                    <a:gd name="T12" fmla="*/ 0 w 19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"/>
                    <a:gd name="T22" fmla="*/ 0 h 18"/>
                    <a:gd name="T23" fmla="*/ 19 w 19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" h="18">
                      <a:moveTo>
                        <a:pt x="0" y="6"/>
                      </a:moveTo>
                      <a:lnTo>
                        <a:pt x="0" y="11"/>
                      </a:lnTo>
                      <a:lnTo>
                        <a:pt x="9" y="18"/>
                      </a:lnTo>
                      <a:lnTo>
                        <a:pt x="19" y="9"/>
                      </a:lnTo>
                      <a:lnTo>
                        <a:pt x="11" y="0"/>
                      </a:lnTo>
                      <a:lnTo>
                        <a:pt x="14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3" name="Freeform 1840"/>
                <p:cNvSpPr>
                  <a:spLocks/>
                </p:cNvSpPr>
                <p:nvPr/>
              </p:nvSpPr>
              <p:spPr bwMode="auto">
                <a:xfrm>
                  <a:off x="1212" y="1639"/>
                  <a:ext cx="14" cy="14"/>
                </a:xfrm>
                <a:custGeom>
                  <a:avLst/>
                  <a:gdLst>
                    <a:gd name="T0" fmla="*/ 6 w 14"/>
                    <a:gd name="T1" fmla="*/ 14 h 14"/>
                    <a:gd name="T2" fmla="*/ 0 w 14"/>
                    <a:gd name="T3" fmla="*/ 6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6 h 14"/>
                    <a:gd name="T10" fmla="*/ 6 w 14"/>
                    <a:gd name="T11" fmla="*/ 0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6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4" name="Freeform 1841"/>
                <p:cNvSpPr>
                  <a:spLocks/>
                </p:cNvSpPr>
                <p:nvPr/>
              </p:nvSpPr>
              <p:spPr bwMode="auto">
                <a:xfrm>
                  <a:off x="1204" y="1639"/>
                  <a:ext cx="14" cy="14"/>
                </a:xfrm>
                <a:custGeom>
                  <a:avLst/>
                  <a:gdLst>
                    <a:gd name="T0" fmla="*/ 0 w 14"/>
                    <a:gd name="T1" fmla="*/ 6 h 14"/>
                    <a:gd name="T2" fmla="*/ 8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8 w 14"/>
                    <a:gd name="T9" fmla="*/ 0 h 14"/>
                    <a:gd name="T10" fmla="*/ 14 w 14"/>
                    <a:gd name="T11" fmla="*/ 6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8 w 14"/>
                    <a:gd name="T17" fmla="*/ 14 h 14"/>
                    <a:gd name="T18" fmla="*/ 0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6"/>
                      </a:moveTo>
                      <a:lnTo>
                        <a:pt x="8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5" name="Rectangle 1842"/>
                <p:cNvSpPr>
                  <a:spLocks noChangeArrowheads="1"/>
                </p:cNvSpPr>
                <p:nvPr/>
              </p:nvSpPr>
              <p:spPr bwMode="auto">
                <a:xfrm>
                  <a:off x="1204" y="1639"/>
                  <a:ext cx="15" cy="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6" name="Freeform 1843"/>
                <p:cNvSpPr>
                  <a:spLocks/>
                </p:cNvSpPr>
                <p:nvPr/>
              </p:nvSpPr>
              <p:spPr bwMode="auto">
                <a:xfrm>
                  <a:off x="1204" y="1624"/>
                  <a:ext cx="14" cy="15"/>
                </a:xfrm>
                <a:custGeom>
                  <a:avLst/>
                  <a:gdLst>
                    <a:gd name="T0" fmla="*/ 8 w 14"/>
                    <a:gd name="T1" fmla="*/ 15 h 15"/>
                    <a:gd name="T2" fmla="*/ 0 w 14"/>
                    <a:gd name="T3" fmla="*/ 7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7 h 15"/>
                    <a:gd name="T10" fmla="*/ 8 w 14"/>
                    <a:gd name="T11" fmla="*/ 0 h 15"/>
                    <a:gd name="T12" fmla="*/ 14 w 14"/>
                    <a:gd name="T13" fmla="*/ 7 h 15"/>
                    <a:gd name="T14" fmla="*/ 14 w 14"/>
                    <a:gd name="T15" fmla="*/ 0 h 15"/>
                    <a:gd name="T16" fmla="*/ 8 w 14"/>
                    <a:gd name="T17" fmla="*/ 0 h 15"/>
                    <a:gd name="T18" fmla="*/ 8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15"/>
                      </a:move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7"/>
                      </a:lnTo>
                      <a:lnTo>
                        <a:pt x="8" y="0"/>
                      </a:lnTo>
                      <a:lnTo>
                        <a:pt x="14" y="7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7" name="Freeform 1844"/>
                <p:cNvSpPr>
                  <a:spLocks/>
                </p:cNvSpPr>
                <p:nvPr/>
              </p:nvSpPr>
              <p:spPr bwMode="auto">
                <a:xfrm>
                  <a:off x="1192" y="1624"/>
                  <a:ext cx="20" cy="15"/>
                </a:xfrm>
                <a:custGeom>
                  <a:avLst/>
                  <a:gdLst>
                    <a:gd name="T0" fmla="*/ 0 w 20"/>
                    <a:gd name="T1" fmla="*/ 7 h 15"/>
                    <a:gd name="T2" fmla="*/ 6 w 20"/>
                    <a:gd name="T3" fmla="*/ 15 h 15"/>
                    <a:gd name="T4" fmla="*/ 20 w 20"/>
                    <a:gd name="T5" fmla="*/ 15 h 15"/>
                    <a:gd name="T6" fmla="*/ 20 w 20"/>
                    <a:gd name="T7" fmla="*/ 0 h 15"/>
                    <a:gd name="T8" fmla="*/ 6 w 20"/>
                    <a:gd name="T9" fmla="*/ 0 h 15"/>
                    <a:gd name="T10" fmla="*/ 15 w 20"/>
                    <a:gd name="T11" fmla="*/ 7 h 15"/>
                    <a:gd name="T12" fmla="*/ 0 w 20"/>
                    <a:gd name="T13" fmla="*/ 7 h 15"/>
                    <a:gd name="T14" fmla="*/ 0 w 20"/>
                    <a:gd name="T15" fmla="*/ 15 h 15"/>
                    <a:gd name="T16" fmla="*/ 6 w 20"/>
                    <a:gd name="T17" fmla="*/ 15 h 15"/>
                    <a:gd name="T18" fmla="*/ 0 w 20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5"/>
                    <a:gd name="T32" fmla="*/ 20 w 20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5">
                      <a:moveTo>
                        <a:pt x="0" y="7"/>
                      </a:moveTo>
                      <a:lnTo>
                        <a:pt x="6" y="15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6" y="0"/>
                      </a:lnTo>
                      <a:lnTo>
                        <a:pt x="15" y="7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8" name="Freeform 1845"/>
                <p:cNvSpPr>
                  <a:spLocks/>
                </p:cNvSpPr>
                <p:nvPr/>
              </p:nvSpPr>
              <p:spPr bwMode="auto">
                <a:xfrm>
                  <a:off x="1192" y="1619"/>
                  <a:ext cx="15" cy="15"/>
                </a:xfrm>
                <a:custGeom>
                  <a:avLst/>
                  <a:gdLst>
                    <a:gd name="T0" fmla="*/ 6 w 15"/>
                    <a:gd name="T1" fmla="*/ 15 h 15"/>
                    <a:gd name="T2" fmla="*/ 0 w 15"/>
                    <a:gd name="T3" fmla="*/ 5 h 15"/>
                    <a:gd name="T4" fmla="*/ 0 w 15"/>
                    <a:gd name="T5" fmla="*/ 12 h 15"/>
                    <a:gd name="T6" fmla="*/ 15 w 15"/>
                    <a:gd name="T7" fmla="*/ 12 h 15"/>
                    <a:gd name="T8" fmla="*/ 15 w 15"/>
                    <a:gd name="T9" fmla="*/ 5 h 15"/>
                    <a:gd name="T10" fmla="*/ 6 w 15"/>
                    <a:gd name="T11" fmla="*/ 0 h 15"/>
                    <a:gd name="T12" fmla="*/ 15 w 15"/>
                    <a:gd name="T13" fmla="*/ 5 h 15"/>
                    <a:gd name="T14" fmla="*/ 15 w 15"/>
                    <a:gd name="T15" fmla="*/ 0 h 15"/>
                    <a:gd name="T16" fmla="*/ 6 w 15"/>
                    <a:gd name="T17" fmla="*/ 0 h 15"/>
                    <a:gd name="T18" fmla="*/ 6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6" y="15"/>
                      </a:moveTo>
                      <a:lnTo>
                        <a:pt x="0" y="5"/>
                      </a:lnTo>
                      <a:lnTo>
                        <a:pt x="0" y="12"/>
                      </a:lnTo>
                      <a:lnTo>
                        <a:pt x="15" y="12"/>
                      </a:lnTo>
                      <a:lnTo>
                        <a:pt x="15" y="5"/>
                      </a:lnTo>
                      <a:lnTo>
                        <a:pt x="6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19" name="Freeform 1846"/>
                <p:cNvSpPr>
                  <a:spLocks/>
                </p:cNvSpPr>
                <p:nvPr/>
              </p:nvSpPr>
              <p:spPr bwMode="auto">
                <a:xfrm>
                  <a:off x="1184" y="1619"/>
                  <a:ext cx="14" cy="15"/>
                </a:xfrm>
                <a:custGeom>
                  <a:avLst/>
                  <a:gdLst>
                    <a:gd name="T0" fmla="*/ 0 w 14"/>
                    <a:gd name="T1" fmla="*/ 5 h 15"/>
                    <a:gd name="T2" fmla="*/ 8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8 w 14"/>
                    <a:gd name="T9" fmla="*/ 0 h 15"/>
                    <a:gd name="T10" fmla="*/ 14 w 14"/>
                    <a:gd name="T11" fmla="*/ 5 h 15"/>
                    <a:gd name="T12" fmla="*/ 0 w 14"/>
                    <a:gd name="T13" fmla="*/ 5 h 15"/>
                    <a:gd name="T14" fmla="*/ 0 w 14"/>
                    <a:gd name="T15" fmla="*/ 15 h 15"/>
                    <a:gd name="T16" fmla="*/ 8 w 14"/>
                    <a:gd name="T17" fmla="*/ 15 h 15"/>
                    <a:gd name="T18" fmla="*/ 0 w 14"/>
                    <a:gd name="T19" fmla="*/ 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0" y="5"/>
                      </a:moveTo>
                      <a:lnTo>
                        <a:pt x="8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8" y="1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0" name="Freeform 1847"/>
                <p:cNvSpPr>
                  <a:spLocks/>
                </p:cNvSpPr>
                <p:nvPr/>
              </p:nvSpPr>
              <p:spPr bwMode="auto">
                <a:xfrm>
                  <a:off x="1184" y="1611"/>
                  <a:ext cx="14" cy="13"/>
                </a:xfrm>
                <a:custGeom>
                  <a:avLst/>
                  <a:gdLst>
                    <a:gd name="T0" fmla="*/ 8 w 14"/>
                    <a:gd name="T1" fmla="*/ 13 h 13"/>
                    <a:gd name="T2" fmla="*/ 0 w 14"/>
                    <a:gd name="T3" fmla="*/ 8 h 13"/>
                    <a:gd name="T4" fmla="*/ 0 w 14"/>
                    <a:gd name="T5" fmla="*/ 13 h 13"/>
                    <a:gd name="T6" fmla="*/ 14 w 14"/>
                    <a:gd name="T7" fmla="*/ 13 h 13"/>
                    <a:gd name="T8" fmla="*/ 14 w 14"/>
                    <a:gd name="T9" fmla="*/ 8 h 13"/>
                    <a:gd name="T10" fmla="*/ 8 w 14"/>
                    <a:gd name="T11" fmla="*/ 0 h 13"/>
                    <a:gd name="T12" fmla="*/ 14 w 14"/>
                    <a:gd name="T13" fmla="*/ 8 h 13"/>
                    <a:gd name="T14" fmla="*/ 14 w 14"/>
                    <a:gd name="T15" fmla="*/ 0 h 13"/>
                    <a:gd name="T16" fmla="*/ 8 w 14"/>
                    <a:gd name="T17" fmla="*/ 0 h 13"/>
                    <a:gd name="T18" fmla="*/ 8 w 14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8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4" y="13"/>
                      </a:lnTo>
                      <a:lnTo>
                        <a:pt x="14" y="8"/>
                      </a:lnTo>
                      <a:lnTo>
                        <a:pt x="8" y="0"/>
                      </a:lnTo>
                      <a:lnTo>
                        <a:pt x="14" y="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1" name="Freeform 1848"/>
                <p:cNvSpPr>
                  <a:spLocks/>
                </p:cNvSpPr>
                <p:nvPr/>
              </p:nvSpPr>
              <p:spPr bwMode="auto">
                <a:xfrm>
                  <a:off x="1176" y="1611"/>
                  <a:ext cx="16" cy="13"/>
                </a:xfrm>
                <a:custGeom>
                  <a:avLst/>
                  <a:gdLst>
                    <a:gd name="T0" fmla="*/ 0 w 16"/>
                    <a:gd name="T1" fmla="*/ 8 h 13"/>
                    <a:gd name="T2" fmla="*/ 8 w 16"/>
                    <a:gd name="T3" fmla="*/ 13 h 13"/>
                    <a:gd name="T4" fmla="*/ 16 w 16"/>
                    <a:gd name="T5" fmla="*/ 13 h 13"/>
                    <a:gd name="T6" fmla="*/ 16 w 16"/>
                    <a:gd name="T7" fmla="*/ 0 h 13"/>
                    <a:gd name="T8" fmla="*/ 8 w 16"/>
                    <a:gd name="T9" fmla="*/ 0 h 13"/>
                    <a:gd name="T10" fmla="*/ 16 w 16"/>
                    <a:gd name="T11" fmla="*/ 8 h 13"/>
                    <a:gd name="T12" fmla="*/ 0 w 16"/>
                    <a:gd name="T13" fmla="*/ 8 h 13"/>
                    <a:gd name="T14" fmla="*/ 0 w 16"/>
                    <a:gd name="T15" fmla="*/ 13 h 13"/>
                    <a:gd name="T16" fmla="*/ 8 w 16"/>
                    <a:gd name="T17" fmla="*/ 13 h 13"/>
                    <a:gd name="T18" fmla="*/ 0 w 16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3"/>
                    <a:gd name="T32" fmla="*/ 16 w 16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3">
                      <a:moveTo>
                        <a:pt x="0" y="8"/>
                      </a:moveTo>
                      <a:lnTo>
                        <a:pt x="8" y="13"/>
                      </a:lnTo>
                      <a:lnTo>
                        <a:pt x="16" y="13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2" name="Rectangle 1849"/>
                <p:cNvSpPr>
                  <a:spLocks noChangeArrowheads="1"/>
                </p:cNvSpPr>
                <p:nvPr/>
              </p:nvSpPr>
              <p:spPr bwMode="auto">
                <a:xfrm>
                  <a:off x="1176" y="1611"/>
                  <a:ext cx="17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3" name="Freeform 1850"/>
                <p:cNvSpPr>
                  <a:spLocks/>
                </p:cNvSpPr>
                <p:nvPr/>
              </p:nvSpPr>
              <p:spPr bwMode="auto">
                <a:xfrm>
                  <a:off x="1176" y="1597"/>
                  <a:ext cx="16" cy="14"/>
                </a:xfrm>
                <a:custGeom>
                  <a:avLst/>
                  <a:gdLst>
                    <a:gd name="T0" fmla="*/ 8 w 16"/>
                    <a:gd name="T1" fmla="*/ 14 h 14"/>
                    <a:gd name="T2" fmla="*/ 0 w 16"/>
                    <a:gd name="T3" fmla="*/ 8 h 14"/>
                    <a:gd name="T4" fmla="*/ 0 w 16"/>
                    <a:gd name="T5" fmla="*/ 14 h 14"/>
                    <a:gd name="T6" fmla="*/ 16 w 16"/>
                    <a:gd name="T7" fmla="*/ 14 h 14"/>
                    <a:gd name="T8" fmla="*/ 16 w 16"/>
                    <a:gd name="T9" fmla="*/ 8 h 14"/>
                    <a:gd name="T10" fmla="*/ 8 w 16"/>
                    <a:gd name="T11" fmla="*/ 0 h 14"/>
                    <a:gd name="T12" fmla="*/ 16 w 16"/>
                    <a:gd name="T13" fmla="*/ 8 h 14"/>
                    <a:gd name="T14" fmla="*/ 16 w 16"/>
                    <a:gd name="T15" fmla="*/ 0 h 14"/>
                    <a:gd name="T16" fmla="*/ 8 w 16"/>
                    <a:gd name="T17" fmla="*/ 0 h 14"/>
                    <a:gd name="T18" fmla="*/ 8 w 16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4"/>
                    <a:gd name="T32" fmla="*/ 16 w 16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4">
                      <a:moveTo>
                        <a:pt x="8" y="14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8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4" name="Rectangle 1851"/>
                <p:cNvSpPr>
                  <a:spLocks noChangeArrowheads="1"/>
                </p:cNvSpPr>
                <p:nvPr/>
              </p:nvSpPr>
              <p:spPr bwMode="auto">
                <a:xfrm>
                  <a:off x="1176" y="1597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5" name="Freeform 1852"/>
                <p:cNvSpPr>
                  <a:spLocks/>
                </p:cNvSpPr>
                <p:nvPr/>
              </p:nvSpPr>
              <p:spPr bwMode="auto">
                <a:xfrm>
                  <a:off x="1161" y="1597"/>
                  <a:ext cx="18" cy="14"/>
                </a:xfrm>
                <a:custGeom>
                  <a:avLst/>
                  <a:gdLst>
                    <a:gd name="T0" fmla="*/ 0 w 18"/>
                    <a:gd name="T1" fmla="*/ 8 h 14"/>
                    <a:gd name="T2" fmla="*/ 9 w 18"/>
                    <a:gd name="T3" fmla="*/ 14 h 14"/>
                    <a:gd name="T4" fmla="*/ 15 w 18"/>
                    <a:gd name="T5" fmla="*/ 14 h 14"/>
                    <a:gd name="T6" fmla="*/ 15 w 18"/>
                    <a:gd name="T7" fmla="*/ 0 h 14"/>
                    <a:gd name="T8" fmla="*/ 9 w 18"/>
                    <a:gd name="T9" fmla="*/ 0 h 14"/>
                    <a:gd name="T10" fmla="*/ 18 w 18"/>
                    <a:gd name="T11" fmla="*/ 8 h 14"/>
                    <a:gd name="T12" fmla="*/ 0 w 18"/>
                    <a:gd name="T13" fmla="*/ 8 h 14"/>
                    <a:gd name="T14" fmla="*/ 0 w 18"/>
                    <a:gd name="T15" fmla="*/ 14 h 14"/>
                    <a:gd name="T16" fmla="*/ 9 w 18"/>
                    <a:gd name="T17" fmla="*/ 14 h 14"/>
                    <a:gd name="T18" fmla="*/ 0 w 18"/>
                    <a:gd name="T19" fmla="*/ 8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4"/>
                    <a:gd name="T32" fmla="*/ 18 w 18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4">
                      <a:moveTo>
                        <a:pt x="0" y="8"/>
                      </a:moveTo>
                      <a:lnTo>
                        <a:pt x="9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8" y="8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6" name="Freeform 1853"/>
                <p:cNvSpPr>
                  <a:spLocks/>
                </p:cNvSpPr>
                <p:nvPr/>
              </p:nvSpPr>
              <p:spPr bwMode="auto">
                <a:xfrm>
                  <a:off x="1161" y="1590"/>
                  <a:ext cx="18" cy="15"/>
                </a:xfrm>
                <a:custGeom>
                  <a:avLst/>
                  <a:gdLst>
                    <a:gd name="T0" fmla="*/ 9 w 18"/>
                    <a:gd name="T1" fmla="*/ 15 h 15"/>
                    <a:gd name="T2" fmla="*/ 0 w 18"/>
                    <a:gd name="T3" fmla="*/ 10 h 15"/>
                    <a:gd name="T4" fmla="*/ 0 w 18"/>
                    <a:gd name="T5" fmla="*/ 15 h 15"/>
                    <a:gd name="T6" fmla="*/ 18 w 18"/>
                    <a:gd name="T7" fmla="*/ 15 h 15"/>
                    <a:gd name="T8" fmla="*/ 18 w 18"/>
                    <a:gd name="T9" fmla="*/ 10 h 15"/>
                    <a:gd name="T10" fmla="*/ 9 w 18"/>
                    <a:gd name="T11" fmla="*/ 0 h 15"/>
                    <a:gd name="T12" fmla="*/ 18 w 18"/>
                    <a:gd name="T13" fmla="*/ 10 h 15"/>
                    <a:gd name="T14" fmla="*/ 18 w 18"/>
                    <a:gd name="T15" fmla="*/ 0 h 15"/>
                    <a:gd name="T16" fmla="*/ 9 w 18"/>
                    <a:gd name="T17" fmla="*/ 0 h 15"/>
                    <a:gd name="T18" fmla="*/ 9 w 18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9" y="15"/>
                      </a:move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18" y="15"/>
                      </a:lnTo>
                      <a:lnTo>
                        <a:pt x="18" y="10"/>
                      </a:lnTo>
                      <a:lnTo>
                        <a:pt x="9" y="0"/>
                      </a:lnTo>
                      <a:lnTo>
                        <a:pt x="18" y="1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9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7" name="Freeform 1854"/>
                <p:cNvSpPr>
                  <a:spLocks/>
                </p:cNvSpPr>
                <p:nvPr/>
              </p:nvSpPr>
              <p:spPr bwMode="auto">
                <a:xfrm>
                  <a:off x="1155" y="1590"/>
                  <a:ext cx="18" cy="15"/>
                </a:xfrm>
                <a:custGeom>
                  <a:avLst/>
                  <a:gdLst>
                    <a:gd name="T0" fmla="*/ 0 w 18"/>
                    <a:gd name="T1" fmla="*/ 10 h 15"/>
                    <a:gd name="T2" fmla="*/ 6 w 18"/>
                    <a:gd name="T3" fmla="*/ 15 h 15"/>
                    <a:gd name="T4" fmla="*/ 15 w 18"/>
                    <a:gd name="T5" fmla="*/ 15 h 15"/>
                    <a:gd name="T6" fmla="*/ 15 w 18"/>
                    <a:gd name="T7" fmla="*/ 0 h 15"/>
                    <a:gd name="T8" fmla="*/ 6 w 18"/>
                    <a:gd name="T9" fmla="*/ 0 h 15"/>
                    <a:gd name="T10" fmla="*/ 18 w 18"/>
                    <a:gd name="T11" fmla="*/ 10 h 15"/>
                    <a:gd name="T12" fmla="*/ 0 w 18"/>
                    <a:gd name="T13" fmla="*/ 10 h 15"/>
                    <a:gd name="T14" fmla="*/ 0 w 18"/>
                    <a:gd name="T15" fmla="*/ 15 h 15"/>
                    <a:gd name="T16" fmla="*/ 6 w 18"/>
                    <a:gd name="T17" fmla="*/ 15 h 15"/>
                    <a:gd name="T18" fmla="*/ 0 w 18"/>
                    <a:gd name="T19" fmla="*/ 1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5"/>
                    <a:gd name="T32" fmla="*/ 18 w 18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5">
                      <a:moveTo>
                        <a:pt x="0" y="10"/>
                      </a:moveTo>
                      <a:lnTo>
                        <a:pt x="6" y="1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8" y="1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6" y="15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8" name="Freeform 1855"/>
                <p:cNvSpPr>
                  <a:spLocks/>
                </p:cNvSpPr>
                <p:nvPr/>
              </p:nvSpPr>
              <p:spPr bwMode="auto">
                <a:xfrm>
                  <a:off x="1155" y="1582"/>
                  <a:ext cx="18" cy="18"/>
                </a:xfrm>
                <a:custGeom>
                  <a:avLst/>
                  <a:gdLst>
                    <a:gd name="T0" fmla="*/ 6 w 18"/>
                    <a:gd name="T1" fmla="*/ 18 h 18"/>
                    <a:gd name="T2" fmla="*/ 0 w 18"/>
                    <a:gd name="T3" fmla="*/ 8 h 18"/>
                    <a:gd name="T4" fmla="*/ 0 w 18"/>
                    <a:gd name="T5" fmla="*/ 18 h 18"/>
                    <a:gd name="T6" fmla="*/ 18 w 18"/>
                    <a:gd name="T7" fmla="*/ 18 h 18"/>
                    <a:gd name="T8" fmla="*/ 18 w 18"/>
                    <a:gd name="T9" fmla="*/ 8 h 18"/>
                    <a:gd name="T10" fmla="*/ 6 w 18"/>
                    <a:gd name="T11" fmla="*/ 0 h 18"/>
                    <a:gd name="T12" fmla="*/ 18 w 18"/>
                    <a:gd name="T13" fmla="*/ 8 h 18"/>
                    <a:gd name="T14" fmla="*/ 18 w 18"/>
                    <a:gd name="T15" fmla="*/ 0 h 18"/>
                    <a:gd name="T16" fmla="*/ 6 w 18"/>
                    <a:gd name="T17" fmla="*/ 0 h 18"/>
                    <a:gd name="T18" fmla="*/ 6 w 18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8"/>
                    <a:gd name="T32" fmla="*/ 18 w 1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8">
                      <a:moveTo>
                        <a:pt x="6" y="18"/>
                      </a:move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18" y="18"/>
                      </a:lnTo>
                      <a:lnTo>
                        <a:pt x="18" y="8"/>
                      </a:lnTo>
                      <a:lnTo>
                        <a:pt x="6" y="0"/>
                      </a:lnTo>
                      <a:lnTo>
                        <a:pt x="18" y="8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29" name="Freeform 1856"/>
                <p:cNvSpPr>
                  <a:spLocks/>
                </p:cNvSpPr>
                <p:nvPr/>
              </p:nvSpPr>
              <p:spPr bwMode="auto">
                <a:xfrm>
                  <a:off x="1147" y="1582"/>
                  <a:ext cx="17" cy="18"/>
                </a:xfrm>
                <a:custGeom>
                  <a:avLst/>
                  <a:gdLst>
                    <a:gd name="T0" fmla="*/ 0 w 17"/>
                    <a:gd name="T1" fmla="*/ 8 h 18"/>
                    <a:gd name="T2" fmla="*/ 8 w 17"/>
                    <a:gd name="T3" fmla="*/ 18 h 18"/>
                    <a:gd name="T4" fmla="*/ 14 w 17"/>
                    <a:gd name="T5" fmla="*/ 18 h 18"/>
                    <a:gd name="T6" fmla="*/ 14 w 17"/>
                    <a:gd name="T7" fmla="*/ 0 h 18"/>
                    <a:gd name="T8" fmla="*/ 8 w 17"/>
                    <a:gd name="T9" fmla="*/ 0 h 18"/>
                    <a:gd name="T10" fmla="*/ 17 w 17"/>
                    <a:gd name="T11" fmla="*/ 8 h 18"/>
                    <a:gd name="T12" fmla="*/ 0 w 17"/>
                    <a:gd name="T13" fmla="*/ 8 h 18"/>
                    <a:gd name="T14" fmla="*/ 0 w 17"/>
                    <a:gd name="T15" fmla="*/ 18 h 18"/>
                    <a:gd name="T16" fmla="*/ 8 w 17"/>
                    <a:gd name="T17" fmla="*/ 18 h 18"/>
                    <a:gd name="T18" fmla="*/ 0 w 17"/>
                    <a:gd name="T19" fmla="*/ 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8"/>
                    <a:gd name="T32" fmla="*/ 17 w 17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8">
                      <a:moveTo>
                        <a:pt x="0" y="8"/>
                      </a:moveTo>
                      <a:lnTo>
                        <a:pt x="8" y="18"/>
                      </a:lnTo>
                      <a:lnTo>
                        <a:pt x="14" y="18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7" y="8"/>
                      </a:lnTo>
                      <a:lnTo>
                        <a:pt x="0" y="8"/>
                      </a:lnTo>
                      <a:lnTo>
                        <a:pt x="0" y="18"/>
                      </a:lnTo>
                      <a:lnTo>
                        <a:pt x="8" y="1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0" name="Freeform 1857"/>
                <p:cNvSpPr>
                  <a:spLocks/>
                </p:cNvSpPr>
                <p:nvPr/>
              </p:nvSpPr>
              <p:spPr bwMode="auto">
                <a:xfrm>
                  <a:off x="1147" y="1577"/>
                  <a:ext cx="17" cy="13"/>
                </a:xfrm>
                <a:custGeom>
                  <a:avLst/>
                  <a:gdLst>
                    <a:gd name="T0" fmla="*/ 8 w 17"/>
                    <a:gd name="T1" fmla="*/ 13 h 13"/>
                    <a:gd name="T2" fmla="*/ 0 w 17"/>
                    <a:gd name="T3" fmla="*/ 8 h 13"/>
                    <a:gd name="T4" fmla="*/ 0 w 17"/>
                    <a:gd name="T5" fmla="*/ 13 h 13"/>
                    <a:gd name="T6" fmla="*/ 17 w 17"/>
                    <a:gd name="T7" fmla="*/ 13 h 13"/>
                    <a:gd name="T8" fmla="*/ 17 w 17"/>
                    <a:gd name="T9" fmla="*/ 8 h 13"/>
                    <a:gd name="T10" fmla="*/ 8 w 17"/>
                    <a:gd name="T11" fmla="*/ 0 h 13"/>
                    <a:gd name="T12" fmla="*/ 17 w 17"/>
                    <a:gd name="T13" fmla="*/ 8 h 13"/>
                    <a:gd name="T14" fmla="*/ 17 w 17"/>
                    <a:gd name="T15" fmla="*/ 0 h 13"/>
                    <a:gd name="T16" fmla="*/ 8 w 17"/>
                    <a:gd name="T17" fmla="*/ 0 h 13"/>
                    <a:gd name="T18" fmla="*/ 8 w 17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3"/>
                    <a:gd name="T32" fmla="*/ 17 w 17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3">
                      <a:moveTo>
                        <a:pt x="8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7" y="13"/>
                      </a:lnTo>
                      <a:lnTo>
                        <a:pt x="17" y="8"/>
                      </a:lnTo>
                      <a:lnTo>
                        <a:pt x="8" y="0"/>
                      </a:lnTo>
                      <a:lnTo>
                        <a:pt x="17" y="8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1" name="Rectangle 1858"/>
                <p:cNvSpPr>
                  <a:spLocks noChangeArrowheads="1"/>
                </p:cNvSpPr>
                <p:nvPr/>
              </p:nvSpPr>
              <p:spPr bwMode="auto">
                <a:xfrm>
                  <a:off x="1150" y="1577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2" name="Freeform 1859"/>
                <p:cNvSpPr>
                  <a:spLocks/>
                </p:cNvSpPr>
                <p:nvPr/>
              </p:nvSpPr>
              <p:spPr bwMode="auto">
                <a:xfrm>
                  <a:off x="1136" y="1577"/>
                  <a:ext cx="14" cy="13"/>
                </a:xfrm>
                <a:custGeom>
                  <a:avLst/>
                  <a:gdLst>
                    <a:gd name="T0" fmla="*/ 0 w 14"/>
                    <a:gd name="T1" fmla="*/ 8 h 13"/>
                    <a:gd name="T2" fmla="*/ 6 w 14"/>
                    <a:gd name="T3" fmla="*/ 13 h 13"/>
                    <a:gd name="T4" fmla="*/ 14 w 14"/>
                    <a:gd name="T5" fmla="*/ 13 h 13"/>
                    <a:gd name="T6" fmla="*/ 14 w 14"/>
                    <a:gd name="T7" fmla="*/ 0 h 13"/>
                    <a:gd name="T8" fmla="*/ 6 w 14"/>
                    <a:gd name="T9" fmla="*/ 0 h 13"/>
                    <a:gd name="T10" fmla="*/ 14 w 14"/>
                    <a:gd name="T11" fmla="*/ 8 h 13"/>
                    <a:gd name="T12" fmla="*/ 0 w 14"/>
                    <a:gd name="T13" fmla="*/ 8 h 13"/>
                    <a:gd name="T14" fmla="*/ 0 w 14"/>
                    <a:gd name="T15" fmla="*/ 13 h 13"/>
                    <a:gd name="T16" fmla="*/ 6 w 14"/>
                    <a:gd name="T17" fmla="*/ 13 h 13"/>
                    <a:gd name="T18" fmla="*/ 0 w 14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3"/>
                    <a:gd name="T32" fmla="*/ 14 w 14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3">
                      <a:moveTo>
                        <a:pt x="0" y="8"/>
                      </a:moveTo>
                      <a:lnTo>
                        <a:pt x="6" y="13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3" name="Rectangle 1860"/>
                <p:cNvSpPr>
                  <a:spLocks noChangeArrowheads="1"/>
                </p:cNvSpPr>
                <p:nvPr/>
              </p:nvSpPr>
              <p:spPr bwMode="auto">
                <a:xfrm>
                  <a:off x="1136" y="1577"/>
                  <a:ext cx="15" cy="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4" name="Freeform 1861"/>
                <p:cNvSpPr>
                  <a:spLocks/>
                </p:cNvSpPr>
                <p:nvPr/>
              </p:nvSpPr>
              <p:spPr bwMode="auto">
                <a:xfrm>
                  <a:off x="1136" y="1563"/>
                  <a:ext cx="14" cy="14"/>
                </a:xfrm>
                <a:custGeom>
                  <a:avLst/>
                  <a:gdLst>
                    <a:gd name="T0" fmla="*/ 6 w 14"/>
                    <a:gd name="T1" fmla="*/ 14 h 14"/>
                    <a:gd name="T2" fmla="*/ 0 w 14"/>
                    <a:gd name="T3" fmla="*/ 6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6 h 14"/>
                    <a:gd name="T10" fmla="*/ 6 w 14"/>
                    <a:gd name="T11" fmla="*/ 0 h 14"/>
                    <a:gd name="T12" fmla="*/ 14 w 14"/>
                    <a:gd name="T13" fmla="*/ 6 h 14"/>
                    <a:gd name="T14" fmla="*/ 14 w 14"/>
                    <a:gd name="T15" fmla="*/ 0 h 14"/>
                    <a:gd name="T16" fmla="*/ 6 w 14"/>
                    <a:gd name="T17" fmla="*/ 0 h 14"/>
                    <a:gd name="T18" fmla="*/ 6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6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5" name="Freeform 1862"/>
                <p:cNvSpPr>
                  <a:spLocks/>
                </p:cNvSpPr>
                <p:nvPr/>
              </p:nvSpPr>
              <p:spPr bwMode="auto">
                <a:xfrm>
                  <a:off x="1127" y="1563"/>
                  <a:ext cx="15" cy="14"/>
                </a:xfrm>
                <a:custGeom>
                  <a:avLst/>
                  <a:gdLst>
                    <a:gd name="T0" fmla="*/ 0 w 15"/>
                    <a:gd name="T1" fmla="*/ 6 h 14"/>
                    <a:gd name="T2" fmla="*/ 9 w 15"/>
                    <a:gd name="T3" fmla="*/ 14 h 14"/>
                    <a:gd name="T4" fmla="*/ 15 w 15"/>
                    <a:gd name="T5" fmla="*/ 14 h 14"/>
                    <a:gd name="T6" fmla="*/ 15 w 15"/>
                    <a:gd name="T7" fmla="*/ 0 h 14"/>
                    <a:gd name="T8" fmla="*/ 9 w 15"/>
                    <a:gd name="T9" fmla="*/ 0 h 14"/>
                    <a:gd name="T10" fmla="*/ 15 w 15"/>
                    <a:gd name="T11" fmla="*/ 6 h 14"/>
                    <a:gd name="T12" fmla="*/ 0 w 15"/>
                    <a:gd name="T13" fmla="*/ 6 h 14"/>
                    <a:gd name="T14" fmla="*/ 0 w 15"/>
                    <a:gd name="T15" fmla="*/ 14 h 14"/>
                    <a:gd name="T16" fmla="*/ 9 w 15"/>
                    <a:gd name="T17" fmla="*/ 14 h 14"/>
                    <a:gd name="T18" fmla="*/ 0 w 15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4"/>
                    <a:gd name="T32" fmla="*/ 15 w 15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4">
                      <a:moveTo>
                        <a:pt x="0" y="6"/>
                      </a:moveTo>
                      <a:lnTo>
                        <a:pt x="9" y="14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15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9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6" name="Freeform 1863"/>
                <p:cNvSpPr>
                  <a:spLocks/>
                </p:cNvSpPr>
                <p:nvPr/>
              </p:nvSpPr>
              <p:spPr bwMode="auto">
                <a:xfrm>
                  <a:off x="1127" y="1554"/>
                  <a:ext cx="15" cy="15"/>
                </a:xfrm>
                <a:custGeom>
                  <a:avLst/>
                  <a:gdLst>
                    <a:gd name="T0" fmla="*/ 9 w 15"/>
                    <a:gd name="T1" fmla="*/ 15 h 15"/>
                    <a:gd name="T2" fmla="*/ 0 w 15"/>
                    <a:gd name="T3" fmla="*/ 9 h 15"/>
                    <a:gd name="T4" fmla="*/ 0 w 15"/>
                    <a:gd name="T5" fmla="*/ 15 h 15"/>
                    <a:gd name="T6" fmla="*/ 15 w 15"/>
                    <a:gd name="T7" fmla="*/ 15 h 15"/>
                    <a:gd name="T8" fmla="*/ 15 w 15"/>
                    <a:gd name="T9" fmla="*/ 9 h 15"/>
                    <a:gd name="T10" fmla="*/ 9 w 15"/>
                    <a:gd name="T11" fmla="*/ 0 h 15"/>
                    <a:gd name="T12" fmla="*/ 15 w 15"/>
                    <a:gd name="T13" fmla="*/ 9 h 15"/>
                    <a:gd name="T14" fmla="*/ 15 w 15"/>
                    <a:gd name="T15" fmla="*/ 0 h 15"/>
                    <a:gd name="T16" fmla="*/ 9 w 15"/>
                    <a:gd name="T17" fmla="*/ 0 h 15"/>
                    <a:gd name="T18" fmla="*/ 9 w 15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15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9"/>
                      </a:lnTo>
                      <a:lnTo>
                        <a:pt x="9" y="0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9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7" name="Freeform 1864"/>
                <p:cNvSpPr>
                  <a:spLocks/>
                </p:cNvSpPr>
                <p:nvPr/>
              </p:nvSpPr>
              <p:spPr bwMode="auto">
                <a:xfrm>
                  <a:off x="1113" y="1554"/>
                  <a:ext cx="23" cy="15"/>
                </a:xfrm>
                <a:custGeom>
                  <a:avLst/>
                  <a:gdLst>
                    <a:gd name="T0" fmla="*/ 0 w 23"/>
                    <a:gd name="T1" fmla="*/ 9 h 15"/>
                    <a:gd name="T2" fmla="*/ 9 w 23"/>
                    <a:gd name="T3" fmla="*/ 15 h 15"/>
                    <a:gd name="T4" fmla="*/ 23 w 23"/>
                    <a:gd name="T5" fmla="*/ 15 h 15"/>
                    <a:gd name="T6" fmla="*/ 23 w 23"/>
                    <a:gd name="T7" fmla="*/ 0 h 15"/>
                    <a:gd name="T8" fmla="*/ 9 w 23"/>
                    <a:gd name="T9" fmla="*/ 0 h 15"/>
                    <a:gd name="T10" fmla="*/ 17 w 23"/>
                    <a:gd name="T11" fmla="*/ 9 h 15"/>
                    <a:gd name="T12" fmla="*/ 0 w 23"/>
                    <a:gd name="T13" fmla="*/ 9 h 15"/>
                    <a:gd name="T14" fmla="*/ 0 w 23"/>
                    <a:gd name="T15" fmla="*/ 15 h 15"/>
                    <a:gd name="T16" fmla="*/ 9 w 23"/>
                    <a:gd name="T17" fmla="*/ 15 h 15"/>
                    <a:gd name="T18" fmla="*/ 0 w 23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5"/>
                    <a:gd name="T32" fmla="*/ 23 w 2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5">
                      <a:moveTo>
                        <a:pt x="0" y="9"/>
                      </a:moveTo>
                      <a:lnTo>
                        <a:pt x="9" y="15"/>
                      </a:lnTo>
                      <a:lnTo>
                        <a:pt x="23" y="15"/>
                      </a:lnTo>
                      <a:lnTo>
                        <a:pt x="23" y="0"/>
                      </a:lnTo>
                      <a:lnTo>
                        <a:pt x="9" y="0"/>
                      </a:lnTo>
                      <a:lnTo>
                        <a:pt x="17" y="9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8" name="Freeform 1865"/>
                <p:cNvSpPr>
                  <a:spLocks/>
                </p:cNvSpPr>
                <p:nvPr/>
              </p:nvSpPr>
              <p:spPr bwMode="auto">
                <a:xfrm>
                  <a:off x="1113" y="1548"/>
                  <a:ext cx="17" cy="18"/>
                </a:xfrm>
                <a:custGeom>
                  <a:avLst/>
                  <a:gdLst>
                    <a:gd name="T0" fmla="*/ 9 w 17"/>
                    <a:gd name="T1" fmla="*/ 18 h 18"/>
                    <a:gd name="T2" fmla="*/ 0 w 17"/>
                    <a:gd name="T3" fmla="*/ 6 h 18"/>
                    <a:gd name="T4" fmla="*/ 0 w 17"/>
                    <a:gd name="T5" fmla="*/ 15 h 18"/>
                    <a:gd name="T6" fmla="*/ 17 w 17"/>
                    <a:gd name="T7" fmla="*/ 15 h 18"/>
                    <a:gd name="T8" fmla="*/ 17 w 17"/>
                    <a:gd name="T9" fmla="*/ 6 h 18"/>
                    <a:gd name="T10" fmla="*/ 9 w 17"/>
                    <a:gd name="T11" fmla="*/ 0 h 18"/>
                    <a:gd name="T12" fmla="*/ 17 w 17"/>
                    <a:gd name="T13" fmla="*/ 6 h 18"/>
                    <a:gd name="T14" fmla="*/ 17 w 17"/>
                    <a:gd name="T15" fmla="*/ 0 h 18"/>
                    <a:gd name="T16" fmla="*/ 9 w 17"/>
                    <a:gd name="T17" fmla="*/ 0 h 18"/>
                    <a:gd name="T18" fmla="*/ 9 w 17"/>
                    <a:gd name="T19" fmla="*/ 18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8"/>
                    <a:gd name="T32" fmla="*/ 17 w 17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8">
                      <a:moveTo>
                        <a:pt x="9" y="18"/>
                      </a:move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7" y="15"/>
                      </a:lnTo>
                      <a:lnTo>
                        <a:pt x="17" y="6"/>
                      </a:lnTo>
                      <a:lnTo>
                        <a:pt x="9" y="0"/>
                      </a:lnTo>
                      <a:lnTo>
                        <a:pt x="17" y="6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9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39" name="Rectangle 1866"/>
                <p:cNvSpPr>
                  <a:spLocks noChangeArrowheads="1"/>
                </p:cNvSpPr>
                <p:nvPr/>
              </p:nvSpPr>
              <p:spPr bwMode="auto">
                <a:xfrm>
                  <a:off x="1116" y="1548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0" name="Rectangle 1867"/>
                <p:cNvSpPr>
                  <a:spLocks noChangeArrowheads="1"/>
                </p:cNvSpPr>
                <p:nvPr/>
              </p:nvSpPr>
              <p:spPr bwMode="auto">
                <a:xfrm>
                  <a:off x="1108" y="1548"/>
                  <a:ext cx="9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1" name="Freeform 1868"/>
                <p:cNvSpPr>
                  <a:spLocks/>
                </p:cNvSpPr>
                <p:nvPr/>
              </p:nvSpPr>
              <p:spPr bwMode="auto">
                <a:xfrm>
                  <a:off x="1088" y="1548"/>
                  <a:ext cx="20" cy="18"/>
                </a:xfrm>
                <a:custGeom>
                  <a:avLst/>
                  <a:gdLst>
                    <a:gd name="T0" fmla="*/ 0 w 20"/>
                    <a:gd name="T1" fmla="*/ 6 h 18"/>
                    <a:gd name="T2" fmla="*/ 5 w 20"/>
                    <a:gd name="T3" fmla="*/ 18 h 18"/>
                    <a:gd name="T4" fmla="*/ 20 w 20"/>
                    <a:gd name="T5" fmla="*/ 18 h 18"/>
                    <a:gd name="T6" fmla="*/ 20 w 20"/>
                    <a:gd name="T7" fmla="*/ 0 h 18"/>
                    <a:gd name="T8" fmla="*/ 5 w 20"/>
                    <a:gd name="T9" fmla="*/ 0 h 18"/>
                    <a:gd name="T10" fmla="*/ 15 w 20"/>
                    <a:gd name="T11" fmla="*/ 6 h 18"/>
                    <a:gd name="T12" fmla="*/ 0 w 20"/>
                    <a:gd name="T13" fmla="*/ 6 h 18"/>
                    <a:gd name="T14" fmla="*/ 0 w 20"/>
                    <a:gd name="T15" fmla="*/ 18 h 18"/>
                    <a:gd name="T16" fmla="*/ 5 w 20"/>
                    <a:gd name="T17" fmla="*/ 18 h 18"/>
                    <a:gd name="T18" fmla="*/ 0 w 20"/>
                    <a:gd name="T19" fmla="*/ 6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8"/>
                    <a:gd name="T32" fmla="*/ 20 w 20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8">
                      <a:moveTo>
                        <a:pt x="0" y="6"/>
                      </a:moveTo>
                      <a:lnTo>
                        <a:pt x="5" y="18"/>
                      </a:lnTo>
                      <a:lnTo>
                        <a:pt x="20" y="18"/>
                      </a:lnTo>
                      <a:lnTo>
                        <a:pt x="20" y="0"/>
                      </a:lnTo>
                      <a:lnTo>
                        <a:pt x="5" y="0"/>
                      </a:lnTo>
                      <a:lnTo>
                        <a:pt x="15" y="6"/>
                      </a:lnTo>
                      <a:lnTo>
                        <a:pt x="0" y="6"/>
                      </a:lnTo>
                      <a:lnTo>
                        <a:pt x="0" y="18"/>
                      </a:lnTo>
                      <a:lnTo>
                        <a:pt x="5" y="1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2" name="Freeform 1869"/>
                <p:cNvSpPr>
                  <a:spLocks/>
                </p:cNvSpPr>
                <p:nvPr/>
              </p:nvSpPr>
              <p:spPr bwMode="auto">
                <a:xfrm>
                  <a:off x="1088" y="1540"/>
                  <a:ext cx="15" cy="17"/>
                </a:xfrm>
                <a:custGeom>
                  <a:avLst/>
                  <a:gdLst>
                    <a:gd name="T0" fmla="*/ 5 w 15"/>
                    <a:gd name="T1" fmla="*/ 17 h 17"/>
                    <a:gd name="T2" fmla="*/ 0 w 15"/>
                    <a:gd name="T3" fmla="*/ 8 h 17"/>
                    <a:gd name="T4" fmla="*/ 0 w 15"/>
                    <a:gd name="T5" fmla="*/ 14 h 17"/>
                    <a:gd name="T6" fmla="*/ 15 w 15"/>
                    <a:gd name="T7" fmla="*/ 14 h 17"/>
                    <a:gd name="T8" fmla="*/ 15 w 15"/>
                    <a:gd name="T9" fmla="*/ 8 h 17"/>
                    <a:gd name="T10" fmla="*/ 5 w 15"/>
                    <a:gd name="T11" fmla="*/ 0 h 17"/>
                    <a:gd name="T12" fmla="*/ 15 w 15"/>
                    <a:gd name="T13" fmla="*/ 8 h 17"/>
                    <a:gd name="T14" fmla="*/ 15 w 15"/>
                    <a:gd name="T15" fmla="*/ 0 h 17"/>
                    <a:gd name="T16" fmla="*/ 5 w 15"/>
                    <a:gd name="T17" fmla="*/ 0 h 17"/>
                    <a:gd name="T18" fmla="*/ 5 w 15"/>
                    <a:gd name="T19" fmla="*/ 17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5" y="17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15" y="14"/>
                      </a:lnTo>
                      <a:lnTo>
                        <a:pt x="15" y="8"/>
                      </a:lnTo>
                      <a:lnTo>
                        <a:pt x="5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3" name="Rectangle 1870"/>
                <p:cNvSpPr>
                  <a:spLocks noChangeArrowheads="1"/>
                </p:cNvSpPr>
                <p:nvPr/>
              </p:nvSpPr>
              <p:spPr bwMode="auto">
                <a:xfrm>
                  <a:off x="1088" y="1540"/>
                  <a:ext cx="6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4" name="Rectangle 1871"/>
                <p:cNvSpPr>
                  <a:spLocks noChangeArrowheads="1"/>
                </p:cNvSpPr>
                <p:nvPr/>
              </p:nvSpPr>
              <p:spPr bwMode="auto">
                <a:xfrm>
                  <a:off x="1082" y="1540"/>
                  <a:ext cx="7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5" name="Rectangle 1872"/>
                <p:cNvSpPr>
                  <a:spLocks noChangeArrowheads="1"/>
                </p:cNvSpPr>
                <p:nvPr/>
              </p:nvSpPr>
              <p:spPr bwMode="auto">
                <a:xfrm>
                  <a:off x="1074" y="1540"/>
                  <a:ext cx="10" cy="19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6" name="Freeform 1873"/>
                <p:cNvSpPr>
                  <a:spLocks/>
                </p:cNvSpPr>
                <p:nvPr/>
              </p:nvSpPr>
              <p:spPr bwMode="auto">
                <a:xfrm>
                  <a:off x="1059" y="1540"/>
                  <a:ext cx="15" cy="17"/>
                </a:xfrm>
                <a:custGeom>
                  <a:avLst/>
                  <a:gdLst>
                    <a:gd name="T0" fmla="*/ 0 w 15"/>
                    <a:gd name="T1" fmla="*/ 8 h 17"/>
                    <a:gd name="T2" fmla="*/ 10 w 15"/>
                    <a:gd name="T3" fmla="*/ 17 h 17"/>
                    <a:gd name="T4" fmla="*/ 15 w 15"/>
                    <a:gd name="T5" fmla="*/ 17 h 17"/>
                    <a:gd name="T6" fmla="*/ 15 w 15"/>
                    <a:gd name="T7" fmla="*/ 0 h 17"/>
                    <a:gd name="T8" fmla="*/ 10 w 15"/>
                    <a:gd name="T9" fmla="*/ 0 h 17"/>
                    <a:gd name="T10" fmla="*/ 15 w 15"/>
                    <a:gd name="T11" fmla="*/ 8 h 17"/>
                    <a:gd name="T12" fmla="*/ 0 w 15"/>
                    <a:gd name="T13" fmla="*/ 8 h 17"/>
                    <a:gd name="T14" fmla="*/ 0 w 15"/>
                    <a:gd name="T15" fmla="*/ 17 h 17"/>
                    <a:gd name="T16" fmla="*/ 10 w 15"/>
                    <a:gd name="T17" fmla="*/ 17 h 17"/>
                    <a:gd name="T18" fmla="*/ 0 w 15"/>
                    <a:gd name="T19" fmla="*/ 8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7"/>
                    <a:gd name="T32" fmla="*/ 15 w 1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7">
                      <a:moveTo>
                        <a:pt x="0" y="8"/>
                      </a:moveTo>
                      <a:lnTo>
                        <a:pt x="10" y="17"/>
                      </a:lnTo>
                      <a:lnTo>
                        <a:pt x="15" y="17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7" name="Freeform 1874"/>
                <p:cNvSpPr>
                  <a:spLocks/>
                </p:cNvSpPr>
                <p:nvPr/>
              </p:nvSpPr>
              <p:spPr bwMode="auto">
                <a:xfrm>
                  <a:off x="1059" y="1535"/>
                  <a:ext cx="15" cy="13"/>
                </a:xfrm>
                <a:custGeom>
                  <a:avLst/>
                  <a:gdLst>
                    <a:gd name="T0" fmla="*/ 10 w 15"/>
                    <a:gd name="T1" fmla="*/ 13 h 13"/>
                    <a:gd name="T2" fmla="*/ 0 w 15"/>
                    <a:gd name="T3" fmla="*/ 8 h 13"/>
                    <a:gd name="T4" fmla="*/ 0 w 15"/>
                    <a:gd name="T5" fmla="*/ 13 h 13"/>
                    <a:gd name="T6" fmla="*/ 15 w 15"/>
                    <a:gd name="T7" fmla="*/ 13 h 13"/>
                    <a:gd name="T8" fmla="*/ 15 w 15"/>
                    <a:gd name="T9" fmla="*/ 8 h 13"/>
                    <a:gd name="T10" fmla="*/ 10 w 15"/>
                    <a:gd name="T11" fmla="*/ 0 h 13"/>
                    <a:gd name="T12" fmla="*/ 15 w 15"/>
                    <a:gd name="T13" fmla="*/ 8 h 13"/>
                    <a:gd name="T14" fmla="*/ 15 w 15"/>
                    <a:gd name="T15" fmla="*/ 0 h 13"/>
                    <a:gd name="T16" fmla="*/ 10 w 15"/>
                    <a:gd name="T17" fmla="*/ 0 h 13"/>
                    <a:gd name="T18" fmla="*/ 10 w 15"/>
                    <a:gd name="T19" fmla="*/ 13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3"/>
                    <a:gd name="T32" fmla="*/ 15 w 15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3">
                      <a:moveTo>
                        <a:pt x="10" y="13"/>
                      </a:move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5" y="13"/>
                      </a:lnTo>
                      <a:lnTo>
                        <a:pt x="15" y="8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1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8" name="Rectangle 1875"/>
                <p:cNvSpPr>
                  <a:spLocks noChangeArrowheads="1"/>
                </p:cNvSpPr>
                <p:nvPr/>
              </p:nvSpPr>
              <p:spPr bwMode="auto">
                <a:xfrm>
                  <a:off x="1059" y="1535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49" name="Rectangle 1876"/>
                <p:cNvSpPr>
                  <a:spLocks noChangeArrowheads="1"/>
                </p:cNvSpPr>
                <p:nvPr/>
              </p:nvSpPr>
              <p:spPr bwMode="auto">
                <a:xfrm>
                  <a:off x="1051" y="1535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0" name="Rectangle 1877"/>
                <p:cNvSpPr>
                  <a:spLocks noChangeArrowheads="1"/>
                </p:cNvSpPr>
                <p:nvPr/>
              </p:nvSpPr>
              <p:spPr bwMode="auto">
                <a:xfrm>
                  <a:off x="1037" y="1535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1" name="Rectangle 1878"/>
                <p:cNvSpPr>
                  <a:spLocks noChangeArrowheads="1"/>
                </p:cNvSpPr>
                <p:nvPr/>
              </p:nvSpPr>
              <p:spPr bwMode="auto">
                <a:xfrm>
                  <a:off x="1032" y="153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2" name="Rectangle 1879"/>
                <p:cNvSpPr>
                  <a:spLocks noChangeArrowheads="1"/>
                </p:cNvSpPr>
                <p:nvPr/>
              </p:nvSpPr>
              <p:spPr bwMode="auto">
                <a:xfrm>
                  <a:off x="1025" y="153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3" name="Rectangle 1880"/>
                <p:cNvSpPr>
                  <a:spLocks noChangeArrowheads="1"/>
                </p:cNvSpPr>
                <p:nvPr/>
              </p:nvSpPr>
              <p:spPr bwMode="auto">
                <a:xfrm>
                  <a:off x="1017" y="153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4" name="Rectangle 1881"/>
                <p:cNvSpPr>
                  <a:spLocks noChangeArrowheads="1"/>
                </p:cNvSpPr>
                <p:nvPr/>
              </p:nvSpPr>
              <p:spPr bwMode="auto">
                <a:xfrm>
                  <a:off x="1012" y="1535"/>
                  <a:ext cx="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5" name="Rectangle 1882"/>
                <p:cNvSpPr>
                  <a:spLocks noChangeArrowheads="1"/>
                </p:cNvSpPr>
                <p:nvPr/>
              </p:nvSpPr>
              <p:spPr bwMode="auto">
                <a:xfrm>
                  <a:off x="1003" y="153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6" name="Rectangle 1883"/>
                <p:cNvSpPr>
                  <a:spLocks noChangeArrowheads="1"/>
                </p:cNvSpPr>
                <p:nvPr/>
              </p:nvSpPr>
              <p:spPr bwMode="auto">
                <a:xfrm>
                  <a:off x="998" y="1535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7" name="Rectangle 1884"/>
                <p:cNvSpPr>
                  <a:spLocks noChangeArrowheads="1"/>
                </p:cNvSpPr>
                <p:nvPr/>
              </p:nvSpPr>
              <p:spPr bwMode="auto">
                <a:xfrm>
                  <a:off x="991" y="1535"/>
                  <a:ext cx="8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8" name="Rectangle 1885"/>
                <p:cNvSpPr>
                  <a:spLocks noChangeArrowheads="1"/>
                </p:cNvSpPr>
                <p:nvPr/>
              </p:nvSpPr>
              <p:spPr bwMode="auto">
                <a:xfrm>
                  <a:off x="983" y="1535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59" name="Freeform 1886"/>
                <p:cNvSpPr>
                  <a:spLocks/>
                </p:cNvSpPr>
                <p:nvPr/>
              </p:nvSpPr>
              <p:spPr bwMode="auto">
                <a:xfrm>
                  <a:off x="970" y="1535"/>
                  <a:ext cx="13" cy="13"/>
                </a:xfrm>
                <a:custGeom>
                  <a:avLst/>
                  <a:gdLst>
                    <a:gd name="T0" fmla="*/ 0 w 13"/>
                    <a:gd name="T1" fmla="*/ 8 h 13"/>
                    <a:gd name="T2" fmla="*/ 8 w 13"/>
                    <a:gd name="T3" fmla="*/ 13 h 13"/>
                    <a:gd name="T4" fmla="*/ 13 w 13"/>
                    <a:gd name="T5" fmla="*/ 13 h 13"/>
                    <a:gd name="T6" fmla="*/ 13 w 13"/>
                    <a:gd name="T7" fmla="*/ 0 h 13"/>
                    <a:gd name="T8" fmla="*/ 8 w 13"/>
                    <a:gd name="T9" fmla="*/ 0 h 13"/>
                    <a:gd name="T10" fmla="*/ 13 w 13"/>
                    <a:gd name="T11" fmla="*/ 8 h 13"/>
                    <a:gd name="T12" fmla="*/ 0 w 13"/>
                    <a:gd name="T13" fmla="*/ 8 h 13"/>
                    <a:gd name="T14" fmla="*/ 0 w 13"/>
                    <a:gd name="T15" fmla="*/ 13 h 13"/>
                    <a:gd name="T16" fmla="*/ 8 w 13"/>
                    <a:gd name="T17" fmla="*/ 13 h 13"/>
                    <a:gd name="T18" fmla="*/ 0 w 13"/>
                    <a:gd name="T19" fmla="*/ 8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3"/>
                    <a:gd name="T32" fmla="*/ 13 w 13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3">
                      <a:moveTo>
                        <a:pt x="0" y="8"/>
                      </a:moveTo>
                      <a:lnTo>
                        <a:pt x="8" y="13"/>
                      </a:lnTo>
                      <a:lnTo>
                        <a:pt x="13" y="13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13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8" y="1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0" name="Freeform 1887"/>
                <p:cNvSpPr>
                  <a:spLocks/>
                </p:cNvSpPr>
                <p:nvPr/>
              </p:nvSpPr>
              <p:spPr bwMode="auto">
                <a:xfrm>
                  <a:off x="970" y="1529"/>
                  <a:ext cx="13" cy="14"/>
                </a:xfrm>
                <a:custGeom>
                  <a:avLst/>
                  <a:gdLst>
                    <a:gd name="T0" fmla="*/ 8 w 13"/>
                    <a:gd name="T1" fmla="*/ 14 h 14"/>
                    <a:gd name="T2" fmla="*/ 0 w 13"/>
                    <a:gd name="T3" fmla="*/ 6 h 14"/>
                    <a:gd name="T4" fmla="*/ 0 w 13"/>
                    <a:gd name="T5" fmla="*/ 14 h 14"/>
                    <a:gd name="T6" fmla="*/ 13 w 13"/>
                    <a:gd name="T7" fmla="*/ 14 h 14"/>
                    <a:gd name="T8" fmla="*/ 13 w 13"/>
                    <a:gd name="T9" fmla="*/ 6 h 14"/>
                    <a:gd name="T10" fmla="*/ 8 w 13"/>
                    <a:gd name="T11" fmla="*/ 0 h 14"/>
                    <a:gd name="T12" fmla="*/ 13 w 13"/>
                    <a:gd name="T13" fmla="*/ 6 h 14"/>
                    <a:gd name="T14" fmla="*/ 13 w 13"/>
                    <a:gd name="T15" fmla="*/ 0 h 14"/>
                    <a:gd name="T16" fmla="*/ 8 w 13"/>
                    <a:gd name="T17" fmla="*/ 0 h 14"/>
                    <a:gd name="T18" fmla="*/ 8 w 13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4"/>
                    <a:gd name="T32" fmla="*/ 13 w 13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4">
                      <a:moveTo>
                        <a:pt x="8" y="14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3" y="14"/>
                      </a:lnTo>
                      <a:lnTo>
                        <a:pt x="13" y="6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1" name="Rectangle 1888"/>
                <p:cNvSpPr>
                  <a:spLocks noChangeArrowheads="1"/>
                </p:cNvSpPr>
                <p:nvPr/>
              </p:nvSpPr>
              <p:spPr bwMode="auto">
                <a:xfrm>
                  <a:off x="970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2" name="Rectangle 1889"/>
                <p:cNvSpPr>
                  <a:spLocks noChangeArrowheads="1"/>
                </p:cNvSpPr>
                <p:nvPr/>
              </p:nvSpPr>
              <p:spPr bwMode="auto">
                <a:xfrm>
                  <a:off x="964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3" name="Rectangle 1890"/>
                <p:cNvSpPr>
                  <a:spLocks noChangeArrowheads="1"/>
                </p:cNvSpPr>
                <p:nvPr/>
              </p:nvSpPr>
              <p:spPr bwMode="auto">
                <a:xfrm>
                  <a:off x="957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4" name="Rectangle 1891"/>
                <p:cNvSpPr>
                  <a:spLocks noChangeArrowheads="1"/>
                </p:cNvSpPr>
                <p:nvPr/>
              </p:nvSpPr>
              <p:spPr bwMode="auto">
                <a:xfrm>
                  <a:off x="949" y="1529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5" name="Rectangle 1892"/>
                <p:cNvSpPr>
                  <a:spLocks noChangeArrowheads="1"/>
                </p:cNvSpPr>
                <p:nvPr/>
              </p:nvSpPr>
              <p:spPr bwMode="auto">
                <a:xfrm>
                  <a:off x="944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6" name="Rectangle 1893"/>
                <p:cNvSpPr>
                  <a:spLocks noChangeArrowheads="1"/>
                </p:cNvSpPr>
                <p:nvPr/>
              </p:nvSpPr>
              <p:spPr bwMode="auto">
                <a:xfrm>
                  <a:off x="936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7" name="Rectangle 1894"/>
                <p:cNvSpPr>
                  <a:spLocks noChangeArrowheads="1"/>
                </p:cNvSpPr>
                <p:nvPr/>
              </p:nvSpPr>
              <p:spPr bwMode="auto">
                <a:xfrm>
                  <a:off x="926" y="152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8" name="Rectangle 1895"/>
                <p:cNvSpPr>
                  <a:spLocks noChangeArrowheads="1"/>
                </p:cNvSpPr>
                <p:nvPr/>
              </p:nvSpPr>
              <p:spPr bwMode="auto">
                <a:xfrm>
                  <a:off x="921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69" name="Rectangle 1896"/>
                <p:cNvSpPr>
                  <a:spLocks noChangeArrowheads="1"/>
                </p:cNvSpPr>
                <p:nvPr/>
              </p:nvSpPr>
              <p:spPr bwMode="auto">
                <a:xfrm>
                  <a:off x="913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0" name="Rectangle 1897"/>
                <p:cNvSpPr>
                  <a:spLocks noChangeArrowheads="1"/>
                </p:cNvSpPr>
                <p:nvPr/>
              </p:nvSpPr>
              <p:spPr bwMode="auto">
                <a:xfrm>
                  <a:off x="902" y="1529"/>
                  <a:ext cx="12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1" name="Rectangle 1898"/>
                <p:cNvSpPr>
                  <a:spLocks noChangeArrowheads="1"/>
                </p:cNvSpPr>
                <p:nvPr/>
              </p:nvSpPr>
              <p:spPr bwMode="auto">
                <a:xfrm>
                  <a:off x="892" y="152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2" name="Rectangle 1899"/>
                <p:cNvSpPr>
                  <a:spLocks noChangeArrowheads="1"/>
                </p:cNvSpPr>
                <p:nvPr/>
              </p:nvSpPr>
              <p:spPr bwMode="auto">
                <a:xfrm>
                  <a:off x="887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3" name="Rectangle 1900"/>
                <p:cNvSpPr>
                  <a:spLocks noChangeArrowheads="1"/>
                </p:cNvSpPr>
                <p:nvPr/>
              </p:nvSpPr>
              <p:spPr bwMode="auto">
                <a:xfrm>
                  <a:off x="873" y="1529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4" name="Rectangle 1901"/>
                <p:cNvSpPr>
                  <a:spLocks noChangeArrowheads="1"/>
                </p:cNvSpPr>
                <p:nvPr/>
              </p:nvSpPr>
              <p:spPr bwMode="auto">
                <a:xfrm>
                  <a:off x="868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5" name="Rectangle 1902"/>
                <p:cNvSpPr>
                  <a:spLocks noChangeArrowheads="1"/>
                </p:cNvSpPr>
                <p:nvPr/>
              </p:nvSpPr>
              <p:spPr bwMode="auto">
                <a:xfrm>
                  <a:off x="858" y="152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6" name="Rectangle 1903"/>
                <p:cNvSpPr>
                  <a:spLocks noChangeArrowheads="1"/>
                </p:cNvSpPr>
                <p:nvPr/>
              </p:nvSpPr>
              <p:spPr bwMode="auto">
                <a:xfrm>
                  <a:off x="845" y="1529"/>
                  <a:ext cx="15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7" name="Rectangle 1904"/>
                <p:cNvSpPr>
                  <a:spLocks noChangeArrowheads="1"/>
                </p:cNvSpPr>
                <p:nvPr/>
              </p:nvSpPr>
              <p:spPr bwMode="auto">
                <a:xfrm>
                  <a:off x="837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8" name="Rectangle 1905"/>
                <p:cNvSpPr>
                  <a:spLocks noChangeArrowheads="1"/>
                </p:cNvSpPr>
                <p:nvPr/>
              </p:nvSpPr>
              <p:spPr bwMode="auto">
                <a:xfrm>
                  <a:off x="831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79" name="Rectangle 1906"/>
                <p:cNvSpPr>
                  <a:spLocks noChangeArrowheads="1"/>
                </p:cNvSpPr>
                <p:nvPr/>
              </p:nvSpPr>
              <p:spPr bwMode="auto">
                <a:xfrm>
                  <a:off x="824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0" name="Rectangle 1907"/>
                <p:cNvSpPr>
                  <a:spLocks noChangeArrowheads="1"/>
                </p:cNvSpPr>
                <p:nvPr/>
              </p:nvSpPr>
              <p:spPr bwMode="auto">
                <a:xfrm>
                  <a:off x="816" y="1529"/>
                  <a:ext cx="10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1" name="Rectangle 1908"/>
                <p:cNvSpPr>
                  <a:spLocks noChangeArrowheads="1"/>
                </p:cNvSpPr>
                <p:nvPr/>
              </p:nvSpPr>
              <p:spPr bwMode="auto">
                <a:xfrm>
                  <a:off x="811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2" name="Rectangle 1909"/>
                <p:cNvSpPr>
                  <a:spLocks noChangeArrowheads="1"/>
                </p:cNvSpPr>
                <p:nvPr/>
              </p:nvSpPr>
              <p:spPr bwMode="auto">
                <a:xfrm>
                  <a:off x="803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3" name="Rectangle 1910"/>
                <p:cNvSpPr>
                  <a:spLocks noChangeArrowheads="1"/>
                </p:cNvSpPr>
                <p:nvPr/>
              </p:nvSpPr>
              <p:spPr bwMode="auto">
                <a:xfrm>
                  <a:off x="788" y="1529"/>
                  <a:ext cx="16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4" name="Rectangle 1911"/>
                <p:cNvSpPr>
                  <a:spLocks noChangeArrowheads="1"/>
                </p:cNvSpPr>
                <p:nvPr/>
              </p:nvSpPr>
              <p:spPr bwMode="auto">
                <a:xfrm>
                  <a:off x="782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5" name="Freeform 1912"/>
                <p:cNvSpPr>
                  <a:spLocks/>
                </p:cNvSpPr>
                <p:nvPr/>
              </p:nvSpPr>
              <p:spPr bwMode="auto">
                <a:xfrm>
                  <a:off x="777" y="1529"/>
                  <a:ext cx="5" cy="14"/>
                </a:xfrm>
                <a:custGeom>
                  <a:avLst/>
                  <a:gdLst>
                    <a:gd name="T0" fmla="*/ 0 w 5"/>
                    <a:gd name="T1" fmla="*/ 0 h 14"/>
                    <a:gd name="T2" fmla="*/ 0 w 5"/>
                    <a:gd name="T3" fmla="*/ 14 h 14"/>
                    <a:gd name="T4" fmla="*/ 5 w 5"/>
                    <a:gd name="T5" fmla="*/ 14 h 14"/>
                    <a:gd name="T6" fmla="*/ 5 w 5"/>
                    <a:gd name="T7" fmla="*/ 0 h 14"/>
                    <a:gd name="T8" fmla="*/ 0 w 5"/>
                    <a:gd name="T9" fmla="*/ 0 h 14"/>
                    <a:gd name="T10" fmla="*/ 0 w 5"/>
                    <a:gd name="T11" fmla="*/ 14 h 14"/>
                    <a:gd name="T12" fmla="*/ 0 w 5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4"/>
                    <a:gd name="T23" fmla="*/ 5 w 5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4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6" name="Freeform 1913"/>
                <p:cNvSpPr>
                  <a:spLocks/>
                </p:cNvSpPr>
                <p:nvPr/>
              </p:nvSpPr>
              <p:spPr bwMode="auto">
                <a:xfrm>
                  <a:off x="777" y="1529"/>
                  <a:ext cx="5" cy="14"/>
                </a:xfrm>
                <a:custGeom>
                  <a:avLst/>
                  <a:gdLst>
                    <a:gd name="T0" fmla="*/ 5 w 5"/>
                    <a:gd name="T1" fmla="*/ 14 h 14"/>
                    <a:gd name="T2" fmla="*/ 5 w 5"/>
                    <a:gd name="T3" fmla="*/ 0 h 14"/>
                    <a:gd name="T4" fmla="*/ 0 w 5"/>
                    <a:gd name="T5" fmla="*/ 0 h 14"/>
                    <a:gd name="T6" fmla="*/ 0 w 5"/>
                    <a:gd name="T7" fmla="*/ 14 h 14"/>
                    <a:gd name="T8" fmla="*/ 5 w 5"/>
                    <a:gd name="T9" fmla="*/ 14 h 14"/>
                    <a:gd name="T10" fmla="*/ 5 w 5"/>
                    <a:gd name="T11" fmla="*/ 0 h 14"/>
                    <a:gd name="T12" fmla="*/ 5 w 5"/>
                    <a:gd name="T13" fmla="*/ 14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4"/>
                    <a:gd name="T23" fmla="*/ 5 w 5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4">
                      <a:moveTo>
                        <a:pt x="5" y="14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5" y="14"/>
                      </a:lnTo>
                      <a:lnTo>
                        <a:pt x="5" y="0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7" name="Rectangle 1914"/>
                <p:cNvSpPr>
                  <a:spLocks noChangeArrowheads="1"/>
                </p:cNvSpPr>
                <p:nvPr/>
              </p:nvSpPr>
              <p:spPr bwMode="auto">
                <a:xfrm>
                  <a:off x="777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8" name="Rectangle 1915"/>
                <p:cNvSpPr>
                  <a:spLocks noChangeArrowheads="1"/>
                </p:cNvSpPr>
                <p:nvPr/>
              </p:nvSpPr>
              <p:spPr bwMode="auto">
                <a:xfrm>
                  <a:off x="769" y="1529"/>
                  <a:ext cx="9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89" name="Rectangle 1916"/>
                <p:cNvSpPr>
                  <a:spLocks noChangeArrowheads="1"/>
                </p:cNvSpPr>
                <p:nvPr/>
              </p:nvSpPr>
              <p:spPr bwMode="auto">
                <a:xfrm>
                  <a:off x="763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0" name="Rectangle 1917"/>
                <p:cNvSpPr>
                  <a:spLocks noChangeArrowheads="1"/>
                </p:cNvSpPr>
                <p:nvPr/>
              </p:nvSpPr>
              <p:spPr bwMode="auto">
                <a:xfrm>
                  <a:off x="754" y="152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1" name="Rectangle 1918"/>
                <p:cNvSpPr>
                  <a:spLocks noChangeArrowheads="1"/>
                </p:cNvSpPr>
                <p:nvPr/>
              </p:nvSpPr>
              <p:spPr bwMode="auto">
                <a:xfrm>
                  <a:off x="748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2" name="Rectangle 1919"/>
                <p:cNvSpPr>
                  <a:spLocks noChangeArrowheads="1"/>
                </p:cNvSpPr>
                <p:nvPr/>
              </p:nvSpPr>
              <p:spPr bwMode="auto">
                <a:xfrm>
                  <a:off x="743" y="1529"/>
                  <a:ext cx="7" cy="15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3" name="Freeform 1920"/>
                <p:cNvSpPr>
                  <a:spLocks/>
                </p:cNvSpPr>
                <p:nvPr/>
              </p:nvSpPr>
              <p:spPr bwMode="auto">
                <a:xfrm>
                  <a:off x="729" y="1529"/>
                  <a:ext cx="14" cy="14"/>
                </a:xfrm>
                <a:custGeom>
                  <a:avLst/>
                  <a:gdLst>
                    <a:gd name="T0" fmla="*/ 0 w 14"/>
                    <a:gd name="T1" fmla="*/ 6 h 14"/>
                    <a:gd name="T2" fmla="*/ 6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6 w 14"/>
                    <a:gd name="T9" fmla="*/ 0 h 14"/>
                    <a:gd name="T10" fmla="*/ 14 w 14"/>
                    <a:gd name="T11" fmla="*/ 6 h 14"/>
                    <a:gd name="T12" fmla="*/ 0 w 14"/>
                    <a:gd name="T13" fmla="*/ 6 h 14"/>
                    <a:gd name="T14" fmla="*/ 0 w 14"/>
                    <a:gd name="T15" fmla="*/ 14 h 14"/>
                    <a:gd name="T16" fmla="*/ 6 w 14"/>
                    <a:gd name="T17" fmla="*/ 14 h 14"/>
                    <a:gd name="T18" fmla="*/ 0 w 14"/>
                    <a:gd name="T19" fmla="*/ 6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6"/>
                      </a:moveTo>
                      <a:lnTo>
                        <a:pt x="6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6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4" name="Freeform 1921"/>
                <p:cNvSpPr>
                  <a:spLocks/>
                </p:cNvSpPr>
                <p:nvPr/>
              </p:nvSpPr>
              <p:spPr bwMode="auto">
                <a:xfrm>
                  <a:off x="729" y="1520"/>
                  <a:ext cx="14" cy="15"/>
                </a:xfrm>
                <a:custGeom>
                  <a:avLst/>
                  <a:gdLst>
                    <a:gd name="T0" fmla="*/ 6 w 14"/>
                    <a:gd name="T1" fmla="*/ 15 h 15"/>
                    <a:gd name="T2" fmla="*/ 0 w 14"/>
                    <a:gd name="T3" fmla="*/ 9 h 15"/>
                    <a:gd name="T4" fmla="*/ 0 w 14"/>
                    <a:gd name="T5" fmla="*/ 15 h 15"/>
                    <a:gd name="T6" fmla="*/ 14 w 14"/>
                    <a:gd name="T7" fmla="*/ 15 h 15"/>
                    <a:gd name="T8" fmla="*/ 14 w 14"/>
                    <a:gd name="T9" fmla="*/ 9 h 15"/>
                    <a:gd name="T10" fmla="*/ 6 w 14"/>
                    <a:gd name="T11" fmla="*/ 0 h 15"/>
                    <a:gd name="T12" fmla="*/ 14 w 14"/>
                    <a:gd name="T13" fmla="*/ 9 h 15"/>
                    <a:gd name="T14" fmla="*/ 14 w 14"/>
                    <a:gd name="T15" fmla="*/ 0 h 15"/>
                    <a:gd name="T16" fmla="*/ 6 w 14"/>
                    <a:gd name="T17" fmla="*/ 0 h 15"/>
                    <a:gd name="T18" fmla="*/ 6 w 14"/>
                    <a:gd name="T19" fmla="*/ 15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6" y="15"/>
                      </a:move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14" y="15"/>
                      </a:lnTo>
                      <a:lnTo>
                        <a:pt x="14" y="9"/>
                      </a:lnTo>
                      <a:lnTo>
                        <a:pt x="6" y="0"/>
                      </a:lnTo>
                      <a:lnTo>
                        <a:pt x="14" y="9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5" name="Rectangle 1922"/>
                <p:cNvSpPr>
                  <a:spLocks noChangeArrowheads="1"/>
                </p:cNvSpPr>
                <p:nvPr/>
              </p:nvSpPr>
              <p:spPr bwMode="auto">
                <a:xfrm>
                  <a:off x="729" y="152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6" name="Rectangle 1923"/>
                <p:cNvSpPr>
                  <a:spLocks noChangeArrowheads="1"/>
                </p:cNvSpPr>
                <p:nvPr/>
              </p:nvSpPr>
              <p:spPr bwMode="auto">
                <a:xfrm>
                  <a:off x="720" y="152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7" name="Rectangle 1924"/>
                <p:cNvSpPr>
                  <a:spLocks noChangeArrowheads="1"/>
                </p:cNvSpPr>
                <p:nvPr/>
              </p:nvSpPr>
              <p:spPr bwMode="auto">
                <a:xfrm>
                  <a:off x="712" y="1520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8" name="Rectangle 1925"/>
                <p:cNvSpPr>
                  <a:spLocks noChangeArrowheads="1"/>
                </p:cNvSpPr>
                <p:nvPr/>
              </p:nvSpPr>
              <p:spPr bwMode="auto">
                <a:xfrm>
                  <a:off x="706" y="152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399" name="Rectangle 1926"/>
                <p:cNvSpPr>
                  <a:spLocks noChangeArrowheads="1"/>
                </p:cNvSpPr>
                <p:nvPr/>
              </p:nvSpPr>
              <p:spPr bwMode="auto">
                <a:xfrm>
                  <a:off x="700" y="1520"/>
                  <a:ext cx="8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0" name="Rectangle 1927"/>
                <p:cNvSpPr>
                  <a:spLocks noChangeArrowheads="1"/>
                </p:cNvSpPr>
                <p:nvPr/>
              </p:nvSpPr>
              <p:spPr bwMode="auto">
                <a:xfrm>
                  <a:off x="691" y="1520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1" name="Rectangle 1928"/>
                <p:cNvSpPr>
                  <a:spLocks noChangeArrowheads="1"/>
                </p:cNvSpPr>
                <p:nvPr/>
              </p:nvSpPr>
              <p:spPr bwMode="auto">
                <a:xfrm>
                  <a:off x="686" y="152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2" name="Rectangle 1929"/>
                <p:cNvSpPr>
                  <a:spLocks noChangeArrowheads="1"/>
                </p:cNvSpPr>
                <p:nvPr/>
              </p:nvSpPr>
              <p:spPr bwMode="auto">
                <a:xfrm>
                  <a:off x="678" y="1520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3" name="Rectangle 1930"/>
                <p:cNvSpPr>
                  <a:spLocks noChangeArrowheads="1"/>
                </p:cNvSpPr>
                <p:nvPr/>
              </p:nvSpPr>
              <p:spPr bwMode="auto">
                <a:xfrm>
                  <a:off x="672" y="152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4" name="Rectangle 1931"/>
                <p:cNvSpPr>
                  <a:spLocks noChangeArrowheads="1"/>
                </p:cNvSpPr>
                <p:nvPr/>
              </p:nvSpPr>
              <p:spPr bwMode="auto">
                <a:xfrm>
                  <a:off x="663" y="152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5" name="Rectangle 1932"/>
                <p:cNvSpPr>
                  <a:spLocks noChangeArrowheads="1"/>
                </p:cNvSpPr>
                <p:nvPr/>
              </p:nvSpPr>
              <p:spPr bwMode="auto">
                <a:xfrm>
                  <a:off x="658" y="152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6" name="Rectangle 1933"/>
                <p:cNvSpPr>
                  <a:spLocks noChangeArrowheads="1"/>
                </p:cNvSpPr>
                <p:nvPr/>
              </p:nvSpPr>
              <p:spPr bwMode="auto">
                <a:xfrm>
                  <a:off x="652" y="1520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7" name="Rectangle 1934"/>
                <p:cNvSpPr>
                  <a:spLocks noChangeArrowheads="1"/>
                </p:cNvSpPr>
                <p:nvPr/>
              </p:nvSpPr>
              <p:spPr bwMode="auto">
                <a:xfrm>
                  <a:off x="644" y="1520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8" name="Rectangle 1935"/>
                <p:cNvSpPr>
                  <a:spLocks noChangeArrowheads="1"/>
                </p:cNvSpPr>
                <p:nvPr/>
              </p:nvSpPr>
              <p:spPr bwMode="auto">
                <a:xfrm>
                  <a:off x="639" y="1520"/>
                  <a:ext cx="6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09" name="Rectangle 1936"/>
                <p:cNvSpPr>
                  <a:spLocks noChangeArrowheads="1"/>
                </p:cNvSpPr>
                <p:nvPr/>
              </p:nvSpPr>
              <p:spPr bwMode="auto">
                <a:xfrm>
                  <a:off x="629" y="1520"/>
                  <a:ext cx="11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0" name="Freeform 1937"/>
                <p:cNvSpPr>
                  <a:spLocks/>
                </p:cNvSpPr>
                <p:nvPr/>
              </p:nvSpPr>
              <p:spPr bwMode="auto">
                <a:xfrm>
                  <a:off x="615" y="1520"/>
                  <a:ext cx="14" cy="15"/>
                </a:xfrm>
                <a:custGeom>
                  <a:avLst/>
                  <a:gdLst>
                    <a:gd name="T0" fmla="*/ 0 w 14"/>
                    <a:gd name="T1" fmla="*/ 9 h 15"/>
                    <a:gd name="T2" fmla="*/ 9 w 14"/>
                    <a:gd name="T3" fmla="*/ 15 h 15"/>
                    <a:gd name="T4" fmla="*/ 14 w 14"/>
                    <a:gd name="T5" fmla="*/ 15 h 15"/>
                    <a:gd name="T6" fmla="*/ 14 w 14"/>
                    <a:gd name="T7" fmla="*/ 0 h 15"/>
                    <a:gd name="T8" fmla="*/ 9 w 14"/>
                    <a:gd name="T9" fmla="*/ 0 h 15"/>
                    <a:gd name="T10" fmla="*/ 14 w 14"/>
                    <a:gd name="T11" fmla="*/ 9 h 15"/>
                    <a:gd name="T12" fmla="*/ 0 w 14"/>
                    <a:gd name="T13" fmla="*/ 9 h 15"/>
                    <a:gd name="T14" fmla="*/ 0 w 14"/>
                    <a:gd name="T15" fmla="*/ 15 h 15"/>
                    <a:gd name="T16" fmla="*/ 9 w 14"/>
                    <a:gd name="T17" fmla="*/ 15 h 15"/>
                    <a:gd name="T18" fmla="*/ 0 w 14"/>
                    <a:gd name="T19" fmla="*/ 9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0" y="9"/>
                      </a:moveTo>
                      <a:lnTo>
                        <a:pt x="9" y="15"/>
                      </a:lnTo>
                      <a:lnTo>
                        <a:pt x="14" y="15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14" y="9"/>
                      </a:lnTo>
                      <a:lnTo>
                        <a:pt x="0" y="9"/>
                      </a:lnTo>
                      <a:lnTo>
                        <a:pt x="0" y="15"/>
                      </a:lnTo>
                      <a:lnTo>
                        <a:pt x="9" y="1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1" name="Freeform 1938"/>
                <p:cNvSpPr>
                  <a:spLocks/>
                </p:cNvSpPr>
                <p:nvPr/>
              </p:nvSpPr>
              <p:spPr bwMode="auto">
                <a:xfrm>
                  <a:off x="615" y="1515"/>
                  <a:ext cx="14" cy="14"/>
                </a:xfrm>
                <a:custGeom>
                  <a:avLst/>
                  <a:gdLst>
                    <a:gd name="T0" fmla="*/ 9 w 14"/>
                    <a:gd name="T1" fmla="*/ 14 h 14"/>
                    <a:gd name="T2" fmla="*/ 0 w 14"/>
                    <a:gd name="T3" fmla="*/ 5 h 14"/>
                    <a:gd name="T4" fmla="*/ 0 w 14"/>
                    <a:gd name="T5" fmla="*/ 14 h 14"/>
                    <a:gd name="T6" fmla="*/ 14 w 14"/>
                    <a:gd name="T7" fmla="*/ 14 h 14"/>
                    <a:gd name="T8" fmla="*/ 14 w 14"/>
                    <a:gd name="T9" fmla="*/ 5 h 14"/>
                    <a:gd name="T10" fmla="*/ 9 w 14"/>
                    <a:gd name="T11" fmla="*/ 0 h 14"/>
                    <a:gd name="T12" fmla="*/ 14 w 14"/>
                    <a:gd name="T13" fmla="*/ 5 h 14"/>
                    <a:gd name="T14" fmla="*/ 14 w 14"/>
                    <a:gd name="T15" fmla="*/ 0 h 14"/>
                    <a:gd name="T16" fmla="*/ 9 w 14"/>
                    <a:gd name="T17" fmla="*/ 0 h 14"/>
                    <a:gd name="T18" fmla="*/ 9 w 14"/>
                    <a:gd name="T19" fmla="*/ 14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9" y="14"/>
                      </a:move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14" y="14"/>
                      </a:lnTo>
                      <a:lnTo>
                        <a:pt x="14" y="5"/>
                      </a:lnTo>
                      <a:lnTo>
                        <a:pt x="9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2" name="Rectangle 1939"/>
                <p:cNvSpPr>
                  <a:spLocks noChangeArrowheads="1"/>
                </p:cNvSpPr>
                <p:nvPr/>
              </p:nvSpPr>
              <p:spPr bwMode="auto">
                <a:xfrm>
                  <a:off x="618" y="1515"/>
                  <a:ext cx="7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3" name="Rectangle 1940"/>
                <p:cNvSpPr>
                  <a:spLocks noChangeArrowheads="1"/>
                </p:cNvSpPr>
                <p:nvPr/>
              </p:nvSpPr>
              <p:spPr bwMode="auto">
                <a:xfrm>
                  <a:off x="610" y="1515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4" name="Rectangle 1941"/>
                <p:cNvSpPr>
                  <a:spLocks noChangeArrowheads="1"/>
                </p:cNvSpPr>
                <p:nvPr/>
              </p:nvSpPr>
              <p:spPr bwMode="auto">
                <a:xfrm>
                  <a:off x="601" y="1515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5" name="Freeform 1942"/>
                <p:cNvSpPr>
                  <a:spLocks/>
                </p:cNvSpPr>
                <p:nvPr/>
              </p:nvSpPr>
              <p:spPr bwMode="auto">
                <a:xfrm>
                  <a:off x="587" y="1515"/>
                  <a:ext cx="14" cy="14"/>
                </a:xfrm>
                <a:custGeom>
                  <a:avLst/>
                  <a:gdLst>
                    <a:gd name="T0" fmla="*/ 0 w 14"/>
                    <a:gd name="T1" fmla="*/ 5 h 14"/>
                    <a:gd name="T2" fmla="*/ 8 w 14"/>
                    <a:gd name="T3" fmla="*/ 14 h 14"/>
                    <a:gd name="T4" fmla="*/ 14 w 14"/>
                    <a:gd name="T5" fmla="*/ 14 h 14"/>
                    <a:gd name="T6" fmla="*/ 14 w 14"/>
                    <a:gd name="T7" fmla="*/ 0 h 14"/>
                    <a:gd name="T8" fmla="*/ 8 w 14"/>
                    <a:gd name="T9" fmla="*/ 0 h 14"/>
                    <a:gd name="T10" fmla="*/ 14 w 14"/>
                    <a:gd name="T11" fmla="*/ 5 h 14"/>
                    <a:gd name="T12" fmla="*/ 0 w 14"/>
                    <a:gd name="T13" fmla="*/ 5 h 14"/>
                    <a:gd name="T14" fmla="*/ 0 w 14"/>
                    <a:gd name="T15" fmla="*/ 14 h 14"/>
                    <a:gd name="T16" fmla="*/ 8 w 14"/>
                    <a:gd name="T17" fmla="*/ 14 h 14"/>
                    <a:gd name="T18" fmla="*/ 0 w 14"/>
                    <a:gd name="T19" fmla="*/ 5 h 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4"/>
                    <a:gd name="T32" fmla="*/ 14 w 14"/>
                    <a:gd name="T33" fmla="*/ 14 h 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4">
                      <a:moveTo>
                        <a:pt x="0" y="5"/>
                      </a:moveTo>
                      <a:lnTo>
                        <a:pt x="8" y="14"/>
                      </a:lnTo>
                      <a:lnTo>
                        <a:pt x="14" y="14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5"/>
                      </a:ln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8" y="1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6" name="Freeform 1943"/>
                <p:cNvSpPr>
                  <a:spLocks/>
                </p:cNvSpPr>
                <p:nvPr/>
              </p:nvSpPr>
              <p:spPr bwMode="auto">
                <a:xfrm>
                  <a:off x="587" y="1515"/>
                  <a:ext cx="14" cy="5"/>
                </a:xfrm>
                <a:custGeom>
                  <a:avLst/>
                  <a:gdLst>
                    <a:gd name="T0" fmla="*/ 8 w 14"/>
                    <a:gd name="T1" fmla="*/ 0 h 5"/>
                    <a:gd name="T2" fmla="*/ 0 w 14"/>
                    <a:gd name="T3" fmla="*/ 0 h 5"/>
                    <a:gd name="T4" fmla="*/ 0 w 14"/>
                    <a:gd name="T5" fmla="*/ 5 h 5"/>
                    <a:gd name="T6" fmla="*/ 14 w 14"/>
                    <a:gd name="T7" fmla="*/ 5 h 5"/>
                    <a:gd name="T8" fmla="*/ 14 w 14"/>
                    <a:gd name="T9" fmla="*/ 0 h 5"/>
                    <a:gd name="T10" fmla="*/ 8 w 14"/>
                    <a:gd name="T11" fmla="*/ 0 h 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"/>
                    <a:gd name="T19" fmla="*/ 0 h 5"/>
                    <a:gd name="T20" fmla="*/ 14 w 14"/>
                    <a:gd name="T21" fmla="*/ 5 h 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" h="5"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7" name="Freeform 1944"/>
                <p:cNvSpPr>
                  <a:spLocks/>
                </p:cNvSpPr>
                <p:nvPr/>
              </p:nvSpPr>
              <p:spPr bwMode="auto">
                <a:xfrm>
                  <a:off x="2414" y="1642"/>
                  <a:ext cx="178" cy="685"/>
                </a:xfrm>
                <a:custGeom>
                  <a:avLst/>
                  <a:gdLst>
                    <a:gd name="T0" fmla="*/ 0 w 178"/>
                    <a:gd name="T1" fmla="*/ 678 h 685"/>
                    <a:gd name="T2" fmla="*/ 0 w 178"/>
                    <a:gd name="T3" fmla="*/ 665 h 685"/>
                    <a:gd name="T4" fmla="*/ 6 w 178"/>
                    <a:gd name="T5" fmla="*/ 659 h 685"/>
                    <a:gd name="T6" fmla="*/ 6 w 178"/>
                    <a:gd name="T7" fmla="*/ 642 h 685"/>
                    <a:gd name="T8" fmla="*/ 11 w 178"/>
                    <a:gd name="T9" fmla="*/ 636 h 685"/>
                    <a:gd name="T10" fmla="*/ 11 w 178"/>
                    <a:gd name="T11" fmla="*/ 623 h 685"/>
                    <a:gd name="T12" fmla="*/ 21 w 178"/>
                    <a:gd name="T13" fmla="*/ 617 h 685"/>
                    <a:gd name="T14" fmla="*/ 21 w 178"/>
                    <a:gd name="T15" fmla="*/ 602 h 685"/>
                    <a:gd name="T16" fmla="*/ 26 w 178"/>
                    <a:gd name="T17" fmla="*/ 594 h 685"/>
                    <a:gd name="T18" fmla="*/ 26 w 178"/>
                    <a:gd name="T19" fmla="*/ 579 h 685"/>
                    <a:gd name="T20" fmla="*/ 34 w 178"/>
                    <a:gd name="T21" fmla="*/ 574 h 685"/>
                    <a:gd name="T22" fmla="*/ 34 w 178"/>
                    <a:gd name="T23" fmla="*/ 560 h 685"/>
                    <a:gd name="T24" fmla="*/ 40 w 178"/>
                    <a:gd name="T25" fmla="*/ 552 h 685"/>
                    <a:gd name="T26" fmla="*/ 45 w 178"/>
                    <a:gd name="T27" fmla="*/ 545 h 685"/>
                    <a:gd name="T28" fmla="*/ 45 w 178"/>
                    <a:gd name="T29" fmla="*/ 532 h 685"/>
                    <a:gd name="T30" fmla="*/ 55 w 178"/>
                    <a:gd name="T31" fmla="*/ 526 h 685"/>
                    <a:gd name="T32" fmla="*/ 55 w 178"/>
                    <a:gd name="T33" fmla="*/ 512 h 685"/>
                    <a:gd name="T34" fmla="*/ 63 w 178"/>
                    <a:gd name="T35" fmla="*/ 503 h 685"/>
                    <a:gd name="T36" fmla="*/ 68 w 178"/>
                    <a:gd name="T37" fmla="*/ 498 h 685"/>
                    <a:gd name="T38" fmla="*/ 68 w 178"/>
                    <a:gd name="T39" fmla="*/ 484 h 685"/>
                    <a:gd name="T40" fmla="*/ 68 w 178"/>
                    <a:gd name="T41" fmla="*/ 469 h 685"/>
                    <a:gd name="T42" fmla="*/ 76 w 178"/>
                    <a:gd name="T43" fmla="*/ 456 h 685"/>
                    <a:gd name="T44" fmla="*/ 76 w 178"/>
                    <a:gd name="T45" fmla="*/ 444 h 685"/>
                    <a:gd name="T46" fmla="*/ 82 w 178"/>
                    <a:gd name="T47" fmla="*/ 427 h 685"/>
                    <a:gd name="T48" fmla="*/ 82 w 178"/>
                    <a:gd name="T49" fmla="*/ 417 h 685"/>
                    <a:gd name="T50" fmla="*/ 89 w 178"/>
                    <a:gd name="T51" fmla="*/ 402 h 685"/>
                    <a:gd name="T52" fmla="*/ 89 w 178"/>
                    <a:gd name="T53" fmla="*/ 388 h 685"/>
                    <a:gd name="T54" fmla="*/ 89 w 178"/>
                    <a:gd name="T55" fmla="*/ 373 h 685"/>
                    <a:gd name="T56" fmla="*/ 89 w 178"/>
                    <a:gd name="T57" fmla="*/ 360 h 685"/>
                    <a:gd name="T58" fmla="*/ 89 w 178"/>
                    <a:gd name="T59" fmla="*/ 346 h 685"/>
                    <a:gd name="T60" fmla="*/ 89 w 178"/>
                    <a:gd name="T61" fmla="*/ 331 h 685"/>
                    <a:gd name="T62" fmla="*/ 89 w 178"/>
                    <a:gd name="T63" fmla="*/ 318 h 685"/>
                    <a:gd name="T64" fmla="*/ 89 w 178"/>
                    <a:gd name="T65" fmla="*/ 303 h 685"/>
                    <a:gd name="T66" fmla="*/ 89 w 178"/>
                    <a:gd name="T67" fmla="*/ 292 h 685"/>
                    <a:gd name="T68" fmla="*/ 89 w 178"/>
                    <a:gd name="T69" fmla="*/ 278 h 685"/>
                    <a:gd name="T70" fmla="*/ 89 w 178"/>
                    <a:gd name="T71" fmla="*/ 263 h 685"/>
                    <a:gd name="T72" fmla="*/ 89 w 178"/>
                    <a:gd name="T73" fmla="*/ 250 h 685"/>
                    <a:gd name="T74" fmla="*/ 82 w 178"/>
                    <a:gd name="T75" fmla="*/ 244 h 685"/>
                    <a:gd name="T76" fmla="*/ 82 w 178"/>
                    <a:gd name="T77" fmla="*/ 229 h 685"/>
                    <a:gd name="T78" fmla="*/ 82 w 178"/>
                    <a:gd name="T79" fmla="*/ 213 h 685"/>
                    <a:gd name="T80" fmla="*/ 82 w 178"/>
                    <a:gd name="T81" fmla="*/ 201 h 685"/>
                    <a:gd name="T82" fmla="*/ 82 w 178"/>
                    <a:gd name="T83" fmla="*/ 187 h 685"/>
                    <a:gd name="T84" fmla="*/ 82 w 178"/>
                    <a:gd name="T85" fmla="*/ 172 h 685"/>
                    <a:gd name="T86" fmla="*/ 82 w 178"/>
                    <a:gd name="T87" fmla="*/ 159 h 685"/>
                    <a:gd name="T88" fmla="*/ 82 w 178"/>
                    <a:gd name="T89" fmla="*/ 145 h 685"/>
                    <a:gd name="T90" fmla="*/ 82 w 178"/>
                    <a:gd name="T91" fmla="*/ 130 h 685"/>
                    <a:gd name="T92" fmla="*/ 82 w 178"/>
                    <a:gd name="T93" fmla="*/ 119 h 685"/>
                    <a:gd name="T94" fmla="*/ 82 w 178"/>
                    <a:gd name="T95" fmla="*/ 102 h 685"/>
                    <a:gd name="T96" fmla="*/ 82 w 178"/>
                    <a:gd name="T97" fmla="*/ 88 h 685"/>
                    <a:gd name="T98" fmla="*/ 82 w 178"/>
                    <a:gd name="T99" fmla="*/ 77 h 685"/>
                    <a:gd name="T100" fmla="*/ 82 w 178"/>
                    <a:gd name="T101" fmla="*/ 62 h 685"/>
                    <a:gd name="T102" fmla="*/ 89 w 178"/>
                    <a:gd name="T103" fmla="*/ 54 h 685"/>
                    <a:gd name="T104" fmla="*/ 89 w 178"/>
                    <a:gd name="T105" fmla="*/ 43 h 685"/>
                    <a:gd name="T106" fmla="*/ 97 w 178"/>
                    <a:gd name="T107" fmla="*/ 34 h 685"/>
                    <a:gd name="T108" fmla="*/ 102 w 178"/>
                    <a:gd name="T109" fmla="*/ 29 h 685"/>
                    <a:gd name="T110" fmla="*/ 110 w 178"/>
                    <a:gd name="T111" fmla="*/ 20 h 685"/>
                    <a:gd name="T112" fmla="*/ 116 w 178"/>
                    <a:gd name="T113" fmla="*/ 14 h 685"/>
                    <a:gd name="T114" fmla="*/ 131 w 178"/>
                    <a:gd name="T115" fmla="*/ 14 h 685"/>
                    <a:gd name="T116" fmla="*/ 136 w 178"/>
                    <a:gd name="T117" fmla="*/ 5 h 685"/>
                    <a:gd name="T118" fmla="*/ 150 w 178"/>
                    <a:gd name="T119" fmla="*/ 5 h 685"/>
                    <a:gd name="T120" fmla="*/ 167 w 178"/>
                    <a:gd name="T121" fmla="*/ 5 h 685"/>
                    <a:gd name="T122" fmla="*/ 170 w 178"/>
                    <a:gd name="T123" fmla="*/ 0 h 68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78"/>
                    <a:gd name="T187" fmla="*/ 0 h 685"/>
                    <a:gd name="T188" fmla="*/ 178 w 178"/>
                    <a:gd name="T189" fmla="*/ 685 h 68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78" h="685">
                      <a:moveTo>
                        <a:pt x="0" y="685"/>
                      </a:moveTo>
                      <a:lnTo>
                        <a:pt x="0" y="678"/>
                      </a:lnTo>
                      <a:lnTo>
                        <a:pt x="0" y="670"/>
                      </a:lnTo>
                      <a:lnTo>
                        <a:pt x="0" y="665"/>
                      </a:lnTo>
                      <a:lnTo>
                        <a:pt x="0" y="659"/>
                      </a:lnTo>
                      <a:lnTo>
                        <a:pt x="6" y="659"/>
                      </a:lnTo>
                      <a:lnTo>
                        <a:pt x="6" y="651"/>
                      </a:lnTo>
                      <a:lnTo>
                        <a:pt x="6" y="642"/>
                      </a:lnTo>
                      <a:lnTo>
                        <a:pt x="6" y="636"/>
                      </a:lnTo>
                      <a:lnTo>
                        <a:pt x="11" y="636"/>
                      </a:lnTo>
                      <a:lnTo>
                        <a:pt x="11" y="628"/>
                      </a:lnTo>
                      <a:lnTo>
                        <a:pt x="11" y="623"/>
                      </a:lnTo>
                      <a:lnTo>
                        <a:pt x="11" y="617"/>
                      </a:lnTo>
                      <a:lnTo>
                        <a:pt x="21" y="617"/>
                      </a:lnTo>
                      <a:lnTo>
                        <a:pt x="21" y="608"/>
                      </a:lnTo>
                      <a:lnTo>
                        <a:pt x="21" y="602"/>
                      </a:lnTo>
                      <a:lnTo>
                        <a:pt x="21" y="594"/>
                      </a:lnTo>
                      <a:lnTo>
                        <a:pt x="26" y="594"/>
                      </a:lnTo>
                      <a:lnTo>
                        <a:pt x="26" y="589"/>
                      </a:lnTo>
                      <a:lnTo>
                        <a:pt x="26" y="579"/>
                      </a:lnTo>
                      <a:lnTo>
                        <a:pt x="26" y="574"/>
                      </a:lnTo>
                      <a:lnTo>
                        <a:pt x="34" y="574"/>
                      </a:lnTo>
                      <a:lnTo>
                        <a:pt x="34" y="569"/>
                      </a:lnTo>
                      <a:lnTo>
                        <a:pt x="34" y="560"/>
                      </a:lnTo>
                      <a:lnTo>
                        <a:pt x="40" y="560"/>
                      </a:lnTo>
                      <a:lnTo>
                        <a:pt x="40" y="552"/>
                      </a:lnTo>
                      <a:lnTo>
                        <a:pt x="40" y="545"/>
                      </a:lnTo>
                      <a:lnTo>
                        <a:pt x="45" y="545"/>
                      </a:lnTo>
                      <a:lnTo>
                        <a:pt x="45" y="540"/>
                      </a:lnTo>
                      <a:lnTo>
                        <a:pt x="45" y="532"/>
                      </a:lnTo>
                      <a:lnTo>
                        <a:pt x="55" y="532"/>
                      </a:lnTo>
                      <a:lnTo>
                        <a:pt x="55" y="526"/>
                      </a:lnTo>
                      <a:lnTo>
                        <a:pt x="55" y="518"/>
                      </a:lnTo>
                      <a:lnTo>
                        <a:pt x="55" y="512"/>
                      </a:lnTo>
                      <a:lnTo>
                        <a:pt x="63" y="512"/>
                      </a:lnTo>
                      <a:lnTo>
                        <a:pt x="63" y="503"/>
                      </a:lnTo>
                      <a:lnTo>
                        <a:pt x="68" y="503"/>
                      </a:lnTo>
                      <a:lnTo>
                        <a:pt x="68" y="498"/>
                      </a:lnTo>
                      <a:lnTo>
                        <a:pt x="68" y="493"/>
                      </a:lnTo>
                      <a:lnTo>
                        <a:pt x="68" y="484"/>
                      </a:lnTo>
                      <a:lnTo>
                        <a:pt x="68" y="478"/>
                      </a:lnTo>
                      <a:lnTo>
                        <a:pt x="68" y="469"/>
                      </a:lnTo>
                      <a:lnTo>
                        <a:pt x="68" y="464"/>
                      </a:lnTo>
                      <a:lnTo>
                        <a:pt x="76" y="456"/>
                      </a:lnTo>
                      <a:lnTo>
                        <a:pt x="76" y="450"/>
                      </a:lnTo>
                      <a:lnTo>
                        <a:pt x="76" y="444"/>
                      </a:lnTo>
                      <a:lnTo>
                        <a:pt x="82" y="436"/>
                      </a:lnTo>
                      <a:lnTo>
                        <a:pt x="82" y="427"/>
                      </a:lnTo>
                      <a:lnTo>
                        <a:pt x="82" y="422"/>
                      </a:lnTo>
                      <a:lnTo>
                        <a:pt x="82" y="417"/>
                      </a:lnTo>
                      <a:lnTo>
                        <a:pt x="82" y="407"/>
                      </a:lnTo>
                      <a:lnTo>
                        <a:pt x="89" y="402"/>
                      </a:lnTo>
                      <a:lnTo>
                        <a:pt x="89" y="393"/>
                      </a:lnTo>
                      <a:lnTo>
                        <a:pt x="89" y="388"/>
                      </a:lnTo>
                      <a:lnTo>
                        <a:pt x="89" y="380"/>
                      </a:lnTo>
                      <a:lnTo>
                        <a:pt x="89" y="373"/>
                      </a:lnTo>
                      <a:lnTo>
                        <a:pt x="89" y="368"/>
                      </a:lnTo>
                      <a:lnTo>
                        <a:pt x="89" y="360"/>
                      </a:lnTo>
                      <a:lnTo>
                        <a:pt x="89" y="354"/>
                      </a:lnTo>
                      <a:lnTo>
                        <a:pt x="89" y="346"/>
                      </a:lnTo>
                      <a:lnTo>
                        <a:pt x="89" y="337"/>
                      </a:lnTo>
                      <a:lnTo>
                        <a:pt x="89" y="331"/>
                      </a:lnTo>
                      <a:lnTo>
                        <a:pt x="89" y="326"/>
                      </a:lnTo>
                      <a:lnTo>
                        <a:pt x="89" y="318"/>
                      </a:lnTo>
                      <a:lnTo>
                        <a:pt x="89" y="312"/>
                      </a:lnTo>
                      <a:lnTo>
                        <a:pt x="89" y="303"/>
                      </a:lnTo>
                      <a:lnTo>
                        <a:pt x="89" y="297"/>
                      </a:lnTo>
                      <a:lnTo>
                        <a:pt x="89" y="292"/>
                      </a:lnTo>
                      <a:lnTo>
                        <a:pt x="89" y="284"/>
                      </a:lnTo>
                      <a:lnTo>
                        <a:pt x="89" y="278"/>
                      </a:lnTo>
                      <a:lnTo>
                        <a:pt x="89" y="269"/>
                      </a:lnTo>
                      <a:lnTo>
                        <a:pt x="89" y="263"/>
                      </a:lnTo>
                      <a:lnTo>
                        <a:pt x="89" y="255"/>
                      </a:lnTo>
                      <a:lnTo>
                        <a:pt x="89" y="250"/>
                      </a:lnTo>
                      <a:lnTo>
                        <a:pt x="89" y="244"/>
                      </a:lnTo>
                      <a:lnTo>
                        <a:pt x="82" y="244"/>
                      </a:lnTo>
                      <a:lnTo>
                        <a:pt x="82" y="235"/>
                      </a:lnTo>
                      <a:lnTo>
                        <a:pt x="82" y="229"/>
                      </a:lnTo>
                      <a:lnTo>
                        <a:pt x="82" y="221"/>
                      </a:lnTo>
                      <a:lnTo>
                        <a:pt x="82" y="213"/>
                      </a:lnTo>
                      <a:lnTo>
                        <a:pt x="82" y="206"/>
                      </a:lnTo>
                      <a:lnTo>
                        <a:pt x="82" y="201"/>
                      </a:lnTo>
                      <a:lnTo>
                        <a:pt x="82" y="193"/>
                      </a:lnTo>
                      <a:lnTo>
                        <a:pt x="82" y="187"/>
                      </a:lnTo>
                      <a:lnTo>
                        <a:pt x="82" y="179"/>
                      </a:lnTo>
                      <a:lnTo>
                        <a:pt x="82" y="172"/>
                      </a:lnTo>
                      <a:lnTo>
                        <a:pt x="82" y="167"/>
                      </a:lnTo>
                      <a:lnTo>
                        <a:pt x="82" y="159"/>
                      </a:lnTo>
                      <a:lnTo>
                        <a:pt x="82" y="153"/>
                      </a:lnTo>
                      <a:lnTo>
                        <a:pt x="82" y="145"/>
                      </a:lnTo>
                      <a:lnTo>
                        <a:pt x="82" y="138"/>
                      </a:lnTo>
                      <a:lnTo>
                        <a:pt x="82" y="130"/>
                      </a:lnTo>
                      <a:lnTo>
                        <a:pt x="82" y="122"/>
                      </a:lnTo>
                      <a:lnTo>
                        <a:pt x="82" y="119"/>
                      </a:lnTo>
                      <a:lnTo>
                        <a:pt x="82" y="111"/>
                      </a:lnTo>
                      <a:lnTo>
                        <a:pt x="82" y="102"/>
                      </a:lnTo>
                      <a:lnTo>
                        <a:pt x="82" y="96"/>
                      </a:lnTo>
                      <a:lnTo>
                        <a:pt x="82" y="88"/>
                      </a:lnTo>
                      <a:lnTo>
                        <a:pt x="82" y="83"/>
                      </a:lnTo>
                      <a:lnTo>
                        <a:pt x="82" y="77"/>
                      </a:lnTo>
                      <a:lnTo>
                        <a:pt x="82" y="68"/>
                      </a:lnTo>
                      <a:lnTo>
                        <a:pt x="82" y="62"/>
                      </a:lnTo>
                      <a:lnTo>
                        <a:pt x="89" y="62"/>
                      </a:lnTo>
                      <a:lnTo>
                        <a:pt x="89" y="54"/>
                      </a:lnTo>
                      <a:lnTo>
                        <a:pt x="89" y="49"/>
                      </a:lnTo>
                      <a:lnTo>
                        <a:pt x="89" y="43"/>
                      </a:lnTo>
                      <a:lnTo>
                        <a:pt x="97" y="43"/>
                      </a:lnTo>
                      <a:lnTo>
                        <a:pt x="97" y="34"/>
                      </a:lnTo>
                      <a:lnTo>
                        <a:pt x="97" y="29"/>
                      </a:lnTo>
                      <a:lnTo>
                        <a:pt x="102" y="29"/>
                      </a:lnTo>
                      <a:lnTo>
                        <a:pt x="102" y="20"/>
                      </a:lnTo>
                      <a:lnTo>
                        <a:pt x="110" y="20"/>
                      </a:lnTo>
                      <a:lnTo>
                        <a:pt x="116" y="20"/>
                      </a:lnTo>
                      <a:lnTo>
                        <a:pt x="116" y="14"/>
                      </a:lnTo>
                      <a:lnTo>
                        <a:pt x="125" y="14"/>
                      </a:lnTo>
                      <a:lnTo>
                        <a:pt x="131" y="14"/>
                      </a:lnTo>
                      <a:lnTo>
                        <a:pt x="131" y="5"/>
                      </a:lnTo>
                      <a:lnTo>
                        <a:pt x="136" y="5"/>
                      </a:lnTo>
                      <a:lnTo>
                        <a:pt x="144" y="5"/>
                      </a:lnTo>
                      <a:lnTo>
                        <a:pt x="150" y="5"/>
                      </a:lnTo>
                      <a:lnTo>
                        <a:pt x="159" y="5"/>
                      </a:lnTo>
                      <a:lnTo>
                        <a:pt x="167" y="5"/>
                      </a:lnTo>
                      <a:lnTo>
                        <a:pt x="167" y="0"/>
                      </a:lnTo>
                      <a:lnTo>
                        <a:pt x="170" y="0"/>
                      </a:lnTo>
                      <a:lnTo>
                        <a:pt x="178" y="0"/>
                      </a:ln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8" name="Freeform 1945"/>
                <p:cNvSpPr>
                  <a:spLocks/>
                </p:cNvSpPr>
                <p:nvPr/>
              </p:nvSpPr>
              <p:spPr bwMode="auto">
                <a:xfrm>
                  <a:off x="2406" y="2354"/>
                  <a:ext cx="209" cy="284"/>
                </a:xfrm>
                <a:custGeom>
                  <a:avLst/>
                  <a:gdLst>
                    <a:gd name="T0" fmla="*/ 0 w 209"/>
                    <a:gd name="T1" fmla="*/ 7 h 284"/>
                    <a:gd name="T2" fmla="*/ 0 w 209"/>
                    <a:gd name="T3" fmla="*/ 21 h 284"/>
                    <a:gd name="T4" fmla="*/ 0 w 209"/>
                    <a:gd name="T5" fmla="*/ 34 h 284"/>
                    <a:gd name="T6" fmla="*/ 0 w 209"/>
                    <a:gd name="T7" fmla="*/ 49 h 284"/>
                    <a:gd name="T8" fmla="*/ 0 w 209"/>
                    <a:gd name="T9" fmla="*/ 63 h 284"/>
                    <a:gd name="T10" fmla="*/ 0 w 209"/>
                    <a:gd name="T11" fmla="*/ 78 h 284"/>
                    <a:gd name="T12" fmla="*/ 0 w 209"/>
                    <a:gd name="T13" fmla="*/ 91 h 284"/>
                    <a:gd name="T14" fmla="*/ 0 w 209"/>
                    <a:gd name="T15" fmla="*/ 105 h 284"/>
                    <a:gd name="T16" fmla="*/ 0 w 209"/>
                    <a:gd name="T17" fmla="*/ 117 h 284"/>
                    <a:gd name="T18" fmla="*/ 8 w 209"/>
                    <a:gd name="T19" fmla="*/ 125 h 284"/>
                    <a:gd name="T20" fmla="*/ 8 w 209"/>
                    <a:gd name="T21" fmla="*/ 139 h 284"/>
                    <a:gd name="T22" fmla="*/ 14 w 209"/>
                    <a:gd name="T23" fmla="*/ 145 h 284"/>
                    <a:gd name="T24" fmla="*/ 14 w 209"/>
                    <a:gd name="T25" fmla="*/ 159 h 284"/>
                    <a:gd name="T26" fmla="*/ 19 w 209"/>
                    <a:gd name="T27" fmla="*/ 164 h 284"/>
                    <a:gd name="T28" fmla="*/ 29 w 209"/>
                    <a:gd name="T29" fmla="*/ 173 h 284"/>
                    <a:gd name="T30" fmla="*/ 34 w 209"/>
                    <a:gd name="T31" fmla="*/ 182 h 284"/>
                    <a:gd name="T32" fmla="*/ 42 w 209"/>
                    <a:gd name="T33" fmla="*/ 188 h 284"/>
                    <a:gd name="T34" fmla="*/ 48 w 209"/>
                    <a:gd name="T35" fmla="*/ 196 h 284"/>
                    <a:gd name="T36" fmla="*/ 53 w 209"/>
                    <a:gd name="T37" fmla="*/ 201 h 284"/>
                    <a:gd name="T38" fmla="*/ 63 w 209"/>
                    <a:gd name="T39" fmla="*/ 207 h 284"/>
                    <a:gd name="T40" fmla="*/ 76 w 209"/>
                    <a:gd name="T41" fmla="*/ 207 h 284"/>
                    <a:gd name="T42" fmla="*/ 84 w 209"/>
                    <a:gd name="T43" fmla="*/ 216 h 284"/>
                    <a:gd name="T44" fmla="*/ 90 w 209"/>
                    <a:gd name="T45" fmla="*/ 221 h 284"/>
                    <a:gd name="T46" fmla="*/ 105 w 209"/>
                    <a:gd name="T47" fmla="*/ 221 h 284"/>
                    <a:gd name="T48" fmla="*/ 110 w 209"/>
                    <a:gd name="T49" fmla="*/ 230 h 284"/>
                    <a:gd name="T50" fmla="*/ 118 w 209"/>
                    <a:gd name="T51" fmla="*/ 235 h 284"/>
                    <a:gd name="T52" fmla="*/ 133 w 209"/>
                    <a:gd name="T53" fmla="*/ 235 h 284"/>
                    <a:gd name="T54" fmla="*/ 139 w 209"/>
                    <a:gd name="T55" fmla="*/ 245 h 284"/>
                    <a:gd name="T56" fmla="*/ 152 w 209"/>
                    <a:gd name="T57" fmla="*/ 245 h 284"/>
                    <a:gd name="T58" fmla="*/ 158 w 209"/>
                    <a:gd name="T59" fmla="*/ 250 h 284"/>
                    <a:gd name="T60" fmla="*/ 167 w 209"/>
                    <a:gd name="T61" fmla="*/ 255 h 284"/>
                    <a:gd name="T62" fmla="*/ 178 w 209"/>
                    <a:gd name="T63" fmla="*/ 255 h 284"/>
                    <a:gd name="T64" fmla="*/ 178 w 209"/>
                    <a:gd name="T65" fmla="*/ 272 h 284"/>
                    <a:gd name="T66" fmla="*/ 186 w 209"/>
                    <a:gd name="T67" fmla="*/ 278 h 284"/>
                    <a:gd name="T68" fmla="*/ 196 w 209"/>
                    <a:gd name="T69" fmla="*/ 284 h 284"/>
                    <a:gd name="T70" fmla="*/ 209 w 209"/>
                    <a:gd name="T71" fmla="*/ 284 h 28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09"/>
                    <a:gd name="T109" fmla="*/ 0 h 284"/>
                    <a:gd name="T110" fmla="*/ 209 w 209"/>
                    <a:gd name="T111" fmla="*/ 284 h 28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09" h="284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0" y="21"/>
                      </a:lnTo>
                      <a:lnTo>
                        <a:pt x="0" y="29"/>
                      </a:lnTo>
                      <a:lnTo>
                        <a:pt x="0" y="34"/>
                      </a:lnTo>
                      <a:lnTo>
                        <a:pt x="0" y="41"/>
                      </a:lnTo>
                      <a:lnTo>
                        <a:pt x="0" y="49"/>
                      </a:lnTo>
                      <a:lnTo>
                        <a:pt x="0" y="57"/>
                      </a:lnTo>
                      <a:lnTo>
                        <a:pt x="0" y="63"/>
                      </a:lnTo>
                      <a:lnTo>
                        <a:pt x="0" y="71"/>
                      </a:lnTo>
                      <a:lnTo>
                        <a:pt x="0" y="78"/>
                      </a:lnTo>
                      <a:lnTo>
                        <a:pt x="0" y="83"/>
                      </a:lnTo>
                      <a:lnTo>
                        <a:pt x="0" y="91"/>
                      </a:lnTo>
                      <a:lnTo>
                        <a:pt x="0" y="97"/>
                      </a:lnTo>
                      <a:lnTo>
                        <a:pt x="0" y="105"/>
                      </a:lnTo>
                      <a:lnTo>
                        <a:pt x="0" y="112"/>
                      </a:lnTo>
                      <a:lnTo>
                        <a:pt x="0" y="117"/>
                      </a:lnTo>
                      <a:lnTo>
                        <a:pt x="0" y="125"/>
                      </a:lnTo>
                      <a:lnTo>
                        <a:pt x="8" y="125"/>
                      </a:lnTo>
                      <a:lnTo>
                        <a:pt x="8" y="131"/>
                      </a:lnTo>
                      <a:lnTo>
                        <a:pt x="8" y="139"/>
                      </a:lnTo>
                      <a:lnTo>
                        <a:pt x="8" y="145"/>
                      </a:lnTo>
                      <a:lnTo>
                        <a:pt x="14" y="145"/>
                      </a:lnTo>
                      <a:lnTo>
                        <a:pt x="14" y="154"/>
                      </a:lnTo>
                      <a:lnTo>
                        <a:pt x="14" y="159"/>
                      </a:lnTo>
                      <a:lnTo>
                        <a:pt x="19" y="159"/>
                      </a:lnTo>
                      <a:lnTo>
                        <a:pt x="19" y="164"/>
                      </a:lnTo>
                      <a:lnTo>
                        <a:pt x="29" y="164"/>
                      </a:lnTo>
                      <a:lnTo>
                        <a:pt x="29" y="173"/>
                      </a:lnTo>
                      <a:lnTo>
                        <a:pt x="29" y="182"/>
                      </a:lnTo>
                      <a:lnTo>
                        <a:pt x="34" y="182"/>
                      </a:lnTo>
                      <a:lnTo>
                        <a:pt x="42" y="182"/>
                      </a:lnTo>
                      <a:lnTo>
                        <a:pt x="42" y="188"/>
                      </a:lnTo>
                      <a:lnTo>
                        <a:pt x="48" y="188"/>
                      </a:lnTo>
                      <a:lnTo>
                        <a:pt x="48" y="196"/>
                      </a:lnTo>
                      <a:lnTo>
                        <a:pt x="53" y="196"/>
                      </a:lnTo>
                      <a:lnTo>
                        <a:pt x="53" y="201"/>
                      </a:lnTo>
                      <a:lnTo>
                        <a:pt x="63" y="201"/>
                      </a:lnTo>
                      <a:lnTo>
                        <a:pt x="63" y="207"/>
                      </a:lnTo>
                      <a:lnTo>
                        <a:pt x="71" y="207"/>
                      </a:lnTo>
                      <a:lnTo>
                        <a:pt x="76" y="207"/>
                      </a:lnTo>
                      <a:lnTo>
                        <a:pt x="76" y="216"/>
                      </a:lnTo>
                      <a:lnTo>
                        <a:pt x="84" y="216"/>
                      </a:lnTo>
                      <a:lnTo>
                        <a:pt x="90" y="216"/>
                      </a:lnTo>
                      <a:lnTo>
                        <a:pt x="90" y="221"/>
                      </a:lnTo>
                      <a:lnTo>
                        <a:pt x="97" y="221"/>
                      </a:lnTo>
                      <a:lnTo>
                        <a:pt x="105" y="221"/>
                      </a:lnTo>
                      <a:lnTo>
                        <a:pt x="105" y="230"/>
                      </a:lnTo>
                      <a:lnTo>
                        <a:pt x="110" y="230"/>
                      </a:lnTo>
                      <a:lnTo>
                        <a:pt x="118" y="230"/>
                      </a:lnTo>
                      <a:lnTo>
                        <a:pt x="118" y="235"/>
                      </a:lnTo>
                      <a:lnTo>
                        <a:pt x="124" y="235"/>
                      </a:lnTo>
                      <a:lnTo>
                        <a:pt x="133" y="235"/>
                      </a:lnTo>
                      <a:lnTo>
                        <a:pt x="139" y="235"/>
                      </a:lnTo>
                      <a:lnTo>
                        <a:pt x="139" y="245"/>
                      </a:lnTo>
                      <a:lnTo>
                        <a:pt x="144" y="245"/>
                      </a:lnTo>
                      <a:lnTo>
                        <a:pt x="152" y="245"/>
                      </a:lnTo>
                      <a:lnTo>
                        <a:pt x="152" y="250"/>
                      </a:lnTo>
                      <a:lnTo>
                        <a:pt x="158" y="250"/>
                      </a:lnTo>
                      <a:lnTo>
                        <a:pt x="167" y="250"/>
                      </a:lnTo>
                      <a:lnTo>
                        <a:pt x="167" y="255"/>
                      </a:lnTo>
                      <a:lnTo>
                        <a:pt x="175" y="255"/>
                      </a:lnTo>
                      <a:lnTo>
                        <a:pt x="178" y="255"/>
                      </a:lnTo>
                      <a:lnTo>
                        <a:pt x="178" y="264"/>
                      </a:lnTo>
                      <a:lnTo>
                        <a:pt x="178" y="272"/>
                      </a:lnTo>
                      <a:lnTo>
                        <a:pt x="186" y="272"/>
                      </a:lnTo>
                      <a:lnTo>
                        <a:pt x="186" y="278"/>
                      </a:lnTo>
                      <a:lnTo>
                        <a:pt x="196" y="278"/>
                      </a:lnTo>
                      <a:lnTo>
                        <a:pt x="196" y="284"/>
                      </a:lnTo>
                      <a:lnTo>
                        <a:pt x="201" y="284"/>
                      </a:lnTo>
                      <a:lnTo>
                        <a:pt x="209" y="284"/>
                      </a:ln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19" name="Freeform 1946"/>
                <p:cNvSpPr>
                  <a:spLocks/>
                </p:cNvSpPr>
                <p:nvPr/>
              </p:nvSpPr>
              <p:spPr bwMode="auto">
                <a:xfrm>
                  <a:off x="2490" y="1795"/>
                  <a:ext cx="136" cy="91"/>
                </a:xfrm>
                <a:custGeom>
                  <a:avLst/>
                  <a:gdLst>
                    <a:gd name="T0" fmla="*/ 0 w 136"/>
                    <a:gd name="T1" fmla="*/ 91 h 91"/>
                    <a:gd name="T2" fmla="*/ 6 w 136"/>
                    <a:gd name="T3" fmla="*/ 91 h 91"/>
                    <a:gd name="T4" fmla="*/ 13 w 136"/>
                    <a:gd name="T5" fmla="*/ 91 h 91"/>
                    <a:gd name="T6" fmla="*/ 13 w 136"/>
                    <a:gd name="T7" fmla="*/ 82 h 91"/>
                    <a:gd name="T8" fmla="*/ 21 w 136"/>
                    <a:gd name="T9" fmla="*/ 82 h 91"/>
                    <a:gd name="T10" fmla="*/ 21 w 136"/>
                    <a:gd name="T11" fmla="*/ 76 h 91"/>
                    <a:gd name="T12" fmla="*/ 26 w 136"/>
                    <a:gd name="T13" fmla="*/ 76 h 91"/>
                    <a:gd name="T14" fmla="*/ 34 w 136"/>
                    <a:gd name="T15" fmla="*/ 76 h 91"/>
                    <a:gd name="T16" fmla="*/ 34 w 136"/>
                    <a:gd name="T17" fmla="*/ 68 h 91"/>
                    <a:gd name="T18" fmla="*/ 40 w 136"/>
                    <a:gd name="T19" fmla="*/ 68 h 91"/>
                    <a:gd name="T20" fmla="*/ 49 w 136"/>
                    <a:gd name="T21" fmla="*/ 68 h 91"/>
                    <a:gd name="T22" fmla="*/ 49 w 136"/>
                    <a:gd name="T23" fmla="*/ 60 h 91"/>
                    <a:gd name="T24" fmla="*/ 55 w 136"/>
                    <a:gd name="T25" fmla="*/ 60 h 91"/>
                    <a:gd name="T26" fmla="*/ 60 w 136"/>
                    <a:gd name="T27" fmla="*/ 60 h 91"/>
                    <a:gd name="T28" fmla="*/ 60 w 136"/>
                    <a:gd name="T29" fmla="*/ 53 h 91"/>
                    <a:gd name="T30" fmla="*/ 68 w 136"/>
                    <a:gd name="T31" fmla="*/ 53 h 91"/>
                    <a:gd name="T32" fmla="*/ 74 w 136"/>
                    <a:gd name="T33" fmla="*/ 53 h 91"/>
                    <a:gd name="T34" fmla="*/ 74 w 136"/>
                    <a:gd name="T35" fmla="*/ 48 h 91"/>
                    <a:gd name="T36" fmla="*/ 83 w 136"/>
                    <a:gd name="T37" fmla="*/ 48 h 91"/>
                    <a:gd name="T38" fmla="*/ 91 w 136"/>
                    <a:gd name="T39" fmla="*/ 48 h 91"/>
                    <a:gd name="T40" fmla="*/ 94 w 136"/>
                    <a:gd name="T41" fmla="*/ 40 h 91"/>
                    <a:gd name="T42" fmla="*/ 102 w 136"/>
                    <a:gd name="T43" fmla="*/ 40 h 91"/>
                    <a:gd name="T44" fmla="*/ 102 w 136"/>
                    <a:gd name="T45" fmla="*/ 34 h 91"/>
                    <a:gd name="T46" fmla="*/ 112 w 136"/>
                    <a:gd name="T47" fmla="*/ 34 h 91"/>
                    <a:gd name="T48" fmla="*/ 117 w 136"/>
                    <a:gd name="T49" fmla="*/ 34 h 91"/>
                    <a:gd name="T50" fmla="*/ 117 w 136"/>
                    <a:gd name="T51" fmla="*/ 26 h 91"/>
                    <a:gd name="T52" fmla="*/ 125 w 136"/>
                    <a:gd name="T53" fmla="*/ 26 h 91"/>
                    <a:gd name="T54" fmla="*/ 125 w 136"/>
                    <a:gd name="T55" fmla="*/ 19 h 91"/>
                    <a:gd name="T56" fmla="*/ 131 w 136"/>
                    <a:gd name="T57" fmla="*/ 19 h 91"/>
                    <a:gd name="T58" fmla="*/ 131 w 136"/>
                    <a:gd name="T59" fmla="*/ 14 h 91"/>
                    <a:gd name="T60" fmla="*/ 131 w 136"/>
                    <a:gd name="T61" fmla="*/ 6 h 91"/>
                    <a:gd name="T62" fmla="*/ 136 w 136"/>
                    <a:gd name="T63" fmla="*/ 6 h 91"/>
                    <a:gd name="T64" fmla="*/ 136 w 136"/>
                    <a:gd name="T65" fmla="*/ 0 h 9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6"/>
                    <a:gd name="T100" fmla="*/ 0 h 91"/>
                    <a:gd name="T101" fmla="*/ 136 w 136"/>
                    <a:gd name="T102" fmla="*/ 91 h 9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6" h="91">
                      <a:moveTo>
                        <a:pt x="0" y="91"/>
                      </a:moveTo>
                      <a:lnTo>
                        <a:pt x="6" y="91"/>
                      </a:lnTo>
                      <a:lnTo>
                        <a:pt x="13" y="91"/>
                      </a:lnTo>
                      <a:lnTo>
                        <a:pt x="13" y="82"/>
                      </a:lnTo>
                      <a:lnTo>
                        <a:pt x="21" y="82"/>
                      </a:lnTo>
                      <a:lnTo>
                        <a:pt x="21" y="76"/>
                      </a:lnTo>
                      <a:lnTo>
                        <a:pt x="26" y="76"/>
                      </a:lnTo>
                      <a:lnTo>
                        <a:pt x="34" y="76"/>
                      </a:lnTo>
                      <a:lnTo>
                        <a:pt x="34" y="68"/>
                      </a:lnTo>
                      <a:lnTo>
                        <a:pt x="40" y="68"/>
                      </a:lnTo>
                      <a:lnTo>
                        <a:pt x="49" y="68"/>
                      </a:lnTo>
                      <a:lnTo>
                        <a:pt x="49" y="60"/>
                      </a:lnTo>
                      <a:lnTo>
                        <a:pt x="55" y="60"/>
                      </a:lnTo>
                      <a:lnTo>
                        <a:pt x="60" y="60"/>
                      </a:lnTo>
                      <a:lnTo>
                        <a:pt x="60" y="53"/>
                      </a:lnTo>
                      <a:lnTo>
                        <a:pt x="68" y="53"/>
                      </a:lnTo>
                      <a:lnTo>
                        <a:pt x="74" y="53"/>
                      </a:lnTo>
                      <a:lnTo>
                        <a:pt x="74" y="48"/>
                      </a:lnTo>
                      <a:lnTo>
                        <a:pt x="83" y="48"/>
                      </a:lnTo>
                      <a:lnTo>
                        <a:pt x="91" y="48"/>
                      </a:lnTo>
                      <a:lnTo>
                        <a:pt x="94" y="40"/>
                      </a:lnTo>
                      <a:lnTo>
                        <a:pt x="102" y="40"/>
                      </a:lnTo>
                      <a:lnTo>
                        <a:pt x="102" y="34"/>
                      </a:lnTo>
                      <a:lnTo>
                        <a:pt x="112" y="34"/>
                      </a:lnTo>
                      <a:lnTo>
                        <a:pt x="117" y="34"/>
                      </a:lnTo>
                      <a:lnTo>
                        <a:pt x="117" y="26"/>
                      </a:lnTo>
                      <a:lnTo>
                        <a:pt x="125" y="26"/>
                      </a:lnTo>
                      <a:lnTo>
                        <a:pt x="125" y="19"/>
                      </a:lnTo>
                      <a:lnTo>
                        <a:pt x="131" y="19"/>
                      </a:lnTo>
                      <a:lnTo>
                        <a:pt x="131" y="14"/>
                      </a:lnTo>
                      <a:lnTo>
                        <a:pt x="131" y="6"/>
                      </a:lnTo>
                      <a:lnTo>
                        <a:pt x="136" y="6"/>
                      </a:lnTo>
                      <a:lnTo>
                        <a:pt x="136" y="0"/>
                      </a:ln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0" name="Freeform 1947"/>
                <p:cNvSpPr>
                  <a:spLocks/>
                </p:cNvSpPr>
                <p:nvPr/>
              </p:nvSpPr>
              <p:spPr bwMode="auto">
                <a:xfrm>
                  <a:off x="2482" y="2030"/>
                  <a:ext cx="99" cy="81"/>
                </a:xfrm>
                <a:custGeom>
                  <a:avLst/>
                  <a:gdLst>
                    <a:gd name="T0" fmla="*/ 99 w 99"/>
                    <a:gd name="T1" fmla="*/ 0 h 81"/>
                    <a:gd name="T2" fmla="*/ 99 w 99"/>
                    <a:gd name="T3" fmla="*/ 5 h 81"/>
                    <a:gd name="T4" fmla="*/ 91 w 99"/>
                    <a:gd name="T5" fmla="*/ 5 h 81"/>
                    <a:gd name="T6" fmla="*/ 91 w 99"/>
                    <a:gd name="T7" fmla="*/ 14 h 81"/>
                    <a:gd name="T8" fmla="*/ 82 w 99"/>
                    <a:gd name="T9" fmla="*/ 14 h 81"/>
                    <a:gd name="T10" fmla="*/ 76 w 99"/>
                    <a:gd name="T11" fmla="*/ 14 h 81"/>
                    <a:gd name="T12" fmla="*/ 68 w 99"/>
                    <a:gd name="T13" fmla="*/ 19 h 81"/>
                    <a:gd name="T14" fmla="*/ 63 w 99"/>
                    <a:gd name="T15" fmla="*/ 19 h 81"/>
                    <a:gd name="T16" fmla="*/ 57 w 99"/>
                    <a:gd name="T17" fmla="*/ 19 h 81"/>
                    <a:gd name="T18" fmla="*/ 48 w 99"/>
                    <a:gd name="T19" fmla="*/ 19 h 81"/>
                    <a:gd name="T20" fmla="*/ 42 w 99"/>
                    <a:gd name="T21" fmla="*/ 19 h 81"/>
                    <a:gd name="T22" fmla="*/ 42 w 99"/>
                    <a:gd name="T23" fmla="*/ 29 h 81"/>
                    <a:gd name="T24" fmla="*/ 34 w 99"/>
                    <a:gd name="T25" fmla="*/ 29 h 81"/>
                    <a:gd name="T26" fmla="*/ 29 w 99"/>
                    <a:gd name="T27" fmla="*/ 29 h 81"/>
                    <a:gd name="T28" fmla="*/ 29 w 99"/>
                    <a:gd name="T29" fmla="*/ 34 h 81"/>
                    <a:gd name="T30" fmla="*/ 21 w 99"/>
                    <a:gd name="T31" fmla="*/ 34 h 81"/>
                    <a:gd name="T32" fmla="*/ 21 w 99"/>
                    <a:gd name="T33" fmla="*/ 39 h 81"/>
                    <a:gd name="T34" fmla="*/ 14 w 99"/>
                    <a:gd name="T35" fmla="*/ 39 h 81"/>
                    <a:gd name="T36" fmla="*/ 14 w 99"/>
                    <a:gd name="T37" fmla="*/ 48 h 81"/>
                    <a:gd name="T38" fmla="*/ 14 w 99"/>
                    <a:gd name="T39" fmla="*/ 56 h 81"/>
                    <a:gd name="T40" fmla="*/ 14 w 99"/>
                    <a:gd name="T41" fmla="*/ 62 h 81"/>
                    <a:gd name="T42" fmla="*/ 8 w 99"/>
                    <a:gd name="T43" fmla="*/ 62 h 81"/>
                    <a:gd name="T44" fmla="*/ 8 w 99"/>
                    <a:gd name="T45" fmla="*/ 68 h 81"/>
                    <a:gd name="T46" fmla="*/ 8 w 99"/>
                    <a:gd name="T47" fmla="*/ 76 h 81"/>
                    <a:gd name="T48" fmla="*/ 8 w 99"/>
                    <a:gd name="T49" fmla="*/ 81 h 81"/>
                    <a:gd name="T50" fmla="*/ 0 w 99"/>
                    <a:gd name="T51" fmla="*/ 81 h 8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99"/>
                    <a:gd name="T79" fmla="*/ 0 h 81"/>
                    <a:gd name="T80" fmla="*/ 99 w 99"/>
                    <a:gd name="T81" fmla="*/ 81 h 8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99" h="81">
                      <a:moveTo>
                        <a:pt x="99" y="0"/>
                      </a:moveTo>
                      <a:lnTo>
                        <a:pt x="99" y="5"/>
                      </a:lnTo>
                      <a:lnTo>
                        <a:pt x="91" y="5"/>
                      </a:lnTo>
                      <a:lnTo>
                        <a:pt x="91" y="14"/>
                      </a:lnTo>
                      <a:lnTo>
                        <a:pt x="82" y="14"/>
                      </a:lnTo>
                      <a:lnTo>
                        <a:pt x="76" y="14"/>
                      </a:lnTo>
                      <a:lnTo>
                        <a:pt x="68" y="19"/>
                      </a:lnTo>
                      <a:lnTo>
                        <a:pt x="63" y="19"/>
                      </a:lnTo>
                      <a:lnTo>
                        <a:pt x="57" y="19"/>
                      </a:lnTo>
                      <a:lnTo>
                        <a:pt x="48" y="19"/>
                      </a:lnTo>
                      <a:lnTo>
                        <a:pt x="42" y="19"/>
                      </a:lnTo>
                      <a:lnTo>
                        <a:pt x="42" y="29"/>
                      </a:lnTo>
                      <a:lnTo>
                        <a:pt x="34" y="29"/>
                      </a:lnTo>
                      <a:lnTo>
                        <a:pt x="29" y="29"/>
                      </a:lnTo>
                      <a:lnTo>
                        <a:pt x="29" y="34"/>
                      </a:lnTo>
                      <a:lnTo>
                        <a:pt x="21" y="34"/>
                      </a:lnTo>
                      <a:lnTo>
                        <a:pt x="21" y="39"/>
                      </a:lnTo>
                      <a:lnTo>
                        <a:pt x="14" y="39"/>
                      </a:lnTo>
                      <a:lnTo>
                        <a:pt x="14" y="48"/>
                      </a:lnTo>
                      <a:lnTo>
                        <a:pt x="14" y="56"/>
                      </a:lnTo>
                      <a:lnTo>
                        <a:pt x="14" y="62"/>
                      </a:lnTo>
                      <a:lnTo>
                        <a:pt x="8" y="62"/>
                      </a:lnTo>
                      <a:lnTo>
                        <a:pt x="8" y="68"/>
                      </a:lnTo>
                      <a:lnTo>
                        <a:pt x="8" y="76"/>
                      </a:lnTo>
                      <a:lnTo>
                        <a:pt x="8" y="81"/>
                      </a:lnTo>
                      <a:lnTo>
                        <a:pt x="0" y="81"/>
                      </a:ln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1" name="Freeform 1948"/>
                <p:cNvSpPr>
                  <a:spLocks/>
                </p:cNvSpPr>
                <p:nvPr/>
              </p:nvSpPr>
              <p:spPr bwMode="auto">
                <a:xfrm>
                  <a:off x="2370" y="2493"/>
                  <a:ext cx="36" cy="139"/>
                </a:xfrm>
                <a:custGeom>
                  <a:avLst/>
                  <a:gdLst>
                    <a:gd name="T0" fmla="*/ 36 w 36"/>
                    <a:gd name="T1" fmla="*/ 0 h 139"/>
                    <a:gd name="T2" fmla="*/ 36 w 36"/>
                    <a:gd name="T3" fmla="*/ 6 h 139"/>
                    <a:gd name="T4" fmla="*/ 36 w 36"/>
                    <a:gd name="T5" fmla="*/ 15 h 139"/>
                    <a:gd name="T6" fmla="*/ 36 w 36"/>
                    <a:gd name="T7" fmla="*/ 20 h 139"/>
                    <a:gd name="T8" fmla="*/ 36 w 36"/>
                    <a:gd name="T9" fmla="*/ 25 h 139"/>
                    <a:gd name="T10" fmla="*/ 36 w 36"/>
                    <a:gd name="T11" fmla="*/ 34 h 139"/>
                    <a:gd name="T12" fmla="*/ 36 w 36"/>
                    <a:gd name="T13" fmla="*/ 43 h 139"/>
                    <a:gd name="T14" fmla="*/ 36 w 36"/>
                    <a:gd name="T15" fmla="*/ 49 h 139"/>
                    <a:gd name="T16" fmla="*/ 36 w 36"/>
                    <a:gd name="T17" fmla="*/ 57 h 139"/>
                    <a:gd name="T18" fmla="*/ 36 w 36"/>
                    <a:gd name="T19" fmla="*/ 62 h 139"/>
                    <a:gd name="T20" fmla="*/ 36 w 36"/>
                    <a:gd name="T21" fmla="*/ 68 h 139"/>
                    <a:gd name="T22" fmla="*/ 36 w 36"/>
                    <a:gd name="T23" fmla="*/ 77 h 139"/>
                    <a:gd name="T24" fmla="*/ 31 w 36"/>
                    <a:gd name="T25" fmla="*/ 77 h 139"/>
                    <a:gd name="T26" fmla="*/ 31 w 36"/>
                    <a:gd name="T27" fmla="*/ 82 h 139"/>
                    <a:gd name="T28" fmla="*/ 21 w 36"/>
                    <a:gd name="T29" fmla="*/ 82 h 139"/>
                    <a:gd name="T30" fmla="*/ 21 w 36"/>
                    <a:gd name="T31" fmla="*/ 91 h 139"/>
                    <a:gd name="T32" fmla="*/ 21 w 36"/>
                    <a:gd name="T33" fmla="*/ 96 h 139"/>
                    <a:gd name="T34" fmla="*/ 16 w 36"/>
                    <a:gd name="T35" fmla="*/ 96 h 139"/>
                    <a:gd name="T36" fmla="*/ 16 w 36"/>
                    <a:gd name="T37" fmla="*/ 106 h 139"/>
                    <a:gd name="T38" fmla="*/ 16 w 36"/>
                    <a:gd name="T39" fmla="*/ 111 h 139"/>
                    <a:gd name="T40" fmla="*/ 8 w 36"/>
                    <a:gd name="T41" fmla="*/ 111 h 139"/>
                    <a:gd name="T42" fmla="*/ 8 w 36"/>
                    <a:gd name="T43" fmla="*/ 116 h 139"/>
                    <a:gd name="T44" fmla="*/ 8 w 36"/>
                    <a:gd name="T45" fmla="*/ 125 h 139"/>
                    <a:gd name="T46" fmla="*/ 8 w 36"/>
                    <a:gd name="T47" fmla="*/ 133 h 139"/>
                    <a:gd name="T48" fmla="*/ 0 w 36"/>
                    <a:gd name="T49" fmla="*/ 133 h 139"/>
                    <a:gd name="T50" fmla="*/ 0 w 36"/>
                    <a:gd name="T51" fmla="*/ 139 h 13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36"/>
                    <a:gd name="T79" fmla="*/ 0 h 139"/>
                    <a:gd name="T80" fmla="*/ 36 w 36"/>
                    <a:gd name="T81" fmla="*/ 139 h 139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36" h="139">
                      <a:moveTo>
                        <a:pt x="36" y="0"/>
                      </a:moveTo>
                      <a:lnTo>
                        <a:pt x="36" y="6"/>
                      </a:lnTo>
                      <a:lnTo>
                        <a:pt x="36" y="15"/>
                      </a:lnTo>
                      <a:lnTo>
                        <a:pt x="36" y="20"/>
                      </a:lnTo>
                      <a:lnTo>
                        <a:pt x="36" y="25"/>
                      </a:lnTo>
                      <a:lnTo>
                        <a:pt x="36" y="34"/>
                      </a:lnTo>
                      <a:lnTo>
                        <a:pt x="36" y="43"/>
                      </a:lnTo>
                      <a:lnTo>
                        <a:pt x="36" y="49"/>
                      </a:lnTo>
                      <a:lnTo>
                        <a:pt x="36" y="57"/>
                      </a:lnTo>
                      <a:lnTo>
                        <a:pt x="36" y="62"/>
                      </a:lnTo>
                      <a:lnTo>
                        <a:pt x="36" y="68"/>
                      </a:lnTo>
                      <a:lnTo>
                        <a:pt x="36" y="77"/>
                      </a:lnTo>
                      <a:lnTo>
                        <a:pt x="31" y="77"/>
                      </a:lnTo>
                      <a:lnTo>
                        <a:pt x="31" y="82"/>
                      </a:lnTo>
                      <a:lnTo>
                        <a:pt x="21" y="82"/>
                      </a:lnTo>
                      <a:lnTo>
                        <a:pt x="21" y="91"/>
                      </a:lnTo>
                      <a:lnTo>
                        <a:pt x="21" y="96"/>
                      </a:lnTo>
                      <a:lnTo>
                        <a:pt x="16" y="96"/>
                      </a:lnTo>
                      <a:lnTo>
                        <a:pt x="16" y="106"/>
                      </a:lnTo>
                      <a:lnTo>
                        <a:pt x="16" y="111"/>
                      </a:lnTo>
                      <a:lnTo>
                        <a:pt x="8" y="111"/>
                      </a:lnTo>
                      <a:lnTo>
                        <a:pt x="8" y="116"/>
                      </a:lnTo>
                      <a:lnTo>
                        <a:pt x="8" y="125"/>
                      </a:lnTo>
                      <a:lnTo>
                        <a:pt x="8" y="133"/>
                      </a:lnTo>
                      <a:lnTo>
                        <a:pt x="0" y="133"/>
                      </a:lnTo>
                      <a:lnTo>
                        <a:pt x="0" y="139"/>
                      </a:ln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2" name="Freeform 1949"/>
                <p:cNvSpPr>
                  <a:spLocks/>
                </p:cNvSpPr>
                <p:nvPr/>
              </p:nvSpPr>
              <p:spPr bwMode="auto">
                <a:xfrm>
                  <a:off x="2414" y="2369"/>
                  <a:ext cx="150" cy="34"/>
                </a:xfrm>
                <a:custGeom>
                  <a:avLst/>
                  <a:gdLst>
                    <a:gd name="T0" fmla="*/ 0 w 150"/>
                    <a:gd name="T1" fmla="*/ 0 h 34"/>
                    <a:gd name="T2" fmla="*/ 6 w 150"/>
                    <a:gd name="T3" fmla="*/ 0 h 34"/>
                    <a:gd name="T4" fmla="*/ 6 w 150"/>
                    <a:gd name="T5" fmla="*/ 6 h 34"/>
                    <a:gd name="T6" fmla="*/ 11 w 150"/>
                    <a:gd name="T7" fmla="*/ 6 h 34"/>
                    <a:gd name="T8" fmla="*/ 11 w 150"/>
                    <a:gd name="T9" fmla="*/ 14 h 34"/>
                    <a:gd name="T10" fmla="*/ 21 w 150"/>
                    <a:gd name="T11" fmla="*/ 14 h 34"/>
                    <a:gd name="T12" fmla="*/ 21 w 150"/>
                    <a:gd name="T13" fmla="*/ 19 h 34"/>
                    <a:gd name="T14" fmla="*/ 26 w 150"/>
                    <a:gd name="T15" fmla="*/ 19 h 34"/>
                    <a:gd name="T16" fmla="*/ 26 w 150"/>
                    <a:gd name="T17" fmla="*/ 26 h 34"/>
                    <a:gd name="T18" fmla="*/ 34 w 150"/>
                    <a:gd name="T19" fmla="*/ 26 h 34"/>
                    <a:gd name="T20" fmla="*/ 40 w 150"/>
                    <a:gd name="T21" fmla="*/ 26 h 34"/>
                    <a:gd name="T22" fmla="*/ 40 w 150"/>
                    <a:gd name="T23" fmla="*/ 34 h 34"/>
                    <a:gd name="T24" fmla="*/ 45 w 150"/>
                    <a:gd name="T25" fmla="*/ 34 h 34"/>
                    <a:gd name="T26" fmla="*/ 55 w 150"/>
                    <a:gd name="T27" fmla="*/ 34 h 34"/>
                    <a:gd name="T28" fmla="*/ 63 w 150"/>
                    <a:gd name="T29" fmla="*/ 34 h 34"/>
                    <a:gd name="T30" fmla="*/ 68 w 150"/>
                    <a:gd name="T31" fmla="*/ 34 h 34"/>
                    <a:gd name="T32" fmla="*/ 76 w 150"/>
                    <a:gd name="T33" fmla="*/ 34 h 34"/>
                    <a:gd name="T34" fmla="*/ 82 w 150"/>
                    <a:gd name="T35" fmla="*/ 34 h 34"/>
                    <a:gd name="T36" fmla="*/ 89 w 150"/>
                    <a:gd name="T37" fmla="*/ 34 h 34"/>
                    <a:gd name="T38" fmla="*/ 97 w 150"/>
                    <a:gd name="T39" fmla="*/ 34 h 34"/>
                    <a:gd name="T40" fmla="*/ 102 w 150"/>
                    <a:gd name="T41" fmla="*/ 34 h 34"/>
                    <a:gd name="T42" fmla="*/ 110 w 150"/>
                    <a:gd name="T43" fmla="*/ 34 h 34"/>
                    <a:gd name="T44" fmla="*/ 116 w 150"/>
                    <a:gd name="T45" fmla="*/ 34 h 34"/>
                    <a:gd name="T46" fmla="*/ 125 w 150"/>
                    <a:gd name="T47" fmla="*/ 34 h 34"/>
                    <a:gd name="T48" fmla="*/ 131 w 150"/>
                    <a:gd name="T49" fmla="*/ 34 h 34"/>
                    <a:gd name="T50" fmla="*/ 136 w 150"/>
                    <a:gd name="T51" fmla="*/ 34 h 34"/>
                    <a:gd name="T52" fmla="*/ 144 w 150"/>
                    <a:gd name="T53" fmla="*/ 34 h 34"/>
                    <a:gd name="T54" fmla="*/ 144 w 150"/>
                    <a:gd name="T55" fmla="*/ 26 h 34"/>
                    <a:gd name="T56" fmla="*/ 150 w 150"/>
                    <a:gd name="T57" fmla="*/ 19 h 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50"/>
                    <a:gd name="T88" fmla="*/ 0 h 34"/>
                    <a:gd name="T89" fmla="*/ 150 w 150"/>
                    <a:gd name="T90" fmla="*/ 34 h 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50" h="34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11" y="6"/>
                      </a:lnTo>
                      <a:lnTo>
                        <a:pt x="11" y="14"/>
                      </a:lnTo>
                      <a:lnTo>
                        <a:pt x="21" y="14"/>
                      </a:lnTo>
                      <a:lnTo>
                        <a:pt x="21" y="19"/>
                      </a:lnTo>
                      <a:lnTo>
                        <a:pt x="26" y="19"/>
                      </a:lnTo>
                      <a:lnTo>
                        <a:pt x="26" y="26"/>
                      </a:lnTo>
                      <a:lnTo>
                        <a:pt x="34" y="26"/>
                      </a:lnTo>
                      <a:lnTo>
                        <a:pt x="40" y="26"/>
                      </a:lnTo>
                      <a:lnTo>
                        <a:pt x="40" y="34"/>
                      </a:lnTo>
                      <a:lnTo>
                        <a:pt x="45" y="34"/>
                      </a:lnTo>
                      <a:lnTo>
                        <a:pt x="55" y="34"/>
                      </a:lnTo>
                      <a:lnTo>
                        <a:pt x="63" y="34"/>
                      </a:lnTo>
                      <a:lnTo>
                        <a:pt x="68" y="34"/>
                      </a:lnTo>
                      <a:lnTo>
                        <a:pt x="76" y="34"/>
                      </a:lnTo>
                      <a:lnTo>
                        <a:pt x="82" y="34"/>
                      </a:lnTo>
                      <a:lnTo>
                        <a:pt x="89" y="34"/>
                      </a:lnTo>
                      <a:lnTo>
                        <a:pt x="97" y="34"/>
                      </a:lnTo>
                      <a:lnTo>
                        <a:pt x="102" y="34"/>
                      </a:lnTo>
                      <a:lnTo>
                        <a:pt x="110" y="34"/>
                      </a:lnTo>
                      <a:lnTo>
                        <a:pt x="116" y="34"/>
                      </a:lnTo>
                      <a:lnTo>
                        <a:pt x="125" y="34"/>
                      </a:lnTo>
                      <a:lnTo>
                        <a:pt x="131" y="34"/>
                      </a:lnTo>
                      <a:lnTo>
                        <a:pt x="136" y="34"/>
                      </a:lnTo>
                      <a:lnTo>
                        <a:pt x="144" y="34"/>
                      </a:lnTo>
                      <a:lnTo>
                        <a:pt x="144" y="26"/>
                      </a:lnTo>
                      <a:lnTo>
                        <a:pt x="150" y="19"/>
                      </a:ln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3" name="Freeform 1950"/>
                <p:cNvSpPr>
                  <a:spLocks/>
                </p:cNvSpPr>
                <p:nvPr/>
              </p:nvSpPr>
              <p:spPr bwMode="auto">
                <a:xfrm>
                  <a:off x="508" y="1198"/>
                  <a:ext cx="34" cy="105"/>
                </a:xfrm>
                <a:custGeom>
                  <a:avLst/>
                  <a:gdLst>
                    <a:gd name="T0" fmla="*/ 34 w 34"/>
                    <a:gd name="T1" fmla="*/ 0 h 105"/>
                    <a:gd name="T2" fmla="*/ 34 w 34"/>
                    <a:gd name="T3" fmla="*/ 6 h 105"/>
                    <a:gd name="T4" fmla="*/ 34 w 34"/>
                    <a:gd name="T5" fmla="*/ 14 h 105"/>
                    <a:gd name="T6" fmla="*/ 34 w 34"/>
                    <a:gd name="T7" fmla="*/ 23 h 105"/>
                    <a:gd name="T8" fmla="*/ 34 w 34"/>
                    <a:gd name="T9" fmla="*/ 26 h 105"/>
                    <a:gd name="T10" fmla="*/ 27 w 34"/>
                    <a:gd name="T11" fmla="*/ 26 h 105"/>
                    <a:gd name="T12" fmla="*/ 27 w 34"/>
                    <a:gd name="T13" fmla="*/ 34 h 105"/>
                    <a:gd name="T14" fmla="*/ 27 w 34"/>
                    <a:gd name="T15" fmla="*/ 42 h 105"/>
                    <a:gd name="T16" fmla="*/ 27 w 34"/>
                    <a:gd name="T17" fmla="*/ 48 h 105"/>
                    <a:gd name="T18" fmla="*/ 19 w 34"/>
                    <a:gd name="T19" fmla="*/ 48 h 105"/>
                    <a:gd name="T20" fmla="*/ 19 w 34"/>
                    <a:gd name="T21" fmla="*/ 57 h 105"/>
                    <a:gd name="T22" fmla="*/ 19 w 34"/>
                    <a:gd name="T23" fmla="*/ 63 h 105"/>
                    <a:gd name="T24" fmla="*/ 19 w 34"/>
                    <a:gd name="T25" fmla="*/ 71 h 105"/>
                    <a:gd name="T26" fmla="*/ 14 w 34"/>
                    <a:gd name="T27" fmla="*/ 71 h 105"/>
                    <a:gd name="T28" fmla="*/ 14 w 34"/>
                    <a:gd name="T29" fmla="*/ 76 h 105"/>
                    <a:gd name="T30" fmla="*/ 14 w 34"/>
                    <a:gd name="T31" fmla="*/ 82 h 105"/>
                    <a:gd name="T32" fmla="*/ 8 w 34"/>
                    <a:gd name="T33" fmla="*/ 82 h 105"/>
                    <a:gd name="T34" fmla="*/ 8 w 34"/>
                    <a:gd name="T35" fmla="*/ 91 h 105"/>
                    <a:gd name="T36" fmla="*/ 8 w 34"/>
                    <a:gd name="T37" fmla="*/ 97 h 105"/>
                    <a:gd name="T38" fmla="*/ 0 w 34"/>
                    <a:gd name="T39" fmla="*/ 97 h 105"/>
                    <a:gd name="T40" fmla="*/ 0 w 34"/>
                    <a:gd name="T41" fmla="*/ 105 h 10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"/>
                    <a:gd name="T64" fmla="*/ 0 h 105"/>
                    <a:gd name="T65" fmla="*/ 34 w 34"/>
                    <a:gd name="T66" fmla="*/ 105 h 10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" h="105">
                      <a:moveTo>
                        <a:pt x="34" y="0"/>
                      </a:moveTo>
                      <a:lnTo>
                        <a:pt x="34" y="6"/>
                      </a:lnTo>
                      <a:lnTo>
                        <a:pt x="34" y="14"/>
                      </a:lnTo>
                      <a:lnTo>
                        <a:pt x="34" y="23"/>
                      </a:lnTo>
                      <a:lnTo>
                        <a:pt x="34" y="26"/>
                      </a:lnTo>
                      <a:lnTo>
                        <a:pt x="27" y="26"/>
                      </a:lnTo>
                      <a:lnTo>
                        <a:pt x="27" y="34"/>
                      </a:lnTo>
                      <a:lnTo>
                        <a:pt x="27" y="42"/>
                      </a:lnTo>
                      <a:lnTo>
                        <a:pt x="27" y="48"/>
                      </a:lnTo>
                      <a:lnTo>
                        <a:pt x="19" y="48"/>
                      </a:lnTo>
                      <a:lnTo>
                        <a:pt x="19" y="57"/>
                      </a:lnTo>
                      <a:lnTo>
                        <a:pt x="19" y="63"/>
                      </a:lnTo>
                      <a:lnTo>
                        <a:pt x="19" y="71"/>
                      </a:lnTo>
                      <a:lnTo>
                        <a:pt x="14" y="71"/>
                      </a:lnTo>
                      <a:lnTo>
                        <a:pt x="14" y="76"/>
                      </a:lnTo>
                      <a:lnTo>
                        <a:pt x="14" y="82"/>
                      </a:lnTo>
                      <a:lnTo>
                        <a:pt x="8" y="82"/>
                      </a:lnTo>
                      <a:lnTo>
                        <a:pt x="8" y="91"/>
                      </a:lnTo>
                      <a:lnTo>
                        <a:pt x="8" y="97"/>
                      </a:lnTo>
                      <a:lnTo>
                        <a:pt x="0" y="97"/>
                      </a:lnTo>
                      <a:lnTo>
                        <a:pt x="0" y="105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4" name="Freeform 1951"/>
                <p:cNvSpPr>
                  <a:spLocks/>
                </p:cNvSpPr>
                <p:nvPr/>
              </p:nvSpPr>
              <p:spPr bwMode="auto">
                <a:xfrm>
                  <a:off x="468" y="1232"/>
                  <a:ext cx="130" cy="506"/>
                </a:xfrm>
                <a:custGeom>
                  <a:avLst/>
                  <a:gdLst>
                    <a:gd name="T0" fmla="*/ 0 w 130"/>
                    <a:gd name="T1" fmla="*/ 8 h 506"/>
                    <a:gd name="T2" fmla="*/ 0 w 130"/>
                    <a:gd name="T3" fmla="*/ 23 h 506"/>
                    <a:gd name="T4" fmla="*/ 6 w 130"/>
                    <a:gd name="T5" fmla="*/ 37 h 506"/>
                    <a:gd name="T6" fmla="*/ 15 w 130"/>
                    <a:gd name="T7" fmla="*/ 42 h 506"/>
                    <a:gd name="T8" fmla="*/ 20 w 130"/>
                    <a:gd name="T9" fmla="*/ 48 h 506"/>
                    <a:gd name="T10" fmla="*/ 25 w 130"/>
                    <a:gd name="T11" fmla="*/ 57 h 506"/>
                    <a:gd name="T12" fmla="*/ 34 w 130"/>
                    <a:gd name="T13" fmla="*/ 63 h 506"/>
                    <a:gd name="T14" fmla="*/ 40 w 130"/>
                    <a:gd name="T15" fmla="*/ 71 h 506"/>
                    <a:gd name="T16" fmla="*/ 48 w 130"/>
                    <a:gd name="T17" fmla="*/ 76 h 506"/>
                    <a:gd name="T18" fmla="*/ 54 w 130"/>
                    <a:gd name="T19" fmla="*/ 84 h 506"/>
                    <a:gd name="T20" fmla="*/ 59 w 130"/>
                    <a:gd name="T21" fmla="*/ 91 h 506"/>
                    <a:gd name="T22" fmla="*/ 67 w 130"/>
                    <a:gd name="T23" fmla="*/ 99 h 506"/>
                    <a:gd name="T24" fmla="*/ 74 w 130"/>
                    <a:gd name="T25" fmla="*/ 105 h 506"/>
                    <a:gd name="T26" fmla="*/ 82 w 130"/>
                    <a:gd name="T27" fmla="*/ 113 h 506"/>
                    <a:gd name="T28" fmla="*/ 90 w 130"/>
                    <a:gd name="T29" fmla="*/ 125 h 506"/>
                    <a:gd name="T30" fmla="*/ 96 w 130"/>
                    <a:gd name="T31" fmla="*/ 133 h 506"/>
                    <a:gd name="T32" fmla="*/ 101 w 130"/>
                    <a:gd name="T33" fmla="*/ 139 h 506"/>
                    <a:gd name="T34" fmla="*/ 111 w 130"/>
                    <a:gd name="T35" fmla="*/ 147 h 506"/>
                    <a:gd name="T36" fmla="*/ 116 w 130"/>
                    <a:gd name="T37" fmla="*/ 152 h 506"/>
                    <a:gd name="T38" fmla="*/ 124 w 130"/>
                    <a:gd name="T39" fmla="*/ 162 h 506"/>
                    <a:gd name="T40" fmla="*/ 124 w 130"/>
                    <a:gd name="T41" fmla="*/ 173 h 506"/>
                    <a:gd name="T42" fmla="*/ 124 w 130"/>
                    <a:gd name="T43" fmla="*/ 186 h 506"/>
                    <a:gd name="T44" fmla="*/ 124 w 130"/>
                    <a:gd name="T45" fmla="*/ 204 h 506"/>
                    <a:gd name="T46" fmla="*/ 124 w 130"/>
                    <a:gd name="T47" fmla="*/ 215 h 506"/>
                    <a:gd name="T48" fmla="*/ 124 w 130"/>
                    <a:gd name="T49" fmla="*/ 230 h 506"/>
                    <a:gd name="T50" fmla="*/ 124 w 130"/>
                    <a:gd name="T51" fmla="*/ 243 h 506"/>
                    <a:gd name="T52" fmla="*/ 124 w 130"/>
                    <a:gd name="T53" fmla="*/ 257 h 506"/>
                    <a:gd name="T54" fmla="*/ 124 w 130"/>
                    <a:gd name="T55" fmla="*/ 272 h 506"/>
                    <a:gd name="T56" fmla="*/ 124 w 130"/>
                    <a:gd name="T57" fmla="*/ 285 h 506"/>
                    <a:gd name="T58" fmla="*/ 124 w 130"/>
                    <a:gd name="T59" fmla="*/ 285 h 506"/>
                    <a:gd name="T60" fmla="*/ 111 w 130"/>
                    <a:gd name="T61" fmla="*/ 285 h 506"/>
                    <a:gd name="T62" fmla="*/ 96 w 130"/>
                    <a:gd name="T63" fmla="*/ 285 h 506"/>
                    <a:gd name="T64" fmla="*/ 82 w 130"/>
                    <a:gd name="T65" fmla="*/ 285 h 506"/>
                    <a:gd name="T66" fmla="*/ 67 w 130"/>
                    <a:gd name="T67" fmla="*/ 285 h 506"/>
                    <a:gd name="T68" fmla="*/ 54 w 130"/>
                    <a:gd name="T69" fmla="*/ 285 h 506"/>
                    <a:gd name="T70" fmla="*/ 48 w 130"/>
                    <a:gd name="T71" fmla="*/ 291 h 506"/>
                    <a:gd name="T72" fmla="*/ 40 w 130"/>
                    <a:gd name="T73" fmla="*/ 297 h 506"/>
                    <a:gd name="T74" fmla="*/ 34 w 130"/>
                    <a:gd name="T75" fmla="*/ 306 h 506"/>
                    <a:gd name="T76" fmla="*/ 25 w 130"/>
                    <a:gd name="T77" fmla="*/ 314 h 506"/>
                    <a:gd name="T78" fmla="*/ 20 w 130"/>
                    <a:gd name="T79" fmla="*/ 319 h 506"/>
                    <a:gd name="T80" fmla="*/ 15 w 130"/>
                    <a:gd name="T81" fmla="*/ 329 h 506"/>
                    <a:gd name="T82" fmla="*/ 15 w 130"/>
                    <a:gd name="T83" fmla="*/ 339 h 506"/>
                    <a:gd name="T84" fmla="*/ 6 w 130"/>
                    <a:gd name="T85" fmla="*/ 348 h 506"/>
                    <a:gd name="T86" fmla="*/ 6 w 130"/>
                    <a:gd name="T87" fmla="*/ 363 h 506"/>
                    <a:gd name="T88" fmla="*/ 6 w 130"/>
                    <a:gd name="T89" fmla="*/ 373 h 506"/>
                    <a:gd name="T90" fmla="*/ 6 w 130"/>
                    <a:gd name="T91" fmla="*/ 387 h 506"/>
                    <a:gd name="T92" fmla="*/ 6 w 130"/>
                    <a:gd name="T93" fmla="*/ 402 h 506"/>
                    <a:gd name="T94" fmla="*/ 6 w 130"/>
                    <a:gd name="T95" fmla="*/ 415 h 506"/>
                    <a:gd name="T96" fmla="*/ 6 w 130"/>
                    <a:gd name="T97" fmla="*/ 430 h 506"/>
                    <a:gd name="T98" fmla="*/ 6 w 130"/>
                    <a:gd name="T99" fmla="*/ 444 h 506"/>
                    <a:gd name="T100" fmla="*/ 6 w 130"/>
                    <a:gd name="T101" fmla="*/ 459 h 506"/>
                    <a:gd name="T102" fmla="*/ 6 w 130"/>
                    <a:gd name="T103" fmla="*/ 472 h 506"/>
                    <a:gd name="T104" fmla="*/ 6 w 130"/>
                    <a:gd name="T105" fmla="*/ 487 h 506"/>
                    <a:gd name="T106" fmla="*/ 6 w 130"/>
                    <a:gd name="T107" fmla="*/ 498 h 506"/>
                    <a:gd name="T108" fmla="*/ 15 w 130"/>
                    <a:gd name="T109" fmla="*/ 506 h 50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0"/>
                    <a:gd name="T166" fmla="*/ 0 h 506"/>
                    <a:gd name="T167" fmla="*/ 130 w 130"/>
                    <a:gd name="T168" fmla="*/ 506 h 50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0" h="50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0" y="23"/>
                      </a:lnTo>
                      <a:lnTo>
                        <a:pt x="6" y="29"/>
                      </a:lnTo>
                      <a:lnTo>
                        <a:pt x="6" y="37"/>
                      </a:lnTo>
                      <a:lnTo>
                        <a:pt x="6" y="42"/>
                      </a:lnTo>
                      <a:lnTo>
                        <a:pt x="15" y="42"/>
                      </a:lnTo>
                      <a:lnTo>
                        <a:pt x="15" y="48"/>
                      </a:lnTo>
                      <a:lnTo>
                        <a:pt x="20" y="48"/>
                      </a:lnTo>
                      <a:lnTo>
                        <a:pt x="20" y="57"/>
                      </a:lnTo>
                      <a:lnTo>
                        <a:pt x="25" y="57"/>
                      </a:lnTo>
                      <a:lnTo>
                        <a:pt x="25" y="63"/>
                      </a:lnTo>
                      <a:lnTo>
                        <a:pt x="34" y="63"/>
                      </a:lnTo>
                      <a:lnTo>
                        <a:pt x="40" y="63"/>
                      </a:lnTo>
                      <a:lnTo>
                        <a:pt x="40" y="71"/>
                      </a:lnTo>
                      <a:lnTo>
                        <a:pt x="48" y="71"/>
                      </a:lnTo>
                      <a:lnTo>
                        <a:pt x="48" y="76"/>
                      </a:lnTo>
                      <a:lnTo>
                        <a:pt x="54" y="76"/>
                      </a:lnTo>
                      <a:lnTo>
                        <a:pt x="54" y="84"/>
                      </a:lnTo>
                      <a:lnTo>
                        <a:pt x="59" y="84"/>
                      </a:lnTo>
                      <a:lnTo>
                        <a:pt x="59" y="91"/>
                      </a:lnTo>
                      <a:lnTo>
                        <a:pt x="67" y="91"/>
                      </a:lnTo>
                      <a:lnTo>
                        <a:pt x="67" y="99"/>
                      </a:lnTo>
                      <a:lnTo>
                        <a:pt x="74" y="99"/>
                      </a:lnTo>
                      <a:lnTo>
                        <a:pt x="74" y="105"/>
                      </a:lnTo>
                      <a:lnTo>
                        <a:pt x="82" y="105"/>
                      </a:lnTo>
                      <a:lnTo>
                        <a:pt x="82" y="113"/>
                      </a:lnTo>
                      <a:lnTo>
                        <a:pt x="90" y="118"/>
                      </a:lnTo>
                      <a:lnTo>
                        <a:pt x="90" y="125"/>
                      </a:lnTo>
                      <a:lnTo>
                        <a:pt x="96" y="125"/>
                      </a:lnTo>
                      <a:lnTo>
                        <a:pt x="96" y="133"/>
                      </a:lnTo>
                      <a:lnTo>
                        <a:pt x="101" y="133"/>
                      </a:lnTo>
                      <a:lnTo>
                        <a:pt x="101" y="139"/>
                      </a:lnTo>
                      <a:lnTo>
                        <a:pt x="111" y="139"/>
                      </a:lnTo>
                      <a:lnTo>
                        <a:pt x="111" y="147"/>
                      </a:lnTo>
                      <a:lnTo>
                        <a:pt x="116" y="147"/>
                      </a:lnTo>
                      <a:lnTo>
                        <a:pt x="116" y="152"/>
                      </a:lnTo>
                      <a:lnTo>
                        <a:pt x="116" y="162"/>
                      </a:lnTo>
                      <a:lnTo>
                        <a:pt x="124" y="162"/>
                      </a:lnTo>
                      <a:lnTo>
                        <a:pt x="124" y="167"/>
                      </a:lnTo>
                      <a:lnTo>
                        <a:pt x="124" y="173"/>
                      </a:lnTo>
                      <a:lnTo>
                        <a:pt x="124" y="181"/>
                      </a:lnTo>
                      <a:lnTo>
                        <a:pt x="124" y="186"/>
                      </a:lnTo>
                      <a:lnTo>
                        <a:pt x="124" y="196"/>
                      </a:lnTo>
                      <a:lnTo>
                        <a:pt x="124" y="204"/>
                      </a:lnTo>
                      <a:lnTo>
                        <a:pt x="124" y="209"/>
                      </a:lnTo>
                      <a:lnTo>
                        <a:pt x="124" y="215"/>
                      </a:lnTo>
                      <a:lnTo>
                        <a:pt x="124" y="223"/>
                      </a:lnTo>
                      <a:lnTo>
                        <a:pt x="124" y="230"/>
                      </a:lnTo>
                      <a:lnTo>
                        <a:pt x="124" y="238"/>
                      </a:lnTo>
                      <a:lnTo>
                        <a:pt x="124" y="243"/>
                      </a:lnTo>
                      <a:lnTo>
                        <a:pt x="124" y="249"/>
                      </a:lnTo>
                      <a:lnTo>
                        <a:pt x="124" y="257"/>
                      </a:lnTo>
                      <a:lnTo>
                        <a:pt x="124" y="264"/>
                      </a:lnTo>
                      <a:lnTo>
                        <a:pt x="124" y="272"/>
                      </a:lnTo>
                      <a:lnTo>
                        <a:pt x="124" y="277"/>
                      </a:lnTo>
                      <a:lnTo>
                        <a:pt x="124" y="285"/>
                      </a:lnTo>
                      <a:lnTo>
                        <a:pt x="130" y="285"/>
                      </a:lnTo>
                      <a:lnTo>
                        <a:pt x="124" y="285"/>
                      </a:lnTo>
                      <a:lnTo>
                        <a:pt x="116" y="285"/>
                      </a:lnTo>
                      <a:lnTo>
                        <a:pt x="111" y="285"/>
                      </a:lnTo>
                      <a:lnTo>
                        <a:pt x="101" y="285"/>
                      </a:lnTo>
                      <a:lnTo>
                        <a:pt x="96" y="285"/>
                      </a:lnTo>
                      <a:lnTo>
                        <a:pt x="90" y="285"/>
                      </a:lnTo>
                      <a:lnTo>
                        <a:pt x="82" y="285"/>
                      </a:lnTo>
                      <a:lnTo>
                        <a:pt x="74" y="285"/>
                      </a:lnTo>
                      <a:lnTo>
                        <a:pt x="67" y="285"/>
                      </a:lnTo>
                      <a:lnTo>
                        <a:pt x="59" y="285"/>
                      </a:lnTo>
                      <a:lnTo>
                        <a:pt x="54" y="285"/>
                      </a:lnTo>
                      <a:lnTo>
                        <a:pt x="48" y="285"/>
                      </a:lnTo>
                      <a:lnTo>
                        <a:pt x="48" y="291"/>
                      </a:lnTo>
                      <a:lnTo>
                        <a:pt x="40" y="291"/>
                      </a:lnTo>
                      <a:lnTo>
                        <a:pt x="40" y="297"/>
                      </a:lnTo>
                      <a:lnTo>
                        <a:pt x="34" y="297"/>
                      </a:lnTo>
                      <a:lnTo>
                        <a:pt x="34" y="306"/>
                      </a:lnTo>
                      <a:lnTo>
                        <a:pt x="25" y="306"/>
                      </a:lnTo>
                      <a:lnTo>
                        <a:pt x="25" y="314"/>
                      </a:lnTo>
                      <a:lnTo>
                        <a:pt x="20" y="314"/>
                      </a:lnTo>
                      <a:lnTo>
                        <a:pt x="20" y="319"/>
                      </a:lnTo>
                      <a:lnTo>
                        <a:pt x="20" y="329"/>
                      </a:lnTo>
                      <a:lnTo>
                        <a:pt x="15" y="329"/>
                      </a:lnTo>
                      <a:lnTo>
                        <a:pt x="15" y="334"/>
                      </a:lnTo>
                      <a:lnTo>
                        <a:pt x="15" y="339"/>
                      </a:lnTo>
                      <a:lnTo>
                        <a:pt x="6" y="339"/>
                      </a:lnTo>
                      <a:lnTo>
                        <a:pt x="6" y="348"/>
                      </a:lnTo>
                      <a:lnTo>
                        <a:pt x="6" y="353"/>
                      </a:lnTo>
                      <a:lnTo>
                        <a:pt x="6" y="363"/>
                      </a:lnTo>
                      <a:lnTo>
                        <a:pt x="6" y="368"/>
                      </a:lnTo>
                      <a:lnTo>
                        <a:pt x="6" y="373"/>
                      </a:lnTo>
                      <a:lnTo>
                        <a:pt x="6" y="382"/>
                      </a:lnTo>
                      <a:lnTo>
                        <a:pt x="6" y="387"/>
                      </a:lnTo>
                      <a:lnTo>
                        <a:pt x="6" y="396"/>
                      </a:lnTo>
                      <a:lnTo>
                        <a:pt x="6" y="402"/>
                      </a:lnTo>
                      <a:lnTo>
                        <a:pt x="6" y="410"/>
                      </a:lnTo>
                      <a:lnTo>
                        <a:pt x="6" y="415"/>
                      </a:lnTo>
                      <a:lnTo>
                        <a:pt x="6" y="424"/>
                      </a:lnTo>
                      <a:lnTo>
                        <a:pt x="6" y="430"/>
                      </a:lnTo>
                      <a:lnTo>
                        <a:pt x="6" y="439"/>
                      </a:lnTo>
                      <a:lnTo>
                        <a:pt x="6" y="444"/>
                      </a:lnTo>
                      <a:lnTo>
                        <a:pt x="6" y="453"/>
                      </a:lnTo>
                      <a:lnTo>
                        <a:pt x="6" y="459"/>
                      </a:lnTo>
                      <a:lnTo>
                        <a:pt x="6" y="464"/>
                      </a:lnTo>
                      <a:lnTo>
                        <a:pt x="6" y="472"/>
                      </a:lnTo>
                      <a:lnTo>
                        <a:pt x="6" y="478"/>
                      </a:lnTo>
                      <a:lnTo>
                        <a:pt x="6" y="487"/>
                      </a:lnTo>
                      <a:lnTo>
                        <a:pt x="6" y="493"/>
                      </a:lnTo>
                      <a:lnTo>
                        <a:pt x="6" y="498"/>
                      </a:lnTo>
                      <a:lnTo>
                        <a:pt x="6" y="506"/>
                      </a:lnTo>
                      <a:lnTo>
                        <a:pt x="15" y="506"/>
                      </a:lnTo>
                      <a:lnTo>
                        <a:pt x="15" y="498"/>
                      </a:lnTo>
                    </a:path>
                  </a:pathLst>
                </a:custGeom>
                <a:noFill/>
                <a:ln w="12700" cmpd="sng">
                  <a:solidFill>
                    <a:srgbClr val="FF99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5" name="Freeform 1952"/>
                <p:cNvSpPr>
                  <a:spLocks/>
                </p:cNvSpPr>
                <p:nvPr/>
              </p:nvSpPr>
              <p:spPr bwMode="auto">
                <a:xfrm>
                  <a:off x="474" y="1628"/>
                  <a:ext cx="84" cy="82"/>
                </a:xfrm>
                <a:custGeom>
                  <a:avLst/>
                  <a:gdLst>
                    <a:gd name="T0" fmla="*/ 0 w 84"/>
                    <a:gd name="T1" fmla="*/ 0 h 82"/>
                    <a:gd name="T2" fmla="*/ 0 w 84"/>
                    <a:gd name="T3" fmla="*/ 6 h 82"/>
                    <a:gd name="T4" fmla="*/ 0 w 84"/>
                    <a:gd name="T5" fmla="*/ 14 h 82"/>
                    <a:gd name="T6" fmla="*/ 0 w 84"/>
                    <a:gd name="T7" fmla="*/ 19 h 82"/>
                    <a:gd name="T8" fmla="*/ 0 w 84"/>
                    <a:gd name="T9" fmla="*/ 28 h 82"/>
                    <a:gd name="T10" fmla="*/ 9 w 84"/>
                    <a:gd name="T11" fmla="*/ 28 h 82"/>
                    <a:gd name="T12" fmla="*/ 9 w 84"/>
                    <a:gd name="T13" fmla="*/ 34 h 82"/>
                    <a:gd name="T14" fmla="*/ 14 w 84"/>
                    <a:gd name="T15" fmla="*/ 34 h 82"/>
                    <a:gd name="T16" fmla="*/ 14 w 84"/>
                    <a:gd name="T17" fmla="*/ 43 h 82"/>
                    <a:gd name="T18" fmla="*/ 19 w 84"/>
                    <a:gd name="T19" fmla="*/ 43 h 82"/>
                    <a:gd name="T20" fmla="*/ 28 w 84"/>
                    <a:gd name="T21" fmla="*/ 43 h 82"/>
                    <a:gd name="T22" fmla="*/ 28 w 84"/>
                    <a:gd name="T23" fmla="*/ 48 h 82"/>
                    <a:gd name="T24" fmla="*/ 34 w 84"/>
                    <a:gd name="T25" fmla="*/ 48 h 82"/>
                    <a:gd name="T26" fmla="*/ 42 w 84"/>
                    <a:gd name="T27" fmla="*/ 48 h 82"/>
                    <a:gd name="T28" fmla="*/ 48 w 84"/>
                    <a:gd name="T29" fmla="*/ 48 h 82"/>
                    <a:gd name="T30" fmla="*/ 53 w 84"/>
                    <a:gd name="T31" fmla="*/ 48 h 82"/>
                    <a:gd name="T32" fmla="*/ 53 w 84"/>
                    <a:gd name="T33" fmla="*/ 57 h 82"/>
                    <a:gd name="T34" fmla="*/ 61 w 84"/>
                    <a:gd name="T35" fmla="*/ 57 h 82"/>
                    <a:gd name="T36" fmla="*/ 61 w 84"/>
                    <a:gd name="T37" fmla="*/ 63 h 82"/>
                    <a:gd name="T38" fmla="*/ 68 w 84"/>
                    <a:gd name="T39" fmla="*/ 63 h 82"/>
                    <a:gd name="T40" fmla="*/ 68 w 84"/>
                    <a:gd name="T41" fmla="*/ 68 h 82"/>
                    <a:gd name="T42" fmla="*/ 76 w 84"/>
                    <a:gd name="T43" fmla="*/ 68 h 82"/>
                    <a:gd name="T44" fmla="*/ 76 w 84"/>
                    <a:gd name="T45" fmla="*/ 76 h 82"/>
                    <a:gd name="T46" fmla="*/ 76 w 84"/>
                    <a:gd name="T47" fmla="*/ 82 h 82"/>
                    <a:gd name="T48" fmla="*/ 84 w 84"/>
                    <a:gd name="T49" fmla="*/ 82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4"/>
                    <a:gd name="T76" fmla="*/ 0 h 82"/>
                    <a:gd name="T77" fmla="*/ 84 w 84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4" h="8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0" y="28"/>
                      </a:lnTo>
                      <a:lnTo>
                        <a:pt x="9" y="28"/>
                      </a:lnTo>
                      <a:lnTo>
                        <a:pt x="9" y="34"/>
                      </a:lnTo>
                      <a:lnTo>
                        <a:pt x="14" y="34"/>
                      </a:lnTo>
                      <a:lnTo>
                        <a:pt x="14" y="43"/>
                      </a:lnTo>
                      <a:lnTo>
                        <a:pt x="19" y="43"/>
                      </a:lnTo>
                      <a:lnTo>
                        <a:pt x="28" y="43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53" y="48"/>
                      </a:lnTo>
                      <a:lnTo>
                        <a:pt x="53" y="57"/>
                      </a:lnTo>
                      <a:lnTo>
                        <a:pt x="61" y="57"/>
                      </a:lnTo>
                      <a:lnTo>
                        <a:pt x="61" y="63"/>
                      </a:lnTo>
                      <a:lnTo>
                        <a:pt x="68" y="63"/>
                      </a:lnTo>
                      <a:lnTo>
                        <a:pt x="68" y="68"/>
                      </a:lnTo>
                      <a:lnTo>
                        <a:pt x="76" y="68"/>
                      </a:lnTo>
                      <a:lnTo>
                        <a:pt x="76" y="76"/>
                      </a:lnTo>
                      <a:lnTo>
                        <a:pt x="76" y="82"/>
                      </a:lnTo>
                      <a:lnTo>
                        <a:pt x="84" y="82"/>
                      </a:lnTo>
                    </a:path>
                  </a:pathLst>
                </a:custGeom>
                <a:noFill/>
                <a:ln w="12700" cmpd="sng">
                  <a:solidFill>
                    <a:srgbClr val="FF99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6" name="Freeform 1953"/>
                <p:cNvSpPr>
                  <a:spLocks/>
                </p:cNvSpPr>
                <p:nvPr/>
              </p:nvSpPr>
              <p:spPr bwMode="auto">
                <a:xfrm>
                  <a:off x="834" y="810"/>
                  <a:ext cx="76" cy="41"/>
                </a:xfrm>
                <a:custGeom>
                  <a:avLst/>
                  <a:gdLst>
                    <a:gd name="T0" fmla="*/ 0 w 76"/>
                    <a:gd name="T1" fmla="*/ 41 h 41"/>
                    <a:gd name="T2" fmla="*/ 0 w 76"/>
                    <a:gd name="T3" fmla="*/ 34 h 41"/>
                    <a:gd name="T4" fmla="*/ 0 w 76"/>
                    <a:gd name="T5" fmla="*/ 29 h 41"/>
                    <a:gd name="T6" fmla="*/ 8 w 76"/>
                    <a:gd name="T7" fmla="*/ 29 h 41"/>
                    <a:gd name="T8" fmla="*/ 8 w 76"/>
                    <a:gd name="T9" fmla="*/ 21 h 41"/>
                    <a:gd name="T10" fmla="*/ 13 w 76"/>
                    <a:gd name="T11" fmla="*/ 21 h 41"/>
                    <a:gd name="T12" fmla="*/ 22 w 76"/>
                    <a:gd name="T13" fmla="*/ 21 h 41"/>
                    <a:gd name="T14" fmla="*/ 22 w 76"/>
                    <a:gd name="T15" fmla="*/ 15 h 41"/>
                    <a:gd name="T16" fmla="*/ 27 w 76"/>
                    <a:gd name="T17" fmla="*/ 15 h 41"/>
                    <a:gd name="T18" fmla="*/ 34 w 76"/>
                    <a:gd name="T19" fmla="*/ 15 h 41"/>
                    <a:gd name="T20" fmla="*/ 42 w 76"/>
                    <a:gd name="T21" fmla="*/ 15 h 41"/>
                    <a:gd name="T22" fmla="*/ 42 w 76"/>
                    <a:gd name="T23" fmla="*/ 10 h 41"/>
                    <a:gd name="T24" fmla="*/ 47 w 76"/>
                    <a:gd name="T25" fmla="*/ 10 h 41"/>
                    <a:gd name="T26" fmla="*/ 56 w 76"/>
                    <a:gd name="T27" fmla="*/ 10 h 41"/>
                    <a:gd name="T28" fmla="*/ 61 w 76"/>
                    <a:gd name="T29" fmla="*/ 10 h 41"/>
                    <a:gd name="T30" fmla="*/ 61 w 76"/>
                    <a:gd name="T31" fmla="*/ 0 h 41"/>
                    <a:gd name="T32" fmla="*/ 68 w 76"/>
                    <a:gd name="T33" fmla="*/ 0 h 41"/>
                    <a:gd name="T34" fmla="*/ 76 w 76"/>
                    <a:gd name="T35" fmla="*/ 0 h 4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6"/>
                    <a:gd name="T55" fmla="*/ 0 h 41"/>
                    <a:gd name="T56" fmla="*/ 76 w 76"/>
                    <a:gd name="T57" fmla="*/ 41 h 4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6" h="41">
                      <a:moveTo>
                        <a:pt x="0" y="41"/>
                      </a:move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8" y="29"/>
                      </a:lnTo>
                      <a:lnTo>
                        <a:pt x="8" y="21"/>
                      </a:lnTo>
                      <a:lnTo>
                        <a:pt x="13" y="21"/>
                      </a:lnTo>
                      <a:lnTo>
                        <a:pt x="22" y="21"/>
                      </a:lnTo>
                      <a:lnTo>
                        <a:pt x="22" y="15"/>
                      </a:lnTo>
                      <a:lnTo>
                        <a:pt x="27" y="15"/>
                      </a:lnTo>
                      <a:lnTo>
                        <a:pt x="34" y="15"/>
                      </a:lnTo>
                      <a:lnTo>
                        <a:pt x="42" y="15"/>
                      </a:lnTo>
                      <a:lnTo>
                        <a:pt x="42" y="10"/>
                      </a:lnTo>
                      <a:lnTo>
                        <a:pt x="47" y="10"/>
                      </a:lnTo>
                      <a:lnTo>
                        <a:pt x="56" y="10"/>
                      </a:lnTo>
                      <a:lnTo>
                        <a:pt x="61" y="10"/>
                      </a:lnTo>
                      <a:lnTo>
                        <a:pt x="61" y="0"/>
                      </a:lnTo>
                      <a:lnTo>
                        <a:pt x="68" y="0"/>
                      </a:lnTo>
                      <a:lnTo>
                        <a:pt x="7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7" name="Freeform 1954"/>
                <p:cNvSpPr>
                  <a:spLocks/>
                </p:cNvSpPr>
                <p:nvPr/>
              </p:nvSpPr>
              <p:spPr bwMode="auto">
                <a:xfrm>
                  <a:off x="613" y="888"/>
                  <a:ext cx="214" cy="96"/>
                </a:xfrm>
                <a:custGeom>
                  <a:avLst/>
                  <a:gdLst>
                    <a:gd name="T0" fmla="*/ 214 w 214"/>
                    <a:gd name="T1" fmla="*/ 42 h 96"/>
                    <a:gd name="T2" fmla="*/ 214 w 214"/>
                    <a:gd name="T3" fmla="*/ 34 h 96"/>
                    <a:gd name="T4" fmla="*/ 214 w 214"/>
                    <a:gd name="T5" fmla="*/ 28 h 96"/>
                    <a:gd name="T6" fmla="*/ 214 w 214"/>
                    <a:gd name="T7" fmla="*/ 19 h 96"/>
                    <a:gd name="T8" fmla="*/ 206 w 214"/>
                    <a:gd name="T9" fmla="*/ 19 h 96"/>
                    <a:gd name="T10" fmla="*/ 206 w 214"/>
                    <a:gd name="T11" fmla="*/ 11 h 96"/>
                    <a:gd name="T12" fmla="*/ 201 w 214"/>
                    <a:gd name="T13" fmla="*/ 11 h 96"/>
                    <a:gd name="T14" fmla="*/ 201 w 214"/>
                    <a:gd name="T15" fmla="*/ 8 h 96"/>
                    <a:gd name="T16" fmla="*/ 195 w 214"/>
                    <a:gd name="T17" fmla="*/ 8 h 96"/>
                    <a:gd name="T18" fmla="*/ 195 w 214"/>
                    <a:gd name="T19" fmla="*/ 0 h 96"/>
                    <a:gd name="T20" fmla="*/ 187 w 214"/>
                    <a:gd name="T21" fmla="*/ 0 h 96"/>
                    <a:gd name="T22" fmla="*/ 180 w 214"/>
                    <a:gd name="T23" fmla="*/ 0 h 96"/>
                    <a:gd name="T24" fmla="*/ 172 w 214"/>
                    <a:gd name="T25" fmla="*/ 0 h 96"/>
                    <a:gd name="T26" fmla="*/ 164 w 214"/>
                    <a:gd name="T27" fmla="*/ 0 h 96"/>
                    <a:gd name="T28" fmla="*/ 159 w 214"/>
                    <a:gd name="T29" fmla="*/ 0 h 96"/>
                    <a:gd name="T30" fmla="*/ 159 w 214"/>
                    <a:gd name="T31" fmla="*/ 8 h 96"/>
                    <a:gd name="T32" fmla="*/ 153 w 214"/>
                    <a:gd name="T33" fmla="*/ 8 h 96"/>
                    <a:gd name="T34" fmla="*/ 144 w 214"/>
                    <a:gd name="T35" fmla="*/ 8 h 96"/>
                    <a:gd name="T36" fmla="*/ 144 w 214"/>
                    <a:gd name="T37" fmla="*/ 11 h 96"/>
                    <a:gd name="T38" fmla="*/ 138 w 214"/>
                    <a:gd name="T39" fmla="*/ 11 h 96"/>
                    <a:gd name="T40" fmla="*/ 138 w 214"/>
                    <a:gd name="T41" fmla="*/ 19 h 96"/>
                    <a:gd name="T42" fmla="*/ 138 w 214"/>
                    <a:gd name="T43" fmla="*/ 28 h 96"/>
                    <a:gd name="T44" fmla="*/ 130 w 214"/>
                    <a:gd name="T45" fmla="*/ 28 h 96"/>
                    <a:gd name="T46" fmla="*/ 130 w 214"/>
                    <a:gd name="T47" fmla="*/ 34 h 96"/>
                    <a:gd name="T48" fmla="*/ 130 w 214"/>
                    <a:gd name="T49" fmla="*/ 42 h 96"/>
                    <a:gd name="T50" fmla="*/ 125 w 214"/>
                    <a:gd name="T51" fmla="*/ 42 h 96"/>
                    <a:gd name="T52" fmla="*/ 125 w 214"/>
                    <a:gd name="T53" fmla="*/ 47 h 96"/>
                    <a:gd name="T54" fmla="*/ 119 w 214"/>
                    <a:gd name="T55" fmla="*/ 47 h 96"/>
                    <a:gd name="T56" fmla="*/ 119 w 214"/>
                    <a:gd name="T57" fmla="*/ 55 h 96"/>
                    <a:gd name="T58" fmla="*/ 119 w 214"/>
                    <a:gd name="T59" fmla="*/ 62 h 96"/>
                    <a:gd name="T60" fmla="*/ 110 w 214"/>
                    <a:gd name="T61" fmla="*/ 62 h 96"/>
                    <a:gd name="T62" fmla="*/ 110 w 214"/>
                    <a:gd name="T63" fmla="*/ 68 h 96"/>
                    <a:gd name="T64" fmla="*/ 110 w 214"/>
                    <a:gd name="T65" fmla="*/ 76 h 96"/>
                    <a:gd name="T66" fmla="*/ 104 w 214"/>
                    <a:gd name="T67" fmla="*/ 76 h 96"/>
                    <a:gd name="T68" fmla="*/ 96 w 214"/>
                    <a:gd name="T69" fmla="*/ 76 h 96"/>
                    <a:gd name="T70" fmla="*/ 96 w 214"/>
                    <a:gd name="T71" fmla="*/ 81 h 96"/>
                    <a:gd name="T72" fmla="*/ 89 w 214"/>
                    <a:gd name="T73" fmla="*/ 81 h 96"/>
                    <a:gd name="T74" fmla="*/ 89 w 214"/>
                    <a:gd name="T75" fmla="*/ 87 h 96"/>
                    <a:gd name="T76" fmla="*/ 81 w 214"/>
                    <a:gd name="T77" fmla="*/ 87 h 96"/>
                    <a:gd name="T78" fmla="*/ 76 w 214"/>
                    <a:gd name="T79" fmla="*/ 87 h 96"/>
                    <a:gd name="T80" fmla="*/ 70 w 214"/>
                    <a:gd name="T81" fmla="*/ 96 h 96"/>
                    <a:gd name="T82" fmla="*/ 62 w 214"/>
                    <a:gd name="T83" fmla="*/ 96 h 96"/>
                    <a:gd name="T84" fmla="*/ 53 w 214"/>
                    <a:gd name="T85" fmla="*/ 96 h 96"/>
                    <a:gd name="T86" fmla="*/ 47 w 214"/>
                    <a:gd name="T87" fmla="*/ 96 h 96"/>
                    <a:gd name="T88" fmla="*/ 39 w 214"/>
                    <a:gd name="T89" fmla="*/ 96 h 96"/>
                    <a:gd name="T90" fmla="*/ 34 w 214"/>
                    <a:gd name="T91" fmla="*/ 96 h 96"/>
                    <a:gd name="T92" fmla="*/ 28 w 214"/>
                    <a:gd name="T93" fmla="*/ 96 h 96"/>
                    <a:gd name="T94" fmla="*/ 19 w 214"/>
                    <a:gd name="T95" fmla="*/ 96 h 96"/>
                    <a:gd name="T96" fmla="*/ 13 w 214"/>
                    <a:gd name="T97" fmla="*/ 96 h 96"/>
                    <a:gd name="T98" fmla="*/ 5 w 214"/>
                    <a:gd name="T99" fmla="*/ 96 h 96"/>
                    <a:gd name="T100" fmla="*/ 0 w 214"/>
                    <a:gd name="T101" fmla="*/ 96 h 9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14"/>
                    <a:gd name="T154" fmla="*/ 0 h 96"/>
                    <a:gd name="T155" fmla="*/ 214 w 214"/>
                    <a:gd name="T156" fmla="*/ 96 h 9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14" h="96">
                      <a:moveTo>
                        <a:pt x="214" y="42"/>
                      </a:moveTo>
                      <a:lnTo>
                        <a:pt x="214" y="34"/>
                      </a:lnTo>
                      <a:lnTo>
                        <a:pt x="214" y="28"/>
                      </a:lnTo>
                      <a:lnTo>
                        <a:pt x="214" y="19"/>
                      </a:lnTo>
                      <a:lnTo>
                        <a:pt x="206" y="19"/>
                      </a:lnTo>
                      <a:lnTo>
                        <a:pt x="206" y="11"/>
                      </a:lnTo>
                      <a:lnTo>
                        <a:pt x="201" y="11"/>
                      </a:lnTo>
                      <a:lnTo>
                        <a:pt x="201" y="8"/>
                      </a:lnTo>
                      <a:lnTo>
                        <a:pt x="195" y="8"/>
                      </a:lnTo>
                      <a:lnTo>
                        <a:pt x="195" y="0"/>
                      </a:lnTo>
                      <a:lnTo>
                        <a:pt x="187" y="0"/>
                      </a:lnTo>
                      <a:lnTo>
                        <a:pt x="180" y="0"/>
                      </a:lnTo>
                      <a:lnTo>
                        <a:pt x="172" y="0"/>
                      </a:lnTo>
                      <a:lnTo>
                        <a:pt x="164" y="0"/>
                      </a:lnTo>
                      <a:lnTo>
                        <a:pt x="159" y="0"/>
                      </a:lnTo>
                      <a:lnTo>
                        <a:pt x="159" y="8"/>
                      </a:lnTo>
                      <a:lnTo>
                        <a:pt x="153" y="8"/>
                      </a:lnTo>
                      <a:lnTo>
                        <a:pt x="144" y="8"/>
                      </a:lnTo>
                      <a:lnTo>
                        <a:pt x="144" y="11"/>
                      </a:lnTo>
                      <a:lnTo>
                        <a:pt x="138" y="11"/>
                      </a:lnTo>
                      <a:lnTo>
                        <a:pt x="138" y="19"/>
                      </a:lnTo>
                      <a:lnTo>
                        <a:pt x="138" y="28"/>
                      </a:lnTo>
                      <a:lnTo>
                        <a:pt x="130" y="28"/>
                      </a:lnTo>
                      <a:lnTo>
                        <a:pt x="130" y="34"/>
                      </a:lnTo>
                      <a:lnTo>
                        <a:pt x="130" y="42"/>
                      </a:lnTo>
                      <a:lnTo>
                        <a:pt x="125" y="42"/>
                      </a:lnTo>
                      <a:lnTo>
                        <a:pt x="125" y="47"/>
                      </a:lnTo>
                      <a:lnTo>
                        <a:pt x="119" y="47"/>
                      </a:lnTo>
                      <a:lnTo>
                        <a:pt x="119" y="55"/>
                      </a:lnTo>
                      <a:lnTo>
                        <a:pt x="119" y="62"/>
                      </a:lnTo>
                      <a:lnTo>
                        <a:pt x="110" y="62"/>
                      </a:lnTo>
                      <a:lnTo>
                        <a:pt x="110" y="68"/>
                      </a:lnTo>
                      <a:lnTo>
                        <a:pt x="110" y="76"/>
                      </a:lnTo>
                      <a:lnTo>
                        <a:pt x="104" y="76"/>
                      </a:lnTo>
                      <a:lnTo>
                        <a:pt x="96" y="76"/>
                      </a:lnTo>
                      <a:lnTo>
                        <a:pt x="96" y="81"/>
                      </a:lnTo>
                      <a:lnTo>
                        <a:pt x="89" y="81"/>
                      </a:lnTo>
                      <a:lnTo>
                        <a:pt x="89" y="87"/>
                      </a:lnTo>
                      <a:lnTo>
                        <a:pt x="81" y="87"/>
                      </a:lnTo>
                      <a:lnTo>
                        <a:pt x="76" y="87"/>
                      </a:lnTo>
                      <a:lnTo>
                        <a:pt x="70" y="96"/>
                      </a:lnTo>
                      <a:lnTo>
                        <a:pt x="62" y="96"/>
                      </a:lnTo>
                      <a:lnTo>
                        <a:pt x="53" y="96"/>
                      </a:lnTo>
                      <a:lnTo>
                        <a:pt x="47" y="96"/>
                      </a:lnTo>
                      <a:lnTo>
                        <a:pt x="39" y="96"/>
                      </a:lnTo>
                      <a:lnTo>
                        <a:pt x="34" y="96"/>
                      </a:lnTo>
                      <a:lnTo>
                        <a:pt x="28" y="96"/>
                      </a:lnTo>
                      <a:lnTo>
                        <a:pt x="19" y="96"/>
                      </a:lnTo>
                      <a:lnTo>
                        <a:pt x="13" y="96"/>
                      </a:lnTo>
                      <a:lnTo>
                        <a:pt x="5" y="96"/>
                      </a:lnTo>
                      <a:lnTo>
                        <a:pt x="0" y="96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8" name="Freeform 1955"/>
                <p:cNvSpPr>
                  <a:spLocks/>
                </p:cNvSpPr>
                <p:nvPr/>
              </p:nvSpPr>
              <p:spPr bwMode="auto">
                <a:xfrm>
                  <a:off x="666" y="984"/>
                  <a:ext cx="23" cy="90"/>
                </a:xfrm>
                <a:custGeom>
                  <a:avLst/>
                  <a:gdLst>
                    <a:gd name="T0" fmla="*/ 23 w 23"/>
                    <a:gd name="T1" fmla="*/ 0 h 90"/>
                    <a:gd name="T2" fmla="*/ 17 w 23"/>
                    <a:gd name="T3" fmla="*/ 5 h 90"/>
                    <a:gd name="T4" fmla="*/ 17 w 23"/>
                    <a:gd name="T5" fmla="*/ 14 h 90"/>
                    <a:gd name="T6" fmla="*/ 9 w 23"/>
                    <a:gd name="T7" fmla="*/ 14 h 90"/>
                    <a:gd name="T8" fmla="*/ 9 w 23"/>
                    <a:gd name="T9" fmla="*/ 22 h 90"/>
                    <a:gd name="T10" fmla="*/ 9 w 23"/>
                    <a:gd name="T11" fmla="*/ 27 h 90"/>
                    <a:gd name="T12" fmla="*/ 9 w 23"/>
                    <a:gd name="T13" fmla="*/ 37 h 90"/>
                    <a:gd name="T14" fmla="*/ 0 w 23"/>
                    <a:gd name="T15" fmla="*/ 37 h 90"/>
                    <a:gd name="T16" fmla="*/ 0 w 23"/>
                    <a:gd name="T17" fmla="*/ 42 h 90"/>
                    <a:gd name="T18" fmla="*/ 0 w 23"/>
                    <a:gd name="T19" fmla="*/ 48 h 90"/>
                    <a:gd name="T20" fmla="*/ 0 w 23"/>
                    <a:gd name="T21" fmla="*/ 56 h 90"/>
                    <a:gd name="T22" fmla="*/ 0 w 23"/>
                    <a:gd name="T23" fmla="*/ 61 h 90"/>
                    <a:gd name="T24" fmla="*/ 0 w 23"/>
                    <a:gd name="T25" fmla="*/ 71 h 90"/>
                    <a:gd name="T26" fmla="*/ 0 w 23"/>
                    <a:gd name="T27" fmla="*/ 76 h 90"/>
                    <a:gd name="T28" fmla="*/ 0 w 23"/>
                    <a:gd name="T29" fmla="*/ 84 h 90"/>
                    <a:gd name="T30" fmla="*/ 0 w 23"/>
                    <a:gd name="T31" fmla="*/ 90 h 9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3"/>
                    <a:gd name="T49" fmla="*/ 0 h 90"/>
                    <a:gd name="T50" fmla="*/ 23 w 23"/>
                    <a:gd name="T51" fmla="*/ 90 h 9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3" h="90">
                      <a:moveTo>
                        <a:pt x="23" y="0"/>
                      </a:moveTo>
                      <a:lnTo>
                        <a:pt x="17" y="5"/>
                      </a:lnTo>
                      <a:lnTo>
                        <a:pt x="17" y="14"/>
                      </a:lnTo>
                      <a:lnTo>
                        <a:pt x="9" y="14"/>
                      </a:lnTo>
                      <a:lnTo>
                        <a:pt x="9" y="22"/>
                      </a:lnTo>
                      <a:lnTo>
                        <a:pt x="9" y="27"/>
                      </a:lnTo>
                      <a:lnTo>
                        <a:pt x="9" y="37"/>
                      </a:lnTo>
                      <a:lnTo>
                        <a:pt x="0" y="37"/>
                      </a:lnTo>
                      <a:lnTo>
                        <a:pt x="0" y="42"/>
                      </a:lnTo>
                      <a:lnTo>
                        <a:pt x="0" y="48"/>
                      </a:lnTo>
                      <a:lnTo>
                        <a:pt x="0" y="56"/>
                      </a:lnTo>
                      <a:lnTo>
                        <a:pt x="0" y="61"/>
                      </a:lnTo>
                      <a:lnTo>
                        <a:pt x="0" y="71"/>
                      </a:lnTo>
                      <a:lnTo>
                        <a:pt x="0" y="76"/>
                      </a:lnTo>
                      <a:lnTo>
                        <a:pt x="0" y="84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29" name="Freeform 1956"/>
                <p:cNvSpPr>
                  <a:spLocks/>
                </p:cNvSpPr>
                <p:nvPr/>
              </p:nvSpPr>
              <p:spPr bwMode="auto">
                <a:xfrm>
                  <a:off x="1520" y="825"/>
                  <a:ext cx="57" cy="283"/>
                </a:xfrm>
                <a:custGeom>
                  <a:avLst/>
                  <a:gdLst>
                    <a:gd name="T0" fmla="*/ 34 w 57"/>
                    <a:gd name="T1" fmla="*/ 283 h 283"/>
                    <a:gd name="T2" fmla="*/ 40 w 57"/>
                    <a:gd name="T3" fmla="*/ 283 h 283"/>
                    <a:gd name="T4" fmla="*/ 40 w 57"/>
                    <a:gd name="T5" fmla="*/ 274 h 283"/>
                    <a:gd name="T6" fmla="*/ 40 w 57"/>
                    <a:gd name="T7" fmla="*/ 269 h 283"/>
                    <a:gd name="T8" fmla="*/ 49 w 57"/>
                    <a:gd name="T9" fmla="*/ 264 h 283"/>
                    <a:gd name="T10" fmla="*/ 49 w 57"/>
                    <a:gd name="T11" fmla="*/ 254 h 283"/>
                    <a:gd name="T12" fmla="*/ 49 w 57"/>
                    <a:gd name="T13" fmla="*/ 249 h 283"/>
                    <a:gd name="T14" fmla="*/ 57 w 57"/>
                    <a:gd name="T15" fmla="*/ 249 h 283"/>
                    <a:gd name="T16" fmla="*/ 57 w 57"/>
                    <a:gd name="T17" fmla="*/ 243 h 283"/>
                    <a:gd name="T18" fmla="*/ 57 w 57"/>
                    <a:gd name="T19" fmla="*/ 235 h 283"/>
                    <a:gd name="T20" fmla="*/ 57 w 57"/>
                    <a:gd name="T21" fmla="*/ 230 h 283"/>
                    <a:gd name="T22" fmla="*/ 57 w 57"/>
                    <a:gd name="T23" fmla="*/ 220 h 283"/>
                    <a:gd name="T24" fmla="*/ 57 w 57"/>
                    <a:gd name="T25" fmla="*/ 215 h 283"/>
                    <a:gd name="T26" fmla="*/ 57 w 57"/>
                    <a:gd name="T27" fmla="*/ 207 h 283"/>
                    <a:gd name="T28" fmla="*/ 57 w 57"/>
                    <a:gd name="T29" fmla="*/ 201 h 283"/>
                    <a:gd name="T30" fmla="*/ 57 w 57"/>
                    <a:gd name="T31" fmla="*/ 196 h 283"/>
                    <a:gd name="T32" fmla="*/ 49 w 57"/>
                    <a:gd name="T33" fmla="*/ 196 h 283"/>
                    <a:gd name="T34" fmla="*/ 49 w 57"/>
                    <a:gd name="T35" fmla="*/ 186 h 283"/>
                    <a:gd name="T36" fmla="*/ 49 w 57"/>
                    <a:gd name="T37" fmla="*/ 181 h 283"/>
                    <a:gd name="T38" fmla="*/ 49 w 57"/>
                    <a:gd name="T39" fmla="*/ 173 h 283"/>
                    <a:gd name="T40" fmla="*/ 40 w 57"/>
                    <a:gd name="T41" fmla="*/ 173 h 283"/>
                    <a:gd name="T42" fmla="*/ 40 w 57"/>
                    <a:gd name="T43" fmla="*/ 164 h 283"/>
                    <a:gd name="T44" fmla="*/ 40 w 57"/>
                    <a:gd name="T45" fmla="*/ 159 h 283"/>
                    <a:gd name="T46" fmla="*/ 34 w 57"/>
                    <a:gd name="T47" fmla="*/ 159 h 283"/>
                    <a:gd name="T48" fmla="*/ 34 w 57"/>
                    <a:gd name="T49" fmla="*/ 150 h 283"/>
                    <a:gd name="T50" fmla="*/ 34 w 57"/>
                    <a:gd name="T51" fmla="*/ 144 h 283"/>
                    <a:gd name="T52" fmla="*/ 34 w 57"/>
                    <a:gd name="T53" fmla="*/ 139 h 283"/>
                    <a:gd name="T54" fmla="*/ 26 w 57"/>
                    <a:gd name="T55" fmla="*/ 139 h 283"/>
                    <a:gd name="T56" fmla="*/ 26 w 57"/>
                    <a:gd name="T57" fmla="*/ 131 h 283"/>
                    <a:gd name="T58" fmla="*/ 26 w 57"/>
                    <a:gd name="T59" fmla="*/ 125 h 283"/>
                    <a:gd name="T60" fmla="*/ 21 w 57"/>
                    <a:gd name="T61" fmla="*/ 125 h 283"/>
                    <a:gd name="T62" fmla="*/ 21 w 57"/>
                    <a:gd name="T63" fmla="*/ 118 h 283"/>
                    <a:gd name="T64" fmla="*/ 21 w 57"/>
                    <a:gd name="T65" fmla="*/ 110 h 283"/>
                    <a:gd name="T66" fmla="*/ 13 w 57"/>
                    <a:gd name="T67" fmla="*/ 110 h 283"/>
                    <a:gd name="T68" fmla="*/ 6 w 57"/>
                    <a:gd name="T69" fmla="*/ 110 h 283"/>
                    <a:gd name="T70" fmla="*/ 6 w 57"/>
                    <a:gd name="T71" fmla="*/ 105 h 283"/>
                    <a:gd name="T72" fmla="*/ 6 w 57"/>
                    <a:gd name="T73" fmla="*/ 97 h 283"/>
                    <a:gd name="T74" fmla="*/ 0 w 57"/>
                    <a:gd name="T75" fmla="*/ 97 h 283"/>
                    <a:gd name="T76" fmla="*/ 0 w 57"/>
                    <a:gd name="T77" fmla="*/ 91 h 283"/>
                    <a:gd name="T78" fmla="*/ 0 w 57"/>
                    <a:gd name="T79" fmla="*/ 82 h 283"/>
                    <a:gd name="T80" fmla="*/ 0 w 57"/>
                    <a:gd name="T81" fmla="*/ 74 h 283"/>
                    <a:gd name="T82" fmla="*/ 0 w 57"/>
                    <a:gd name="T83" fmla="*/ 71 h 283"/>
                    <a:gd name="T84" fmla="*/ 0 w 57"/>
                    <a:gd name="T85" fmla="*/ 63 h 283"/>
                    <a:gd name="T86" fmla="*/ 0 w 57"/>
                    <a:gd name="T87" fmla="*/ 53 h 283"/>
                    <a:gd name="T88" fmla="*/ 0 w 57"/>
                    <a:gd name="T89" fmla="*/ 48 h 283"/>
                    <a:gd name="T90" fmla="*/ 0 w 57"/>
                    <a:gd name="T91" fmla="*/ 40 h 283"/>
                    <a:gd name="T92" fmla="*/ 0 w 57"/>
                    <a:gd name="T93" fmla="*/ 34 h 283"/>
                    <a:gd name="T94" fmla="*/ 0 w 57"/>
                    <a:gd name="T95" fmla="*/ 26 h 283"/>
                    <a:gd name="T96" fmla="*/ 0 w 57"/>
                    <a:gd name="T97" fmla="*/ 19 h 283"/>
                    <a:gd name="T98" fmla="*/ 0 w 57"/>
                    <a:gd name="T99" fmla="*/ 14 h 283"/>
                    <a:gd name="T100" fmla="*/ 0 w 57"/>
                    <a:gd name="T101" fmla="*/ 6 h 283"/>
                    <a:gd name="T102" fmla="*/ 0 w 57"/>
                    <a:gd name="T103" fmla="*/ 0 h 283"/>
                    <a:gd name="T104" fmla="*/ 6 w 57"/>
                    <a:gd name="T105" fmla="*/ 0 h 283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57"/>
                    <a:gd name="T160" fmla="*/ 0 h 283"/>
                    <a:gd name="T161" fmla="*/ 57 w 57"/>
                    <a:gd name="T162" fmla="*/ 283 h 283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57" h="283">
                      <a:moveTo>
                        <a:pt x="34" y="283"/>
                      </a:moveTo>
                      <a:lnTo>
                        <a:pt x="40" y="283"/>
                      </a:lnTo>
                      <a:lnTo>
                        <a:pt x="40" y="274"/>
                      </a:lnTo>
                      <a:lnTo>
                        <a:pt x="40" y="269"/>
                      </a:lnTo>
                      <a:lnTo>
                        <a:pt x="49" y="264"/>
                      </a:lnTo>
                      <a:lnTo>
                        <a:pt x="49" y="254"/>
                      </a:lnTo>
                      <a:lnTo>
                        <a:pt x="49" y="249"/>
                      </a:lnTo>
                      <a:lnTo>
                        <a:pt x="57" y="249"/>
                      </a:lnTo>
                      <a:lnTo>
                        <a:pt x="57" y="243"/>
                      </a:lnTo>
                      <a:lnTo>
                        <a:pt x="57" y="235"/>
                      </a:lnTo>
                      <a:lnTo>
                        <a:pt x="57" y="230"/>
                      </a:lnTo>
                      <a:lnTo>
                        <a:pt x="57" y="220"/>
                      </a:lnTo>
                      <a:lnTo>
                        <a:pt x="57" y="215"/>
                      </a:lnTo>
                      <a:lnTo>
                        <a:pt x="57" y="207"/>
                      </a:lnTo>
                      <a:lnTo>
                        <a:pt x="57" y="201"/>
                      </a:lnTo>
                      <a:lnTo>
                        <a:pt x="57" y="196"/>
                      </a:lnTo>
                      <a:lnTo>
                        <a:pt x="49" y="196"/>
                      </a:lnTo>
                      <a:lnTo>
                        <a:pt x="49" y="186"/>
                      </a:lnTo>
                      <a:lnTo>
                        <a:pt x="49" y="181"/>
                      </a:lnTo>
                      <a:lnTo>
                        <a:pt x="49" y="173"/>
                      </a:lnTo>
                      <a:lnTo>
                        <a:pt x="40" y="173"/>
                      </a:lnTo>
                      <a:lnTo>
                        <a:pt x="40" y="164"/>
                      </a:lnTo>
                      <a:lnTo>
                        <a:pt x="40" y="159"/>
                      </a:lnTo>
                      <a:lnTo>
                        <a:pt x="34" y="159"/>
                      </a:lnTo>
                      <a:lnTo>
                        <a:pt x="34" y="150"/>
                      </a:lnTo>
                      <a:lnTo>
                        <a:pt x="34" y="144"/>
                      </a:lnTo>
                      <a:lnTo>
                        <a:pt x="34" y="139"/>
                      </a:lnTo>
                      <a:lnTo>
                        <a:pt x="26" y="139"/>
                      </a:lnTo>
                      <a:lnTo>
                        <a:pt x="26" y="131"/>
                      </a:lnTo>
                      <a:lnTo>
                        <a:pt x="26" y="125"/>
                      </a:lnTo>
                      <a:lnTo>
                        <a:pt x="21" y="125"/>
                      </a:lnTo>
                      <a:lnTo>
                        <a:pt x="21" y="118"/>
                      </a:lnTo>
                      <a:lnTo>
                        <a:pt x="21" y="110"/>
                      </a:lnTo>
                      <a:lnTo>
                        <a:pt x="13" y="110"/>
                      </a:lnTo>
                      <a:lnTo>
                        <a:pt x="6" y="110"/>
                      </a:lnTo>
                      <a:lnTo>
                        <a:pt x="6" y="105"/>
                      </a:lnTo>
                      <a:lnTo>
                        <a:pt x="6" y="97"/>
                      </a:lnTo>
                      <a:lnTo>
                        <a:pt x="0" y="97"/>
                      </a:lnTo>
                      <a:lnTo>
                        <a:pt x="0" y="91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71"/>
                      </a:lnTo>
                      <a:lnTo>
                        <a:pt x="0" y="63"/>
                      </a:lnTo>
                      <a:lnTo>
                        <a:pt x="0" y="53"/>
                      </a:lnTo>
                      <a:lnTo>
                        <a:pt x="0" y="48"/>
                      </a:lnTo>
                      <a:lnTo>
                        <a:pt x="0" y="40"/>
                      </a:lnTo>
                      <a:lnTo>
                        <a:pt x="0" y="34"/>
                      </a:lnTo>
                      <a:lnTo>
                        <a:pt x="0" y="26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0" name="Freeform 1957"/>
                <p:cNvSpPr>
                  <a:spLocks/>
                </p:cNvSpPr>
                <p:nvPr/>
              </p:nvSpPr>
              <p:spPr bwMode="auto">
                <a:xfrm>
                  <a:off x="1560" y="820"/>
                  <a:ext cx="91" cy="115"/>
                </a:xfrm>
                <a:custGeom>
                  <a:avLst/>
                  <a:gdLst>
                    <a:gd name="T0" fmla="*/ 0 w 91"/>
                    <a:gd name="T1" fmla="*/ 115 h 115"/>
                    <a:gd name="T2" fmla="*/ 9 w 91"/>
                    <a:gd name="T3" fmla="*/ 110 h 115"/>
                    <a:gd name="T4" fmla="*/ 9 w 91"/>
                    <a:gd name="T5" fmla="*/ 102 h 115"/>
                    <a:gd name="T6" fmla="*/ 17 w 91"/>
                    <a:gd name="T7" fmla="*/ 102 h 115"/>
                    <a:gd name="T8" fmla="*/ 17 w 91"/>
                    <a:gd name="T9" fmla="*/ 96 h 115"/>
                    <a:gd name="T10" fmla="*/ 23 w 91"/>
                    <a:gd name="T11" fmla="*/ 96 h 115"/>
                    <a:gd name="T12" fmla="*/ 23 w 91"/>
                    <a:gd name="T13" fmla="*/ 87 h 115"/>
                    <a:gd name="T14" fmla="*/ 28 w 91"/>
                    <a:gd name="T15" fmla="*/ 87 h 115"/>
                    <a:gd name="T16" fmla="*/ 28 w 91"/>
                    <a:gd name="T17" fmla="*/ 79 h 115"/>
                    <a:gd name="T18" fmla="*/ 38 w 91"/>
                    <a:gd name="T19" fmla="*/ 79 h 115"/>
                    <a:gd name="T20" fmla="*/ 38 w 91"/>
                    <a:gd name="T21" fmla="*/ 76 h 115"/>
                    <a:gd name="T22" fmla="*/ 43 w 91"/>
                    <a:gd name="T23" fmla="*/ 76 h 115"/>
                    <a:gd name="T24" fmla="*/ 51 w 91"/>
                    <a:gd name="T25" fmla="*/ 76 h 115"/>
                    <a:gd name="T26" fmla="*/ 51 w 91"/>
                    <a:gd name="T27" fmla="*/ 68 h 115"/>
                    <a:gd name="T28" fmla="*/ 57 w 91"/>
                    <a:gd name="T29" fmla="*/ 68 h 115"/>
                    <a:gd name="T30" fmla="*/ 57 w 91"/>
                    <a:gd name="T31" fmla="*/ 58 h 115"/>
                    <a:gd name="T32" fmla="*/ 62 w 91"/>
                    <a:gd name="T33" fmla="*/ 58 h 115"/>
                    <a:gd name="T34" fmla="*/ 62 w 91"/>
                    <a:gd name="T35" fmla="*/ 53 h 115"/>
                    <a:gd name="T36" fmla="*/ 62 w 91"/>
                    <a:gd name="T37" fmla="*/ 45 h 115"/>
                    <a:gd name="T38" fmla="*/ 72 w 91"/>
                    <a:gd name="T39" fmla="*/ 45 h 115"/>
                    <a:gd name="T40" fmla="*/ 72 w 91"/>
                    <a:gd name="T41" fmla="*/ 39 h 115"/>
                    <a:gd name="T42" fmla="*/ 77 w 91"/>
                    <a:gd name="T43" fmla="*/ 39 h 115"/>
                    <a:gd name="T44" fmla="*/ 77 w 91"/>
                    <a:gd name="T45" fmla="*/ 31 h 115"/>
                    <a:gd name="T46" fmla="*/ 77 w 91"/>
                    <a:gd name="T47" fmla="*/ 24 h 115"/>
                    <a:gd name="T48" fmla="*/ 77 w 91"/>
                    <a:gd name="T49" fmla="*/ 19 h 115"/>
                    <a:gd name="T50" fmla="*/ 85 w 91"/>
                    <a:gd name="T51" fmla="*/ 19 h 115"/>
                    <a:gd name="T52" fmla="*/ 85 w 91"/>
                    <a:gd name="T53" fmla="*/ 11 h 115"/>
                    <a:gd name="T54" fmla="*/ 85 w 91"/>
                    <a:gd name="T55" fmla="*/ 5 h 115"/>
                    <a:gd name="T56" fmla="*/ 91 w 91"/>
                    <a:gd name="T57" fmla="*/ 5 h 115"/>
                    <a:gd name="T58" fmla="*/ 91 w 91"/>
                    <a:gd name="T59" fmla="*/ 0 h 11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91"/>
                    <a:gd name="T91" fmla="*/ 0 h 115"/>
                    <a:gd name="T92" fmla="*/ 91 w 91"/>
                    <a:gd name="T93" fmla="*/ 115 h 115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91" h="115">
                      <a:moveTo>
                        <a:pt x="0" y="115"/>
                      </a:moveTo>
                      <a:lnTo>
                        <a:pt x="9" y="110"/>
                      </a:lnTo>
                      <a:lnTo>
                        <a:pt x="9" y="102"/>
                      </a:lnTo>
                      <a:lnTo>
                        <a:pt x="17" y="102"/>
                      </a:lnTo>
                      <a:lnTo>
                        <a:pt x="17" y="96"/>
                      </a:lnTo>
                      <a:lnTo>
                        <a:pt x="23" y="96"/>
                      </a:lnTo>
                      <a:lnTo>
                        <a:pt x="23" y="87"/>
                      </a:lnTo>
                      <a:lnTo>
                        <a:pt x="28" y="87"/>
                      </a:lnTo>
                      <a:lnTo>
                        <a:pt x="28" y="79"/>
                      </a:lnTo>
                      <a:lnTo>
                        <a:pt x="38" y="79"/>
                      </a:lnTo>
                      <a:lnTo>
                        <a:pt x="38" y="76"/>
                      </a:lnTo>
                      <a:lnTo>
                        <a:pt x="43" y="76"/>
                      </a:lnTo>
                      <a:lnTo>
                        <a:pt x="51" y="76"/>
                      </a:lnTo>
                      <a:lnTo>
                        <a:pt x="51" y="68"/>
                      </a:lnTo>
                      <a:lnTo>
                        <a:pt x="57" y="68"/>
                      </a:lnTo>
                      <a:lnTo>
                        <a:pt x="57" y="58"/>
                      </a:lnTo>
                      <a:lnTo>
                        <a:pt x="62" y="58"/>
                      </a:lnTo>
                      <a:lnTo>
                        <a:pt x="62" y="53"/>
                      </a:lnTo>
                      <a:lnTo>
                        <a:pt x="62" y="45"/>
                      </a:lnTo>
                      <a:lnTo>
                        <a:pt x="72" y="45"/>
                      </a:lnTo>
                      <a:lnTo>
                        <a:pt x="72" y="39"/>
                      </a:lnTo>
                      <a:lnTo>
                        <a:pt x="77" y="39"/>
                      </a:lnTo>
                      <a:lnTo>
                        <a:pt x="77" y="31"/>
                      </a:lnTo>
                      <a:lnTo>
                        <a:pt x="77" y="24"/>
                      </a:lnTo>
                      <a:lnTo>
                        <a:pt x="77" y="19"/>
                      </a:lnTo>
                      <a:lnTo>
                        <a:pt x="85" y="19"/>
                      </a:lnTo>
                      <a:lnTo>
                        <a:pt x="85" y="11"/>
                      </a:lnTo>
                      <a:lnTo>
                        <a:pt x="85" y="5"/>
                      </a:lnTo>
                      <a:lnTo>
                        <a:pt x="91" y="5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1" name="Freeform 1958"/>
                <p:cNvSpPr>
                  <a:spLocks/>
                </p:cNvSpPr>
                <p:nvPr/>
              </p:nvSpPr>
              <p:spPr bwMode="auto">
                <a:xfrm>
                  <a:off x="1770" y="851"/>
                  <a:ext cx="296" cy="99"/>
                </a:xfrm>
                <a:custGeom>
                  <a:avLst/>
                  <a:gdLst>
                    <a:gd name="T0" fmla="*/ 0 w 296"/>
                    <a:gd name="T1" fmla="*/ 79 h 99"/>
                    <a:gd name="T2" fmla="*/ 5 w 296"/>
                    <a:gd name="T3" fmla="*/ 79 h 99"/>
                    <a:gd name="T4" fmla="*/ 14 w 296"/>
                    <a:gd name="T5" fmla="*/ 79 h 99"/>
                    <a:gd name="T6" fmla="*/ 19 w 296"/>
                    <a:gd name="T7" fmla="*/ 79 h 99"/>
                    <a:gd name="T8" fmla="*/ 24 w 296"/>
                    <a:gd name="T9" fmla="*/ 79 h 99"/>
                    <a:gd name="T10" fmla="*/ 34 w 296"/>
                    <a:gd name="T11" fmla="*/ 79 h 99"/>
                    <a:gd name="T12" fmla="*/ 42 w 296"/>
                    <a:gd name="T13" fmla="*/ 79 h 99"/>
                    <a:gd name="T14" fmla="*/ 48 w 296"/>
                    <a:gd name="T15" fmla="*/ 79 h 99"/>
                    <a:gd name="T16" fmla="*/ 56 w 296"/>
                    <a:gd name="T17" fmla="*/ 79 h 99"/>
                    <a:gd name="T18" fmla="*/ 61 w 296"/>
                    <a:gd name="T19" fmla="*/ 79 h 99"/>
                    <a:gd name="T20" fmla="*/ 68 w 296"/>
                    <a:gd name="T21" fmla="*/ 79 h 99"/>
                    <a:gd name="T22" fmla="*/ 76 w 296"/>
                    <a:gd name="T23" fmla="*/ 79 h 99"/>
                    <a:gd name="T24" fmla="*/ 81 w 296"/>
                    <a:gd name="T25" fmla="*/ 79 h 99"/>
                    <a:gd name="T26" fmla="*/ 90 w 296"/>
                    <a:gd name="T27" fmla="*/ 79 h 99"/>
                    <a:gd name="T28" fmla="*/ 95 w 296"/>
                    <a:gd name="T29" fmla="*/ 79 h 99"/>
                    <a:gd name="T30" fmla="*/ 102 w 296"/>
                    <a:gd name="T31" fmla="*/ 79 h 99"/>
                    <a:gd name="T32" fmla="*/ 110 w 296"/>
                    <a:gd name="T33" fmla="*/ 79 h 99"/>
                    <a:gd name="T34" fmla="*/ 115 w 296"/>
                    <a:gd name="T35" fmla="*/ 79 h 99"/>
                    <a:gd name="T36" fmla="*/ 115 w 296"/>
                    <a:gd name="T37" fmla="*/ 84 h 99"/>
                    <a:gd name="T38" fmla="*/ 123 w 296"/>
                    <a:gd name="T39" fmla="*/ 84 h 99"/>
                    <a:gd name="T40" fmla="*/ 133 w 296"/>
                    <a:gd name="T41" fmla="*/ 84 h 99"/>
                    <a:gd name="T42" fmla="*/ 138 w 296"/>
                    <a:gd name="T43" fmla="*/ 84 h 99"/>
                    <a:gd name="T44" fmla="*/ 144 w 296"/>
                    <a:gd name="T45" fmla="*/ 84 h 99"/>
                    <a:gd name="T46" fmla="*/ 152 w 296"/>
                    <a:gd name="T47" fmla="*/ 84 h 99"/>
                    <a:gd name="T48" fmla="*/ 152 w 296"/>
                    <a:gd name="T49" fmla="*/ 92 h 99"/>
                    <a:gd name="T50" fmla="*/ 157 w 296"/>
                    <a:gd name="T51" fmla="*/ 92 h 99"/>
                    <a:gd name="T52" fmla="*/ 167 w 296"/>
                    <a:gd name="T53" fmla="*/ 92 h 99"/>
                    <a:gd name="T54" fmla="*/ 172 w 296"/>
                    <a:gd name="T55" fmla="*/ 92 h 99"/>
                    <a:gd name="T56" fmla="*/ 172 w 296"/>
                    <a:gd name="T57" fmla="*/ 99 h 99"/>
                    <a:gd name="T58" fmla="*/ 180 w 296"/>
                    <a:gd name="T59" fmla="*/ 99 h 99"/>
                    <a:gd name="T60" fmla="*/ 186 w 296"/>
                    <a:gd name="T61" fmla="*/ 99 h 99"/>
                    <a:gd name="T62" fmla="*/ 191 w 296"/>
                    <a:gd name="T63" fmla="*/ 99 h 99"/>
                    <a:gd name="T64" fmla="*/ 201 w 296"/>
                    <a:gd name="T65" fmla="*/ 99 h 99"/>
                    <a:gd name="T66" fmla="*/ 206 w 296"/>
                    <a:gd name="T67" fmla="*/ 99 h 99"/>
                    <a:gd name="T68" fmla="*/ 214 w 296"/>
                    <a:gd name="T69" fmla="*/ 99 h 99"/>
                    <a:gd name="T70" fmla="*/ 220 w 296"/>
                    <a:gd name="T71" fmla="*/ 99 h 99"/>
                    <a:gd name="T72" fmla="*/ 225 w 296"/>
                    <a:gd name="T73" fmla="*/ 99 h 99"/>
                    <a:gd name="T74" fmla="*/ 235 w 296"/>
                    <a:gd name="T75" fmla="*/ 99 h 99"/>
                    <a:gd name="T76" fmla="*/ 240 w 296"/>
                    <a:gd name="T77" fmla="*/ 99 h 99"/>
                    <a:gd name="T78" fmla="*/ 240 w 296"/>
                    <a:gd name="T79" fmla="*/ 92 h 99"/>
                    <a:gd name="T80" fmla="*/ 248 w 296"/>
                    <a:gd name="T81" fmla="*/ 92 h 99"/>
                    <a:gd name="T82" fmla="*/ 248 w 296"/>
                    <a:gd name="T83" fmla="*/ 84 h 99"/>
                    <a:gd name="T84" fmla="*/ 256 w 296"/>
                    <a:gd name="T85" fmla="*/ 84 h 99"/>
                    <a:gd name="T86" fmla="*/ 256 w 296"/>
                    <a:gd name="T87" fmla="*/ 79 h 99"/>
                    <a:gd name="T88" fmla="*/ 262 w 296"/>
                    <a:gd name="T89" fmla="*/ 79 h 99"/>
                    <a:gd name="T90" fmla="*/ 262 w 296"/>
                    <a:gd name="T91" fmla="*/ 71 h 99"/>
                    <a:gd name="T92" fmla="*/ 269 w 296"/>
                    <a:gd name="T93" fmla="*/ 71 h 99"/>
                    <a:gd name="T94" fmla="*/ 269 w 296"/>
                    <a:gd name="T95" fmla="*/ 65 h 99"/>
                    <a:gd name="T96" fmla="*/ 277 w 296"/>
                    <a:gd name="T97" fmla="*/ 56 h 99"/>
                    <a:gd name="T98" fmla="*/ 277 w 296"/>
                    <a:gd name="T99" fmla="*/ 48 h 99"/>
                    <a:gd name="T100" fmla="*/ 282 w 296"/>
                    <a:gd name="T101" fmla="*/ 48 h 99"/>
                    <a:gd name="T102" fmla="*/ 282 w 296"/>
                    <a:gd name="T103" fmla="*/ 45 h 99"/>
                    <a:gd name="T104" fmla="*/ 282 w 296"/>
                    <a:gd name="T105" fmla="*/ 37 h 99"/>
                    <a:gd name="T106" fmla="*/ 290 w 296"/>
                    <a:gd name="T107" fmla="*/ 37 h 99"/>
                    <a:gd name="T108" fmla="*/ 290 w 296"/>
                    <a:gd name="T109" fmla="*/ 27 h 99"/>
                    <a:gd name="T110" fmla="*/ 290 w 296"/>
                    <a:gd name="T111" fmla="*/ 22 h 99"/>
                    <a:gd name="T112" fmla="*/ 290 w 296"/>
                    <a:gd name="T113" fmla="*/ 14 h 99"/>
                    <a:gd name="T114" fmla="*/ 296 w 296"/>
                    <a:gd name="T115" fmla="*/ 14 h 99"/>
                    <a:gd name="T116" fmla="*/ 296 w 296"/>
                    <a:gd name="T117" fmla="*/ 8 h 99"/>
                    <a:gd name="T118" fmla="*/ 296 w 296"/>
                    <a:gd name="T119" fmla="*/ 0 h 9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96"/>
                    <a:gd name="T181" fmla="*/ 0 h 99"/>
                    <a:gd name="T182" fmla="*/ 296 w 296"/>
                    <a:gd name="T183" fmla="*/ 99 h 9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96" h="99">
                      <a:moveTo>
                        <a:pt x="0" y="79"/>
                      </a:moveTo>
                      <a:lnTo>
                        <a:pt x="5" y="79"/>
                      </a:lnTo>
                      <a:lnTo>
                        <a:pt x="14" y="79"/>
                      </a:lnTo>
                      <a:lnTo>
                        <a:pt x="19" y="79"/>
                      </a:lnTo>
                      <a:lnTo>
                        <a:pt x="24" y="79"/>
                      </a:lnTo>
                      <a:lnTo>
                        <a:pt x="34" y="79"/>
                      </a:lnTo>
                      <a:lnTo>
                        <a:pt x="42" y="79"/>
                      </a:lnTo>
                      <a:lnTo>
                        <a:pt x="48" y="79"/>
                      </a:lnTo>
                      <a:lnTo>
                        <a:pt x="56" y="79"/>
                      </a:lnTo>
                      <a:lnTo>
                        <a:pt x="61" y="79"/>
                      </a:lnTo>
                      <a:lnTo>
                        <a:pt x="68" y="79"/>
                      </a:lnTo>
                      <a:lnTo>
                        <a:pt x="76" y="79"/>
                      </a:lnTo>
                      <a:lnTo>
                        <a:pt x="81" y="79"/>
                      </a:lnTo>
                      <a:lnTo>
                        <a:pt x="90" y="79"/>
                      </a:lnTo>
                      <a:lnTo>
                        <a:pt x="95" y="79"/>
                      </a:lnTo>
                      <a:lnTo>
                        <a:pt x="102" y="79"/>
                      </a:lnTo>
                      <a:lnTo>
                        <a:pt x="110" y="79"/>
                      </a:lnTo>
                      <a:lnTo>
                        <a:pt x="115" y="79"/>
                      </a:lnTo>
                      <a:lnTo>
                        <a:pt x="115" y="84"/>
                      </a:lnTo>
                      <a:lnTo>
                        <a:pt x="123" y="84"/>
                      </a:lnTo>
                      <a:lnTo>
                        <a:pt x="133" y="84"/>
                      </a:lnTo>
                      <a:lnTo>
                        <a:pt x="138" y="84"/>
                      </a:lnTo>
                      <a:lnTo>
                        <a:pt x="144" y="84"/>
                      </a:lnTo>
                      <a:lnTo>
                        <a:pt x="152" y="84"/>
                      </a:lnTo>
                      <a:lnTo>
                        <a:pt x="152" y="92"/>
                      </a:lnTo>
                      <a:lnTo>
                        <a:pt x="157" y="92"/>
                      </a:lnTo>
                      <a:lnTo>
                        <a:pt x="167" y="92"/>
                      </a:lnTo>
                      <a:lnTo>
                        <a:pt x="172" y="92"/>
                      </a:lnTo>
                      <a:lnTo>
                        <a:pt x="172" y="99"/>
                      </a:lnTo>
                      <a:lnTo>
                        <a:pt x="180" y="99"/>
                      </a:lnTo>
                      <a:lnTo>
                        <a:pt x="186" y="99"/>
                      </a:lnTo>
                      <a:lnTo>
                        <a:pt x="191" y="99"/>
                      </a:lnTo>
                      <a:lnTo>
                        <a:pt x="201" y="99"/>
                      </a:lnTo>
                      <a:lnTo>
                        <a:pt x="206" y="99"/>
                      </a:lnTo>
                      <a:lnTo>
                        <a:pt x="214" y="99"/>
                      </a:lnTo>
                      <a:lnTo>
                        <a:pt x="220" y="99"/>
                      </a:lnTo>
                      <a:lnTo>
                        <a:pt x="225" y="99"/>
                      </a:lnTo>
                      <a:lnTo>
                        <a:pt x="235" y="99"/>
                      </a:lnTo>
                      <a:lnTo>
                        <a:pt x="240" y="99"/>
                      </a:lnTo>
                      <a:lnTo>
                        <a:pt x="240" y="92"/>
                      </a:lnTo>
                      <a:lnTo>
                        <a:pt x="248" y="92"/>
                      </a:lnTo>
                      <a:lnTo>
                        <a:pt x="248" y="84"/>
                      </a:lnTo>
                      <a:lnTo>
                        <a:pt x="256" y="84"/>
                      </a:lnTo>
                      <a:lnTo>
                        <a:pt x="256" y="79"/>
                      </a:lnTo>
                      <a:lnTo>
                        <a:pt x="262" y="79"/>
                      </a:lnTo>
                      <a:lnTo>
                        <a:pt x="262" y="71"/>
                      </a:lnTo>
                      <a:lnTo>
                        <a:pt x="269" y="71"/>
                      </a:lnTo>
                      <a:lnTo>
                        <a:pt x="269" y="65"/>
                      </a:lnTo>
                      <a:lnTo>
                        <a:pt x="277" y="56"/>
                      </a:lnTo>
                      <a:lnTo>
                        <a:pt x="277" y="48"/>
                      </a:lnTo>
                      <a:lnTo>
                        <a:pt x="282" y="48"/>
                      </a:lnTo>
                      <a:lnTo>
                        <a:pt x="282" y="45"/>
                      </a:lnTo>
                      <a:lnTo>
                        <a:pt x="282" y="37"/>
                      </a:lnTo>
                      <a:lnTo>
                        <a:pt x="290" y="37"/>
                      </a:lnTo>
                      <a:lnTo>
                        <a:pt x="290" y="27"/>
                      </a:lnTo>
                      <a:lnTo>
                        <a:pt x="290" y="22"/>
                      </a:lnTo>
                      <a:lnTo>
                        <a:pt x="290" y="14"/>
                      </a:lnTo>
                      <a:lnTo>
                        <a:pt x="296" y="14"/>
                      </a:lnTo>
                      <a:lnTo>
                        <a:pt x="296" y="8"/>
                      </a:lnTo>
                      <a:lnTo>
                        <a:pt x="29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2" name="Freeform 1959"/>
                <p:cNvSpPr>
                  <a:spLocks/>
                </p:cNvSpPr>
                <p:nvPr/>
              </p:nvSpPr>
              <p:spPr bwMode="auto">
                <a:xfrm>
                  <a:off x="1990" y="964"/>
                  <a:ext cx="125" cy="68"/>
                </a:xfrm>
                <a:custGeom>
                  <a:avLst/>
                  <a:gdLst>
                    <a:gd name="T0" fmla="*/ 0 w 125"/>
                    <a:gd name="T1" fmla="*/ 0 h 68"/>
                    <a:gd name="T2" fmla="*/ 5 w 125"/>
                    <a:gd name="T3" fmla="*/ 0 h 68"/>
                    <a:gd name="T4" fmla="*/ 5 w 125"/>
                    <a:gd name="T5" fmla="*/ 5 h 68"/>
                    <a:gd name="T6" fmla="*/ 15 w 125"/>
                    <a:gd name="T7" fmla="*/ 5 h 68"/>
                    <a:gd name="T8" fmla="*/ 20 w 125"/>
                    <a:gd name="T9" fmla="*/ 5 h 68"/>
                    <a:gd name="T10" fmla="*/ 20 w 125"/>
                    <a:gd name="T11" fmla="*/ 11 h 68"/>
                    <a:gd name="T12" fmla="*/ 28 w 125"/>
                    <a:gd name="T13" fmla="*/ 11 h 68"/>
                    <a:gd name="T14" fmla="*/ 36 w 125"/>
                    <a:gd name="T15" fmla="*/ 20 h 68"/>
                    <a:gd name="T16" fmla="*/ 42 w 125"/>
                    <a:gd name="T17" fmla="*/ 20 h 68"/>
                    <a:gd name="T18" fmla="*/ 49 w 125"/>
                    <a:gd name="T19" fmla="*/ 20 h 68"/>
                    <a:gd name="T20" fmla="*/ 57 w 125"/>
                    <a:gd name="T21" fmla="*/ 25 h 68"/>
                    <a:gd name="T22" fmla="*/ 62 w 125"/>
                    <a:gd name="T23" fmla="*/ 25 h 68"/>
                    <a:gd name="T24" fmla="*/ 70 w 125"/>
                    <a:gd name="T25" fmla="*/ 25 h 68"/>
                    <a:gd name="T26" fmla="*/ 76 w 125"/>
                    <a:gd name="T27" fmla="*/ 25 h 68"/>
                    <a:gd name="T28" fmla="*/ 76 w 125"/>
                    <a:gd name="T29" fmla="*/ 34 h 68"/>
                    <a:gd name="T30" fmla="*/ 85 w 125"/>
                    <a:gd name="T31" fmla="*/ 34 h 68"/>
                    <a:gd name="T32" fmla="*/ 85 w 125"/>
                    <a:gd name="T33" fmla="*/ 42 h 68"/>
                    <a:gd name="T34" fmla="*/ 91 w 125"/>
                    <a:gd name="T35" fmla="*/ 42 h 68"/>
                    <a:gd name="T36" fmla="*/ 96 w 125"/>
                    <a:gd name="T37" fmla="*/ 47 h 68"/>
                    <a:gd name="T38" fmla="*/ 104 w 125"/>
                    <a:gd name="T39" fmla="*/ 47 h 68"/>
                    <a:gd name="T40" fmla="*/ 110 w 125"/>
                    <a:gd name="T41" fmla="*/ 57 h 68"/>
                    <a:gd name="T42" fmla="*/ 110 w 125"/>
                    <a:gd name="T43" fmla="*/ 62 h 68"/>
                    <a:gd name="T44" fmla="*/ 119 w 125"/>
                    <a:gd name="T45" fmla="*/ 62 h 68"/>
                    <a:gd name="T46" fmla="*/ 119 w 125"/>
                    <a:gd name="T47" fmla="*/ 68 h 68"/>
                    <a:gd name="T48" fmla="*/ 125 w 125"/>
                    <a:gd name="T49" fmla="*/ 68 h 6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5"/>
                    <a:gd name="T76" fmla="*/ 0 h 68"/>
                    <a:gd name="T77" fmla="*/ 125 w 125"/>
                    <a:gd name="T78" fmla="*/ 68 h 6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5" h="68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5" y="5"/>
                      </a:lnTo>
                      <a:lnTo>
                        <a:pt x="20" y="5"/>
                      </a:lnTo>
                      <a:lnTo>
                        <a:pt x="20" y="11"/>
                      </a:lnTo>
                      <a:lnTo>
                        <a:pt x="28" y="11"/>
                      </a:lnTo>
                      <a:lnTo>
                        <a:pt x="36" y="20"/>
                      </a:lnTo>
                      <a:lnTo>
                        <a:pt x="42" y="20"/>
                      </a:lnTo>
                      <a:lnTo>
                        <a:pt x="49" y="20"/>
                      </a:lnTo>
                      <a:lnTo>
                        <a:pt x="57" y="25"/>
                      </a:lnTo>
                      <a:lnTo>
                        <a:pt x="62" y="25"/>
                      </a:lnTo>
                      <a:lnTo>
                        <a:pt x="70" y="25"/>
                      </a:lnTo>
                      <a:lnTo>
                        <a:pt x="76" y="25"/>
                      </a:lnTo>
                      <a:lnTo>
                        <a:pt x="76" y="34"/>
                      </a:lnTo>
                      <a:lnTo>
                        <a:pt x="85" y="34"/>
                      </a:lnTo>
                      <a:lnTo>
                        <a:pt x="85" y="42"/>
                      </a:lnTo>
                      <a:lnTo>
                        <a:pt x="91" y="42"/>
                      </a:lnTo>
                      <a:lnTo>
                        <a:pt x="96" y="47"/>
                      </a:lnTo>
                      <a:lnTo>
                        <a:pt x="104" y="47"/>
                      </a:lnTo>
                      <a:lnTo>
                        <a:pt x="110" y="57"/>
                      </a:lnTo>
                      <a:lnTo>
                        <a:pt x="110" y="62"/>
                      </a:lnTo>
                      <a:lnTo>
                        <a:pt x="119" y="62"/>
                      </a:lnTo>
                      <a:lnTo>
                        <a:pt x="119" y="68"/>
                      </a:lnTo>
                      <a:lnTo>
                        <a:pt x="125" y="68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3" name="Freeform 1960"/>
                <p:cNvSpPr>
                  <a:spLocks/>
                </p:cNvSpPr>
                <p:nvPr/>
              </p:nvSpPr>
              <p:spPr bwMode="auto">
                <a:xfrm>
                  <a:off x="1651" y="1099"/>
                  <a:ext cx="305" cy="79"/>
                </a:xfrm>
                <a:custGeom>
                  <a:avLst/>
                  <a:gdLst>
                    <a:gd name="T0" fmla="*/ 0 w 305"/>
                    <a:gd name="T1" fmla="*/ 79 h 79"/>
                    <a:gd name="T2" fmla="*/ 0 w 305"/>
                    <a:gd name="T3" fmla="*/ 71 h 79"/>
                    <a:gd name="T4" fmla="*/ 5 w 305"/>
                    <a:gd name="T5" fmla="*/ 71 h 79"/>
                    <a:gd name="T6" fmla="*/ 5 w 305"/>
                    <a:gd name="T7" fmla="*/ 65 h 79"/>
                    <a:gd name="T8" fmla="*/ 15 w 305"/>
                    <a:gd name="T9" fmla="*/ 65 h 79"/>
                    <a:gd name="T10" fmla="*/ 15 w 305"/>
                    <a:gd name="T11" fmla="*/ 57 h 79"/>
                    <a:gd name="T12" fmla="*/ 20 w 305"/>
                    <a:gd name="T13" fmla="*/ 57 h 79"/>
                    <a:gd name="T14" fmla="*/ 28 w 305"/>
                    <a:gd name="T15" fmla="*/ 57 h 79"/>
                    <a:gd name="T16" fmla="*/ 28 w 305"/>
                    <a:gd name="T17" fmla="*/ 51 h 79"/>
                    <a:gd name="T18" fmla="*/ 36 w 305"/>
                    <a:gd name="T19" fmla="*/ 51 h 79"/>
                    <a:gd name="T20" fmla="*/ 36 w 305"/>
                    <a:gd name="T21" fmla="*/ 45 h 79"/>
                    <a:gd name="T22" fmla="*/ 36 w 305"/>
                    <a:gd name="T23" fmla="*/ 37 h 79"/>
                    <a:gd name="T24" fmla="*/ 42 w 305"/>
                    <a:gd name="T25" fmla="*/ 37 h 79"/>
                    <a:gd name="T26" fmla="*/ 42 w 305"/>
                    <a:gd name="T27" fmla="*/ 32 h 79"/>
                    <a:gd name="T28" fmla="*/ 51 w 305"/>
                    <a:gd name="T29" fmla="*/ 32 h 79"/>
                    <a:gd name="T30" fmla="*/ 57 w 305"/>
                    <a:gd name="T31" fmla="*/ 32 h 79"/>
                    <a:gd name="T32" fmla="*/ 57 w 305"/>
                    <a:gd name="T33" fmla="*/ 23 h 79"/>
                    <a:gd name="T34" fmla="*/ 62 w 305"/>
                    <a:gd name="T35" fmla="*/ 23 h 79"/>
                    <a:gd name="T36" fmla="*/ 62 w 305"/>
                    <a:gd name="T37" fmla="*/ 17 h 79"/>
                    <a:gd name="T38" fmla="*/ 70 w 305"/>
                    <a:gd name="T39" fmla="*/ 17 h 79"/>
                    <a:gd name="T40" fmla="*/ 76 w 305"/>
                    <a:gd name="T41" fmla="*/ 17 h 79"/>
                    <a:gd name="T42" fmla="*/ 76 w 305"/>
                    <a:gd name="T43" fmla="*/ 9 h 79"/>
                    <a:gd name="T44" fmla="*/ 85 w 305"/>
                    <a:gd name="T45" fmla="*/ 9 h 79"/>
                    <a:gd name="T46" fmla="*/ 91 w 305"/>
                    <a:gd name="T47" fmla="*/ 9 h 79"/>
                    <a:gd name="T48" fmla="*/ 96 w 305"/>
                    <a:gd name="T49" fmla="*/ 9 h 79"/>
                    <a:gd name="T50" fmla="*/ 104 w 305"/>
                    <a:gd name="T51" fmla="*/ 9 h 79"/>
                    <a:gd name="T52" fmla="*/ 110 w 305"/>
                    <a:gd name="T53" fmla="*/ 9 h 79"/>
                    <a:gd name="T54" fmla="*/ 119 w 305"/>
                    <a:gd name="T55" fmla="*/ 9 h 79"/>
                    <a:gd name="T56" fmla="*/ 124 w 305"/>
                    <a:gd name="T57" fmla="*/ 9 h 79"/>
                    <a:gd name="T58" fmla="*/ 133 w 305"/>
                    <a:gd name="T59" fmla="*/ 9 h 79"/>
                    <a:gd name="T60" fmla="*/ 138 w 305"/>
                    <a:gd name="T61" fmla="*/ 9 h 79"/>
                    <a:gd name="T62" fmla="*/ 143 w 305"/>
                    <a:gd name="T63" fmla="*/ 9 h 79"/>
                    <a:gd name="T64" fmla="*/ 153 w 305"/>
                    <a:gd name="T65" fmla="*/ 9 h 79"/>
                    <a:gd name="T66" fmla="*/ 161 w 305"/>
                    <a:gd name="T67" fmla="*/ 9 h 79"/>
                    <a:gd name="T68" fmla="*/ 167 w 305"/>
                    <a:gd name="T69" fmla="*/ 9 h 79"/>
                    <a:gd name="T70" fmla="*/ 175 w 305"/>
                    <a:gd name="T71" fmla="*/ 9 h 79"/>
                    <a:gd name="T72" fmla="*/ 180 w 305"/>
                    <a:gd name="T73" fmla="*/ 9 h 79"/>
                    <a:gd name="T74" fmla="*/ 187 w 305"/>
                    <a:gd name="T75" fmla="*/ 9 h 79"/>
                    <a:gd name="T76" fmla="*/ 195 w 305"/>
                    <a:gd name="T77" fmla="*/ 9 h 79"/>
                    <a:gd name="T78" fmla="*/ 200 w 305"/>
                    <a:gd name="T79" fmla="*/ 9 h 79"/>
                    <a:gd name="T80" fmla="*/ 209 w 305"/>
                    <a:gd name="T81" fmla="*/ 9 h 79"/>
                    <a:gd name="T82" fmla="*/ 214 w 305"/>
                    <a:gd name="T83" fmla="*/ 9 h 79"/>
                    <a:gd name="T84" fmla="*/ 221 w 305"/>
                    <a:gd name="T85" fmla="*/ 9 h 79"/>
                    <a:gd name="T86" fmla="*/ 229 w 305"/>
                    <a:gd name="T87" fmla="*/ 9 h 79"/>
                    <a:gd name="T88" fmla="*/ 234 w 305"/>
                    <a:gd name="T89" fmla="*/ 9 h 79"/>
                    <a:gd name="T90" fmla="*/ 242 w 305"/>
                    <a:gd name="T91" fmla="*/ 9 h 79"/>
                    <a:gd name="T92" fmla="*/ 252 w 305"/>
                    <a:gd name="T93" fmla="*/ 9 h 79"/>
                    <a:gd name="T94" fmla="*/ 257 w 305"/>
                    <a:gd name="T95" fmla="*/ 9 h 79"/>
                    <a:gd name="T96" fmla="*/ 263 w 305"/>
                    <a:gd name="T97" fmla="*/ 9 h 79"/>
                    <a:gd name="T98" fmla="*/ 276 w 305"/>
                    <a:gd name="T99" fmla="*/ 9 h 79"/>
                    <a:gd name="T100" fmla="*/ 286 w 305"/>
                    <a:gd name="T101" fmla="*/ 9 h 79"/>
                    <a:gd name="T102" fmla="*/ 291 w 305"/>
                    <a:gd name="T103" fmla="*/ 9 h 79"/>
                    <a:gd name="T104" fmla="*/ 299 w 305"/>
                    <a:gd name="T105" fmla="*/ 9 h 79"/>
                    <a:gd name="T106" fmla="*/ 305 w 305"/>
                    <a:gd name="T107" fmla="*/ 9 h 79"/>
                    <a:gd name="T108" fmla="*/ 305 w 305"/>
                    <a:gd name="T109" fmla="*/ 0 h 7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305"/>
                    <a:gd name="T166" fmla="*/ 0 h 79"/>
                    <a:gd name="T167" fmla="*/ 305 w 305"/>
                    <a:gd name="T168" fmla="*/ 79 h 79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305" h="79">
                      <a:moveTo>
                        <a:pt x="0" y="79"/>
                      </a:moveTo>
                      <a:lnTo>
                        <a:pt x="0" y="71"/>
                      </a:lnTo>
                      <a:lnTo>
                        <a:pt x="5" y="71"/>
                      </a:lnTo>
                      <a:lnTo>
                        <a:pt x="5" y="65"/>
                      </a:lnTo>
                      <a:lnTo>
                        <a:pt x="15" y="65"/>
                      </a:lnTo>
                      <a:lnTo>
                        <a:pt x="15" y="57"/>
                      </a:lnTo>
                      <a:lnTo>
                        <a:pt x="20" y="57"/>
                      </a:lnTo>
                      <a:lnTo>
                        <a:pt x="28" y="57"/>
                      </a:lnTo>
                      <a:lnTo>
                        <a:pt x="28" y="51"/>
                      </a:lnTo>
                      <a:lnTo>
                        <a:pt x="36" y="51"/>
                      </a:lnTo>
                      <a:lnTo>
                        <a:pt x="36" y="45"/>
                      </a:lnTo>
                      <a:lnTo>
                        <a:pt x="36" y="37"/>
                      </a:lnTo>
                      <a:lnTo>
                        <a:pt x="42" y="37"/>
                      </a:lnTo>
                      <a:lnTo>
                        <a:pt x="42" y="32"/>
                      </a:lnTo>
                      <a:lnTo>
                        <a:pt x="51" y="32"/>
                      </a:lnTo>
                      <a:lnTo>
                        <a:pt x="57" y="32"/>
                      </a:lnTo>
                      <a:lnTo>
                        <a:pt x="57" y="23"/>
                      </a:lnTo>
                      <a:lnTo>
                        <a:pt x="62" y="23"/>
                      </a:lnTo>
                      <a:lnTo>
                        <a:pt x="62" y="17"/>
                      </a:lnTo>
                      <a:lnTo>
                        <a:pt x="70" y="17"/>
                      </a:lnTo>
                      <a:lnTo>
                        <a:pt x="76" y="17"/>
                      </a:lnTo>
                      <a:lnTo>
                        <a:pt x="76" y="9"/>
                      </a:lnTo>
                      <a:lnTo>
                        <a:pt x="85" y="9"/>
                      </a:lnTo>
                      <a:lnTo>
                        <a:pt x="91" y="9"/>
                      </a:lnTo>
                      <a:lnTo>
                        <a:pt x="96" y="9"/>
                      </a:lnTo>
                      <a:lnTo>
                        <a:pt x="104" y="9"/>
                      </a:lnTo>
                      <a:lnTo>
                        <a:pt x="110" y="9"/>
                      </a:lnTo>
                      <a:lnTo>
                        <a:pt x="119" y="9"/>
                      </a:lnTo>
                      <a:lnTo>
                        <a:pt x="124" y="9"/>
                      </a:lnTo>
                      <a:lnTo>
                        <a:pt x="133" y="9"/>
                      </a:lnTo>
                      <a:lnTo>
                        <a:pt x="138" y="9"/>
                      </a:lnTo>
                      <a:lnTo>
                        <a:pt x="143" y="9"/>
                      </a:lnTo>
                      <a:lnTo>
                        <a:pt x="153" y="9"/>
                      </a:lnTo>
                      <a:lnTo>
                        <a:pt x="161" y="9"/>
                      </a:lnTo>
                      <a:lnTo>
                        <a:pt x="167" y="9"/>
                      </a:lnTo>
                      <a:lnTo>
                        <a:pt x="175" y="9"/>
                      </a:lnTo>
                      <a:lnTo>
                        <a:pt x="180" y="9"/>
                      </a:lnTo>
                      <a:lnTo>
                        <a:pt x="187" y="9"/>
                      </a:lnTo>
                      <a:lnTo>
                        <a:pt x="195" y="9"/>
                      </a:lnTo>
                      <a:lnTo>
                        <a:pt x="200" y="9"/>
                      </a:lnTo>
                      <a:lnTo>
                        <a:pt x="209" y="9"/>
                      </a:lnTo>
                      <a:lnTo>
                        <a:pt x="214" y="9"/>
                      </a:lnTo>
                      <a:lnTo>
                        <a:pt x="221" y="9"/>
                      </a:lnTo>
                      <a:lnTo>
                        <a:pt x="229" y="9"/>
                      </a:lnTo>
                      <a:lnTo>
                        <a:pt x="234" y="9"/>
                      </a:lnTo>
                      <a:lnTo>
                        <a:pt x="242" y="9"/>
                      </a:lnTo>
                      <a:lnTo>
                        <a:pt x="252" y="9"/>
                      </a:lnTo>
                      <a:lnTo>
                        <a:pt x="257" y="9"/>
                      </a:lnTo>
                      <a:lnTo>
                        <a:pt x="263" y="9"/>
                      </a:lnTo>
                      <a:lnTo>
                        <a:pt x="276" y="9"/>
                      </a:lnTo>
                      <a:lnTo>
                        <a:pt x="286" y="9"/>
                      </a:lnTo>
                      <a:lnTo>
                        <a:pt x="291" y="9"/>
                      </a:lnTo>
                      <a:lnTo>
                        <a:pt x="299" y="9"/>
                      </a:lnTo>
                      <a:lnTo>
                        <a:pt x="305" y="9"/>
                      </a:lnTo>
                      <a:lnTo>
                        <a:pt x="305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4" name="Freeform 1961"/>
                <p:cNvSpPr>
                  <a:spLocks/>
                </p:cNvSpPr>
                <p:nvPr/>
              </p:nvSpPr>
              <p:spPr bwMode="auto">
                <a:xfrm>
                  <a:off x="1831" y="1011"/>
                  <a:ext cx="96" cy="83"/>
                </a:xfrm>
                <a:custGeom>
                  <a:avLst/>
                  <a:gdLst>
                    <a:gd name="T0" fmla="*/ 0 w 96"/>
                    <a:gd name="T1" fmla="*/ 83 h 83"/>
                    <a:gd name="T2" fmla="*/ 7 w 96"/>
                    <a:gd name="T3" fmla="*/ 78 h 83"/>
                    <a:gd name="T4" fmla="*/ 7 w 96"/>
                    <a:gd name="T5" fmla="*/ 68 h 83"/>
                    <a:gd name="T6" fmla="*/ 15 w 96"/>
                    <a:gd name="T7" fmla="*/ 68 h 83"/>
                    <a:gd name="T8" fmla="*/ 15 w 96"/>
                    <a:gd name="T9" fmla="*/ 63 h 83"/>
                    <a:gd name="T10" fmla="*/ 20 w 96"/>
                    <a:gd name="T11" fmla="*/ 63 h 83"/>
                    <a:gd name="T12" fmla="*/ 20 w 96"/>
                    <a:gd name="T13" fmla="*/ 57 h 83"/>
                    <a:gd name="T14" fmla="*/ 20 w 96"/>
                    <a:gd name="T15" fmla="*/ 49 h 83"/>
                    <a:gd name="T16" fmla="*/ 29 w 96"/>
                    <a:gd name="T17" fmla="*/ 49 h 83"/>
                    <a:gd name="T18" fmla="*/ 29 w 96"/>
                    <a:gd name="T19" fmla="*/ 44 h 83"/>
                    <a:gd name="T20" fmla="*/ 34 w 96"/>
                    <a:gd name="T21" fmla="*/ 44 h 83"/>
                    <a:gd name="T22" fmla="*/ 34 w 96"/>
                    <a:gd name="T23" fmla="*/ 34 h 83"/>
                    <a:gd name="T24" fmla="*/ 41 w 96"/>
                    <a:gd name="T25" fmla="*/ 34 h 83"/>
                    <a:gd name="T26" fmla="*/ 41 w 96"/>
                    <a:gd name="T27" fmla="*/ 29 h 83"/>
                    <a:gd name="T28" fmla="*/ 41 w 96"/>
                    <a:gd name="T29" fmla="*/ 21 h 83"/>
                    <a:gd name="T30" fmla="*/ 49 w 96"/>
                    <a:gd name="T31" fmla="*/ 21 h 83"/>
                    <a:gd name="T32" fmla="*/ 49 w 96"/>
                    <a:gd name="T33" fmla="*/ 15 h 83"/>
                    <a:gd name="T34" fmla="*/ 54 w 96"/>
                    <a:gd name="T35" fmla="*/ 15 h 83"/>
                    <a:gd name="T36" fmla="*/ 62 w 96"/>
                    <a:gd name="T37" fmla="*/ 15 h 83"/>
                    <a:gd name="T38" fmla="*/ 72 w 96"/>
                    <a:gd name="T39" fmla="*/ 15 h 83"/>
                    <a:gd name="T40" fmla="*/ 72 w 96"/>
                    <a:gd name="T41" fmla="*/ 10 h 83"/>
                    <a:gd name="T42" fmla="*/ 77 w 96"/>
                    <a:gd name="T43" fmla="*/ 10 h 83"/>
                    <a:gd name="T44" fmla="*/ 83 w 96"/>
                    <a:gd name="T45" fmla="*/ 10 h 83"/>
                    <a:gd name="T46" fmla="*/ 91 w 96"/>
                    <a:gd name="T47" fmla="*/ 10 h 83"/>
                    <a:gd name="T48" fmla="*/ 96 w 96"/>
                    <a:gd name="T49" fmla="*/ 10 h 83"/>
                    <a:gd name="T50" fmla="*/ 96 w 96"/>
                    <a:gd name="T51" fmla="*/ 0 h 8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96"/>
                    <a:gd name="T79" fmla="*/ 0 h 83"/>
                    <a:gd name="T80" fmla="*/ 96 w 96"/>
                    <a:gd name="T81" fmla="*/ 83 h 8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96" h="83">
                      <a:moveTo>
                        <a:pt x="0" y="83"/>
                      </a:moveTo>
                      <a:lnTo>
                        <a:pt x="7" y="78"/>
                      </a:lnTo>
                      <a:lnTo>
                        <a:pt x="7" y="68"/>
                      </a:lnTo>
                      <a:lnTo>
                        <a:pt x="15" y="68"/>
                      </a:lnTo>
                      <a:lnTo>
                        <a:pt x="15" y="63"/>
                      </a:lnTo>
                      <a:lnTo>
                        <a:pt x="20" y="63"/>
                      </a:lnTo>
                      <a:lnTo>
                        <a:pt x="20" y="57"/>
                      </a:lnTo>
                      <a:lnTo>
                        <a:pt x="20" y="49"/>
                      </a:lnTo>
                      <a:lnTo>
                        <a:pt x="29" y="49"/>
                      </a:lnTo>
                      <a:lnTo>
                        <a:pt x="29" y="44"/>
                      </a:lnTo>
                      <a:lnTo>
                        <a:pt x="34" y="44"/>
                      </a:lnTo>
                      <a:lnTo>
                        <a:pt x="34" y="34"/>
                      </a:lnTo>
                      <a:lnTo>
                        <a:pt x="41" y="34"/>
                      </a:lnTo>
                      <a:lnTo>
                        <a:pt x="41" y="29"/>
                      </a:lnTo>
                      <a:lnTo>
                        <a:pt x="41" y="21"/>
                      </a:lnTo>
                      <a:lnTo>
                        <a:pt x="49" y="21"/>
                      </a:lnTo>
                      <a:lnTo>
                        <a:pt x="49" y="15"/>
                      </a:lnTo>
                      <a:lnTo>
                        <a:pt x="54" y="15"/>
                      </a:lnTo>
                      <a:lnTo>
                        <a:pt x="62" y="15"/>
                      </a:lnTo>
                      <a:lnTo>
                        <a:pt x="72" y="15"/>
                      </a:lnTo>
                      <a:lnTo>
                        <a:pt x="72" y="10"/>
                      </a:lnTo>
                      <a:lnTo>
                        <a:pt x="77" y="10"/>
                      </a:lnTo>
                      <a:lnTo>
                        <a:pt x="83" y="10"/>
                      </a:lnTo>
                      <a:lnTo>
                        <a:pt x="91" y="10"/>
                      </a:lnTo>
                      <a:lnTo>
                        <a:pt x="96" y="1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5" name="Freeform 1962"/>
                <p:cNvSpPr>
                  <a:spLocks/>
                </p:cNvSpPr>
                <p:nvPr/>
              </p:nvSpPr>
              <p:spPr bwMode="auto">
                <a:xfrm>
                  <a:off x="508" y="825"/>
                  <a:ext cx="311" cy="105"/>
                </a:xfrm>
                <a:custGeom>
                  <a:avLst/>
                  <a:gdLst>
                    <a:gd name="T0" fmla="*/ 311 w 311"/>
                    <a:gd name="T1" fmla="*/ 48 h 105"/>
                    <a:gd name="T2" fmla="*/ 306 w 311"/>
                    <a:gd name="T3" fmla="*/ 40 h 105"/>
                    <a:gd name="T4" fmla="*/ 300 w 311"/>
                    <a:gd name="T5" fmla="*/ 34 h 105"/>
                    <a:gd name="T6" fmla="*/ 300 w 311"/>
                    <a:gd name="T7" fmla="*/ 19 h 105"/>
                    <a:gd name="T8" fmla="*/ 292 w 311"/>
                    <a:gd name="T9" fmla="*/ 14 h 105"/>
                    <a:gd name="T10" fmla="*/ 277 w 311"/>
                    <a:gd name="T11" fmla="*/ 14 h 105"/>
                    <a:gd name="T12" fmla="*/ 269 w 311"/>
                    <a:gd name="T13" fmla="*/ 6 h 105"/>
                    <a:gd name="T14" fmla="*/ 258 w 311"/>
                    <a:gd name="T15" fmla="*/ 6 h 105"/>
                    <a:gd name="T16" fmla="*/ 249 w 311"/>
                    <a:gd name="T17" fmla="*/ 0 h 105"/>
                    <a:gd name="T18" fmla="*/ 235 w 311"/>
                    <a:gd name="T19" fmla="*/ 0 h 105"/>
                    <a:gd name="T20" fmla="*/ 224 w 311"/>
                    <a:gd name="T21" fmla="*/ 0 h 105"/>
                    <a:gd name="T22" fmla="*/ 209 w 311"/>
                    <a:gd name="T23" fmla="*/ 0 h 105"/>
                    <a:gd name="T24" fmla="*/ 194 w 311"/>
                    <a:gd name="T25" fmla="*/ 0 h 105"/>
                    <a:gd name="T26" fmla="*/ 181 w 311"/>
                    <a:gd name="T27" fmla="*/ 0 h 105"/>
                    <a:gd name="T28" fmla="*/ 175 w 311"/>
                    <a:gd name="T29" fmla="*/ 6 h 105"/>
                    <a:gd name="T30" fmla="*/ 167 w 311"/>
                    <a:gd name="T31" fmla="*/ 14 h 105"/>
                    <a:gd name="T32" fmla="*/ 158 w 311"/>
                    <a:gd name="T33" fmla="*/ 19 h 105"/>
                    <a:gd name="T34" fmla="*/ 144 w 311"/>
                    <a:gd name="T35" fmla="*/ 26 h 105"/>
                    <a:gd name="T36" fmla="*/ 139 w 311"/>
                    <a:gd name="T37" fmla="*/ 40 h 105"/>
                    <a:gd name="T38" fmla="*/ 124 w 311"/>
                    <a:gd name="T39" fmla="*/ 48 h 105"/>
                    <a:gd name="T40" fmla="*/ 118 w 311"/>
                    <a:gd name="T41" fmla="*/ 53 h 105"/>
                    <a:gd name="T42" fmla="*/ 110 w 311"/>
                    <a:gd name="T43" fmla="*/ 63 h 105"/>
                    <a:gd name="T44" fmla="*/ 105 w 311"/>
                    <a:gd name="T45" fmla="*/ 71 h 105"/>
                    <a:gd name="T46" fmla="*/ 99 w 311"/>
                    <a:gd name="T47" fmla="*/ 74 h 105"/>
                    <a:gd name="T48" fmla="*/ 84 w 311"/>
                    <a:gd name="T49" fmla="*/ 82 h 105"/>
                    <a:gd name="T50" fmla="*/ 71 w 311"/>
                    <a:gd name="T51" fmla="*/ 82 h 105"/>
                    <a:gd name="T52" fmla="*/ 61 w 311"/>
                    <a:gd name="T53" fmla="*/ 91 h 105"/>
                    <a:gd name="T54" fmla="*/ 56 w 311"/>
                    <a:gd name="T55" fmla="*/ 97 h 105"/>
                    <a:gd name="T56" fmla="*/ 42 w 311"/>
                    <a:gd name="T57" fmla="*/ 97 h 105"/>
                    <a:gd name="T58" fmla="*/ 34 w 311"/>
                    <a:gd name="T59" fmla="*/ 105 h 105"/>
                    <a:gd name="T60" fmla="*/ 19 w 311"/>
                    <a:gd name="T61" fmla="*/ 105 h 105"/>
                    <a:gd name="T62" fmla="*/ 8 w 311"/>
                    <a:gd name="T63" fmla="*/ 105 h 1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11"/>
                    <a:gd name="T97" fmla="*/ 0 h 105"/>
                    <a:gd name="T98" fmla="*/ 311 w 311"/>
                    <a:gd name="T99" fmla="*/ 105 h 1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11" h="105">
                      <a:moveTo>
                        <a:pt x="311" y="53"/>
                      </a:moveTo>
                      <a:lnTo>
                        <a:pt x="311" y="48"/>
                      </a:lnTo>
                      <a:lnTo>
                        <a:pt x="306" y="48"/>
                      </a:lnTo>
                      <a:lnTo>
                        <a:pt x="306" y="40"/>
                      </a:lnTo>
                      <a:lnTo>
                        <a:pt x="306" y="34"/>
                      </a:lnTo>
                      <a:lnTo>
                        <a:pt x="300" y="34"/>
                      </a:lnTo>
                      <a:lnTo>
                        <a:pt x="300" y="26"/>
                      </a:lnTo>
                      <a:lnTo>
                        <a:pt x="300" y="19"/>
                      </a:lnTo>
                      <a:lnTo>
                        <a:pt x="292" y="19"/>
                      </a:lnTo>
                      <a:lnTo>
                        <a:pt x="292" y="14"/>
                      </a:lnTo>
                      <a:lnTo>
                        <a:pt x="285" y="14"/>
                      </a:lnTo>
                      <a:lnTo>
                        <a:pt x="277" y="14"/>
                      </a:lnTo>
                      <a:lnTo>
                        <a:pt x="277" y="6"/>
                      </a:lnTo>
                      <a:lnTo>
                        <a:pt x="269" y="6"/>
                      </a:lnTo>
                      <a:lnTo>
                        <a:pt x="264" y="6"/>
                      </a:lnTo>
                      <a:lnTo>
                        <a:pt x="258" y="6"/>
                      </a:lnTo>
                      <a:lnTo>
                        <a:pt x="258" y="0"/>
                      </a:lnTo>
                      <a:lnTo>
                        <a:pt x="249" y="0"/>
                      </a:lnTo>
                      <a:lnTo>
                        <a:pt x="243" y="0"/>
                      </a:lnTo>
                      <a:lnTo>
                        <a:pt x="235" y="0"/>
                      </a:lnTo>
                      <a:lnTo>
                        <a:pt x="230" y="0"/>
                      </a:lnTo>
                      <a:lnTo>
                        <a:pt x="224" y="0"/>
                      </a:lnTo>
                      <a:lnTo>
                        <a:pt x="215" y="0"/>
                      </a:lnTo>
                      <a:lnTo>
                        <a:pt x="209" y="0"/>
                      </a:lnTo>
                      <a:lnTo>
                        <a:pt x="201" y="0"/>
                      </a:lnTo>
                      <a:lnTo>
                        <a:pt x="194" y="0"/>
                      </a:lnTo>
                      <a:lnTo>
                        <a:pt x="186" y="0"/>
                      </a:lnTo>
                      <a:lnTo>
                        <a:pt x="181" y="0"/>
                      </a:lnTo>
                      <a:lnTo>
                        <a:pt x="181" y="6"/>
                      </a:lnTo>
                      <a:lnTo>
                        <a:pt x="175" y="6"/>
                      </a:lnTo>
                      <a:lnTo>
                        <a:pt x="175" y="14"/>
                      </a:lnTo>
                      <a:lnTo>
                        <a:pt x="167" y="14"/>
                      </a:lnTo>
                      <a:lnTo>
                        <a:pt x="167" y="19"/>
                      </a:lnTo>
                      <a:lnTo>
                        <a:pt x="158" y="19"/>
                      </a:lnTo>
                      <a:lnTo>
                        <a:pt x="152" y="26"/>
                      </a:lnTo>
                      <a:lnTo>
                        <a:pt x="144" y="26"/>
                      </a:lnTo>
                      <a:lnTo>
                        <a:pt x="139" y="34"/>
                      </a:lnTo>
                      <a:lnTo>
                        <a:pt x="139" y="40"/>
                      </a:lnTo>
                      <a:lnTo>
                        <a:pt x="133" y="40"/>
                      </a:lnTo>
                      <a:lnTo>
                        <a:pt x="124" y="48"/>
                      </a:lnTo>
                      <a:lnTo>
                        <a:pt x="124" y="53"/>
                      </a:lnTo>
                      <a:lnTo>
                        <a:pt x="118" y="53"/>
                      </a:lnTo>
                      <a:lnTo>
                        <a:pt x="110" y="53"/>
                      </a:lnTo>
                      <a:lnTo>
                        <a:pt x="110" y="63"/>
                      </a:lnTo>
                      <a:lnTo>
                        <a:pt x="105" y="63"/>
                      </a:lnTo>
                      <a:lnTo>
                        <a:pt x="105" y="71"/>
                      </a:lnTo>
                      <a:lnTo>
                        <a:pt x="99" y="71"/>
                      </a:lnTo>
                      <a:lnTo>
                        <a:pt x="99" y="74"/>
                      </a:lnTo>
                      <a:lnTo>
                        <a:pt x="90" y="74"/>
                      </a:lnTo>
                      <a:lnTo>
                        <a:pt x="84" y="82"/>
                      </a:lnTo>
                      <a:lnTo>
                        <a:pt x="76" y="82"/>
                      </a:lnTo>
                      <a:lnTo>
                        <a:pt x="71" y="82"/>
                      </a:lnTo>
                      <a:lnTo>
                        <a:pt x="71" y="91"/>
                      </a:lnTo>
                      <a:lnTo>
                        <a:pt x="61" y="91"/>
                      </a:lnTo>
                      <a:lnTo>
                        <a:pt x="61" y="97"/>
                      </a:lnTo>
                      <a:lnTo>
                        <a:pt x="56" y="97"/>
                      </a:lnTo>
                      <a:lnTo>
                        <a:pt x="50" y="97"/>
                      </a:lnTo>
                      <a:lnTo>
                        <a:pt x="42" y="97"/>
                      </a:lnTo>
                      <a:lnTo>
                        <a:pt x="42" y="105"/>
                      </a:lnTo>
                      <a:lnTo>
                        <a:pt x="34" y="105"/>
                      </a:lnTo>
                      <a:lnTo>
                        <a:pt x="27" y="105"/>
                      </a:lnTo>
                      <a:lnTo>
                        <a:pt x="19" y="105"/>
                      </a:lnTo>
                      <a:lnTo>
                        <a:pt x="14" y="105"/>
                      </a:lnTo>
                      <a:lnTo>
                        <a:pt x="8" y="105"/>
                      </a:lnTo>
                      <a:lnTo>
                        <a:pt x="0" y="105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6" name="Freeform 1963"/>
                <p:cNvSpPr>
                  <a:spLocks/>
                </p:cNvSpPr>
                <p:nvPr/>
              </p:nvSpPr>
              <p:spPr bwMode="auto">
                <a:xfrm>
                  <a:off x="516" y="831"/>
                  <a:ext cx="116" cy="34"/>
                </a:xfrm>
                <a:custGeom>
                  <a:avLst/>
                  <a:gdLst>
                    <a:gd name="T0" fmla="*/ 116 w 116"/>
                    <a:gd name="T1" fmla="*/ 34 h 34"/>
                    <a:gd name="T2" fmla="*/ 110 w 116"/>
                    <a:gd name="T3" fmla="*/ 34 h 34"/>
                    <a:gd name="T4" fmla="*/ 102 w 116"/>
                    <a:gd name="T5" fmla="*/ 34 h 34"/>
                    <a:gd name="T6" fmla="*/ 97 w 116"/>
                    <a:gd name="T7" fmla="*/ 34 h 34"/>
                    <a:gd name="T8" fmla="*/ 91 w 116"/>
                    <a:gd name="T9" fmla="*/ 34 h 34"/>
                    <a:gd name="T10" fmla="*/ 82 w 116"/>
                    <a:gd name="T11" fmla="*/ 34 h 34"/>
                    <a:gd name="T12" fmla="*/ 76 w 116"/>
                    <a:gd name="T13" fmla="*/ 34 h 34"/>
                    <a:gd name="T14" fmla="*/ 68 w 116"/>
                    <a:gd name="T15" fmla="*/ 34 h 34"/>
                    <a:gd name="T16" fmla="*/ 63 w 116"/>
                    <a:gd name="T17" fmla="*/ 34 h 34"/>
                    <a:gd name="T18" fmla="*/ 53 w 116"/>
                    <a:gd name="T19" fmla="*/ 34 h 34"/>
                    <a:gd name="T20" fmla="*/ 48 w 116"/>
                    <a:gd name="T21" fmla="*/ 34 h 34"/>
                    <a:gd name="T22" fmla="*/ 42 w 116"/>
                    <a:gd name="T23" fmla="*/ 34 h 34"/>
                    <a:gd name="T24" fmla="*/ 34 w 116"/>
                    <a:gd name="T25" fmla="*/ 34 h 34"/>
                    <a:gd name="T26" fmla="*/ 26 w 116"/>
                    <a:gd name="T27" fmla="*/ 34 h 34"/>
                    <a:gd name="T28" fmla="*/ 26 w 116"/>
                    <a:gd name="T29" fmla="*/ 28 h 34"/>
                    <a:gd name="T30" fmla="*/ 19 w 116"/>
                    <a:gd name="T31" fmla="*/ 28 h 34"/>
                    <a:gd name="T32" fmla="*/ 11 w 116"/>
                    <a:gd name="T33" fmla="*/ 28 h 34"/>
                    <a:gd name="T34" fmla="*/ 6 w 116"/>
                    <a:gd name="T35" fmla="*/ 28 h 34"/>
                    <a:gd name="T36" fmla="*/ 6 w 116"/>
                    <a:gd name="T37" fmla="*/ 20 h 34"/>
                    <a:gd name="T38" fmla="*/ 6 w 116"/>
                    <a:gd name="T39" fmla="*/ 13 h 34"/>
                    <a:gd name="T40" fmla="*/ 6 w 116"/>
                    <a:gd name="T41" fmla="*/ 8 h 34"/>
                    <a:gd name="T42" fmla="*/ 0 w 116"/>
                    <a:gd name="T43" fmla="*/ 8 h 34"/>
                    <a:gd name="T44" fmla="*/ 0 w 116"/>
                    <a:gd name="T45" fmla="*/ 0 h 3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6"/>
                    <a:gd name="T70" fmla="*/ 0 h 34"/>
                    <a:gd name="T71" fmla="*/ 116 w 116"/>
                    <a:gd name="T72" fmla="*/ 34 h 3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6" h="34">
                      <a:moveTo>
                        <a:pt x="116" y="34"/>
                      </a:moveTo>
                      <a:lnTo>
                        <a:pt x="110" y="34"/>
                      </a:lnTo>
                      <a:lnTo>
                        <a:pt x="102" y="34"/>
                      </a:lnTo>
                      <a:lnTo>
                        <a:pt x="97" y="34"/>
                      </a:lnTo>
                      <a:lnTo>
                        <a:pt x="91" y="34"/>
                      </a:lnTo>
                      <a:lnTo>
                        <a:pt x="82" y="34"/>
                      </a:lnTo>
                      <a:lnTo>
                        <a:pt x="76" y="34"/>
                      </a:lnTo>
                      <a:lnTo>
                        <a:pt x="68" y="34"/>
                      </a:lnTo>
                      <a:lnTo>
                        <a:pt x="63" y="34"/>
                      </a:lnTo>
                      <a:lnTo>
                        <a:pt x="53" y="34"/>
                      </a:lnTo>
                      <a:lnTo>
                        <a:pt x="48" y="34"/>
                      </a:lnTo>
                      <a:lnTo>
                        <a:pt x="42" y="34"/>
                      </a:lnTo>
                      <a:lnTo>
                        <a:pt x="34" y="34"/>
                      </a:lnTo>
                      <a:lnTo>
                        <a:pt x="26" y="34"/>
                      </a:lnTo>
                      <a:lnTo>
                        <a:pt x="26" y="28"/>
                      </a:lnTo>
                      <a:lnTo>
                        <a:pt x="19" y="28"/>
                      </a:lnTo>
                      <a:lnTo>
                        <a:pt x="11" y="28"/>
                      </a:lnTo>
                      <a:lnTo>
                        <a:pt x="6" y="28"/>
                      </a:lnTo>
                      <a:lnTo>
                        <a:pt x="6" y="20"/>
                      </a:lnTo>
                      <a:lnTo>
                        <a:pt x="6" y="13"/>
                      </a:lnTo>
                      <a:lnTo>
                        <a:pt x="6" y="8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7" name="Freeform 1964"/>
                <p:cNvSpPr>
                  <a:spLocks/>
                </p:cNvSpPr>
                <p:nvPr/>
              </p:nvSpPr>
              <p:spPr bwMode="auto">
                <a:xfrm>
                  <a:off x="446" y="1384"/>
                  <a:ext cx="152" cy="125"/>
                </a:xfrm>
                <a:custGeom>
                  <a:avLst/>
                  <a:gdLst>
                    <a:gd name="T0" fmla="*/ 152 w 152"/>
                    <a:gd name="T1" fmla="*/ 125 h 125"/>
                    <a:gd name="T2" fmla="*/ 146 w 152"/>
                    <a:gd name="T3" fmla="*/ 125 h 125"/>
                    <a:gd name="T4" fmla="*/ 138 w 152"/>
                    <a:gd name="T5" fmla="*/ 125 h 125"/>
                    <a:gd name="T6" fmla="*/ 138 w 152"/>
                    <a:gd name="T7" fmla="*/ 120 h 125"/>
                    <a:gd name="T8" fmla="*/ 138 w 152"/>
                    <a:gd name="T9" fmla="*/ 112 h 125"/>
                    <a:gd name="T10" fmla="*/ 133 w 152"/>
                    <a:gd name="T11" fmla="*/ 112 h 125"/>
                    <a:gd name="T12" fmla="*/ 123 w 152"/>
                    <a:gd name="T13" fmla="*/ 112 h 125"/>
                    <a:gd name="T14" fmla="*/ 123 w 152"/>
                    <a:gd name="T15" fmla="*/ 105 h 125"/>
                    <a:gd name="T16" fmla="*/ 118 w 152"/>
                    <a:gd name="T17" fmla="*/ 105 h 125"/>
                    <a:gd name="T18" fmla="*/ 112 w 152"/>
                    <a:gd name="T19" fmla="*/ 105 h 125"/>
                    <a:gd name="T20" fmla="*/ 112 w 152"/>
                    <a:gd name="T21" fmla="*/ 97 h 125"/>
                    <a:gd name="T22" fmla="*/ 104 w 152"/>
                    <a:gd name="T23" fmla="*/ 97 h 125"/>
                    <a:gd name="T24" fmla="*/ 104 w 152"/>
                    <a:gd name="T25" fmla="*/ 91 h 125"/>
                    <a:gd name="T26" fmla="*/ 96 w 152"/>
                    <a:gd name="T27" fmla="*/ 91 h 125"/>
                    <a:gd name="T28" fmla="*/ 96 w 152"/>
                    <a:gd name="T29" fmla="*/ 86 h 125"/>
                    <a:gd name="T30" fmla="*/ 89 w 152"/>
                    <a:gd name="T31" fmla="*/ 86 h 125"/>
                    <a:gd name="T32" fmla="*/ 89 w 152"/>
                    <a:gd name="T33" fmla="*/ 78 h 125"/>
                    <a:gd name="T34" fmla="*/ 81 w 152"/>
                    <a:gd name="T35" fmla="*/ 78 h 125"/>
                    <a:gd name="T36" fmla="*/ 81 w 152"/>
                    <a:gd name="T37" fmla="*/ 71 h 125"/>
                    <a:gd name="T38" fmla="*/ 76 w 152"/>
                    <a:gd name="T39" fmla="*/ 71 h 125"/>
                    <a:gd name="T40" fmla="*/ 76 w 152"/>
                    <a:gd name="T41" fmla="*/ 63 h 125"/>
                    <a:gd name="T42" fmla="*/ 76 w 152"/>
                    <a:gd name="T43" fmla="*/ 57 h 125"/>
                    <a:gd name="T44" fmla="*/ 70 w 152"/>
                    <a:gd name="T45" fmla="*/ 57 h 125"/>
                    <a:gd name="T46" fmla="*/ 70 w 152"/>
                    <a:gd name="T47" fmla="*/ 52 h 125"/>
                    <a:gd name="T48" fmla="*/ 62 w 152"/>
                    <a:gd name="T49" fmla="*/ 52 h 125"/>
                    <a:gd name="T50" fmla="*/ 62 w 152"/>
                    <a:gd name="T51" fmla="*/ 44 h 125"/>
                    <a:gd name="T52" fmla="*/ 56 w 152"/>
                    <a:gd name="T53" fmla="*/ 44 h 125"/>
                    <a:gd name="T54" fmla="*/ 56 w 152"/>
                    <a:gd name="T55" fmla="*/ 34 h 125"/>
                    <a:gd name="T56" fmla="*/ 47 w 152"/>
                    <a:gd name="T57" fmla="*/ 34 h 125"/>
                    <a:gd name="T58" fmla="*/ 47 w 152"/>
                    <a:gd name="T59" fmla="*/ 29 h 125"/>
                    <a:gd name="T60" fmla="*/ 42 w 152"/>
                    <a:gd name="T61" fmla="*/ 29 h 125"/>
                    <a:gd name="T62" fmla="*/ 42 w 152"/>
                    <a:gd name="T63" fmla="*/ 21 h 125"/>
                    <a:gd name="T64" fmla="*/ 37 w 152"/>
                    <a:gd name="T65" fmla="*/ 21 h 125"/>
                    <a:gd name="T66" fmla="*/ 37 w 152"/>
                    <a:gd name="T67" fmla="*/ 15 h 125"/>
                    <a:gd name="T68" fmla="*/ 28 w 152"/>
                    <a:gd name="T69" fmla="*/ 15 h 125"/>
                    <a:gd name="T70" fmla="*/ 28 w 152"/>
                    <a:gd name="T71" fmla="*/ 10 h 125"/>
                    <a:gd name="T72" fmla="*/ 22 w 152"/>
                    <a:gd name="T73" fmla="*/ 10 h 125"/>
                    <a:gd name="T74" fmla="*/ 13 w 152"/>
                    <a:gd name="T75" fmla="*/ 10 h 125"/>
                    <a:gd name="T76" fmla="*/ 5 w 152"/>
                    <a:gd name="T77" fmla="*/ 10 h 125"/>
                    <a:gd name="T78" fmla="*/ 5 w 152"/>
                    <a:gd name="T79" fmla="*/ 0 h 125"/>
                    <a:gd name="T80" fmla="*/ 0 w 152"/>
                    <a:gd name="T81" fmla="*/ 0 h 12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52"/>
                    <a:gd name="T124" fmla="*/ 0 h 125"/>
                    <a:gd name="T125" fmla="*/ 152 w 152"/>
                    <a:gd name="T126" fmla="*/ 125 h 12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52" h="125">
                      <a:moveTo>
                        <a:pt x="152" y="125"/>
                      </a:moveTo>
                      <a:lnTo>
                        <a:pt x="146" y="125"/>
                      </a:lnTo>
                      <a:lnTo>
                        <a:pt x="138" y="125"/>
                      </a:lnTo>
                      <a:lnTo>
                        <a:pt x="138" y="120"/>
                      </a:lnTo>
                      <a:lnTo>
                        <a:pt x="138" y="112"/>
                      </a:lnTo>
                      <a:lnTo>
                        <a:pt x="133" y="112"/>
                      </a:lnTo>
                      <a:lnTo>
                        <a:pt x="123" y="112"/>
                      </a:lnTo>
                      <a:lnTo>
                        <a:pt x="123" y="105"/>
                      </a:lnTo>
                      <a:lnTo>
                        <a:pt x="118" y="105"/>
                      </a:lnTo>
                      <a:lnTo>
                        <a:pt x="112" y="105"/>
                      </a:lnTo>
                      <a:lnTo>
                        <a:pt x="112" y="97"/>
                      </a:lnTo>
                      <a:lnTo>
                        <a:pt x="104" y="97"/>
                      </a:lnTo>
                      <a:lnTo>
                        <a:pt x="104" y="91"/>
                      </a:lnTo>
                      <a:lnTo>
                        <a:pt x="96" y="91"/>
                      </a:lnTo>
                      <a:lnTo>
                        <a:pt x="96" y="86"/>
                      </a:lnTo>
                      <a:lnTo>
                        <a:pt x="89" y="86"/>
                      </a:lnTo>
                      <a:lnTo>
                        <a:pt x="89" y="78"/>
                      </a:lnTo>
                      <a:lnTo>
                        <a:pt x="81" y="78"/>
                      </a:lnTo>
                      <a:lnTo>
                        <a:pt x="81" y="71"/>
                      </a:lnTo>
                      <a:lnTo>
                        <a:pt x="76" y="71"/>
                      </a:lnTo>
                      <a:lnTo>
                        <a:pt x="76" y="63"/>
                      </a:lnTo>
                      <a:lnTo>
                        <a:pt x="76" y="57"/>
                      </a:lnTo>
                      <a:lnTo>
                        <a:pt x="70" y="57"/>
                      </a:lnTo>
                      <a:lnTo>
                        <a:pt x="70" y="52"/>
                      </a:lnTo>
                      <a:lnTo>
                        <a:pt x="62" y="52"/>
                      </a:lnTo>
                      <a:lnTo>
                        <a:pt x="62" y="44"/>
                      </a:lnTo>
                      <a:lnTo>
                        <a:pt x="56" y="44"/>
                      </a:lnTo>
                      <a:lnTo>
                        <a:pt x="56" y="34"/>
                      </a:lnTo>
                      <a:lnTo>
                        <a:pt x="47" y="34"/>
                      </a:lnTo>
                      <a:lnTo>
                        <a:pt x="47" y="29"/>
                      </a:lnTo>
                      <a:lnTo>
                        <a:pt x="42" y="29"/>
                      </a:lnTo>
                      <a:lnTo>
                        <a:pt x="42" y="21"/>
                      </a:lnTo>
                      <a:lnTo>
                        <a:pt x="37" y="21"/>
                      </a:lnTo>
                      <a:lnTo>
                        <a:pt x="37" y="15"/>
                      </a:lnTo>
                      <a:lnTo>
                        <a:pt x="28" y="15"/>
                      </a:lnTo>
                      <a:lnTo>
                        <a:pt x="28" y="10"/>
                      </a:lnTo>
                      <a:lnTo>
                        <a:pt x="22" y="10"/>
                      </a:lnTo>
                      <a:lnTo>
                        <a:pt x="13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8" name="Freeform 1965"/>
                <p:cNvSpPr>
                  <a:spLocks/>
                </p:cNvSpPr>
                <p:nvPr/>
              </p:nvSpPr>
              <p:spPr bwMode="auto">
                <a:xfrm>
                  <a:off x="808" y="695"/>
                  <a:ext cx="263" cy="164"/>
                </a:xfrm>
                <a:custGeom>
                  <a:avLst/>
                  <a:gdLst>
                    <a:gd name="T0" fmla="*/ 19 w 263"/>
                    <a:gd name="T1" fmla="*/ 156 h 164"/>
                    <a:gd name="T2" fmla="*/ 11 w 263"/>
                    <a:gd name="T3" fmla="*/ 149 h 164"/>
                    <a:gd name="T4" fmla="*/ 11 w 263"/>
                    <a:gd name="T5" fmla="*/ 136 h 164"/>
                    <a:gd name="T6" fmla="*/ 6 w 263"/>
                    <a:gd name="T7" fmla="*/ 130 h 164"/>
                    <a:gd name="T8" fmla="*/ 6 w 263"/>
                    <a:gd name="T9" fmla="*/ 115 h 164"/>
                    <a:gd name="T10" fmla="*/ 0 w 263"/>
                    <a:gd name="T11" fmla="*/ 110 h 164"/>
                    <a:gd name="T12" fmla="*/ 0 w 263"/>
                    <a:gd name="T13" fmla="*/ 96 h 164"/>
                    <a:gd name="T14" fmla="*/ 0 w 263"/>
                    <a:gd name="T15" fmla="*/ 79 h 164"/>
                    <a:gd name="T16" fmla="*/ 0 w 263"/>
                    <a:gd name="T17" fmla="*/ 68 h 164"/>
                    <a:gd name="T18" fmla="*/ 0 w 263"/>
                    <a:gd name="T19" fmla="*/ 54 h 164"/>
                    <a:gd name="T20" fmla="*/ 6 w 263"/>
                    <a:gd name="T21" fmla="*/ 45 h 164"/>
                    <a:gd name="T22" fmla="*/ 6 w 263"/>
                    <a:gd name="T23" fmla="*/ 31 h 164"/>
                    <a:gd name="T24" fmla="*/ 11 w 263"/>
                    <a:gd name="T25" fmla="*/ 26 h 164"/>
                    <a:gd name="T26" fmla="*/ 26 w 263"/>
                    <a:gd name="T27" fmla="*/ 26 h 164"/>
                    <a:gd name="T28" fmla="*/ 34 w 263"/>
                    <a:gd name="T29" fmla="*/ 20 h 164"/>
                    <a:gd name="T30" fmla="*/ 48 w 263"/>
                    <a:gd name="T31" fmla="*/ 20 h 164"/>
                    <a:gd name="T32" fmla="*/ 53 w 263"/>
                    <a:gd name="T33" fmla="*/ 11 h 164"/>
                    <a:gd name="T34" fmla="*/ 68 w 263"/>
                    <a:gd name="T35" fmla="*/ 11 h 164"/>
                    <a:gd name="T36" fmla="*/ 82 w 263"/>
                    <a:gd name="T37" fmla="*/ 11 h 164"/>
                    <a:gd name="T38" fmla="*/ 94 w 263"/>
                    <a:gd name="T39" fmla="*/ 11 h 164"/>
                    <a:gd name="T40" fmla="*/ 110 w 263"/>
                    <a:gd name="T41" fmla="*/ 11 h 164"/>
                    <a:gd name="T42" fmla="*/ 125 w 263"/>
                    <a:gd name="T43" fmla="*/ 11 h 164"/>
                    <a:gd name="T44" fmla="*/ 139 w 263"/>
                    <a:gd name="T45" fmla="*/ 11 h 164"/>
                    <a:gd name="T46" fmla="*/ 149 w 263"/>
                    <a:gd name="T47" fmla="*/ 11 h 164"/>
                    <a:gd name="T48" fmla="*/ 164 w 263"/>
                    <a:gd name="T49" fmla="*/ 11 h 164"/>
                    <a:gd name="T50" fmla="*/ 178 w 263"/>
                    <a:gd name="T51" fmla="*/ 11 h 164"/>
                    <a:gd name="T52" fmla="*/ 193 w 263"/>
                    <a:gd name="T53" fmla="*/ 11 h 164"/>
                    <a:gd name="T54" fmla="*/ 206 w 263"/>
                    <a:gd name="T55" fmla="*/ 11 h 164"/>
                    <a:gd name="T56" fmla="*/ 220 w 263"/>
                    <a:gd name="T57" fmla="*/ 5 h 164"/>
                    <a:gd name="T58" fmla="*/ 235 w 263"/>
                    <a:gd name="T59" fmla="*/ 5 h 164"/>
                    <a:gd name="T60" fmla="*/ 240 w 263"/>
                    <a:gd name="T61" fmla="*/ 0 h 164"/>
                    <a:gd name="T62" fmla="*/ 254 w 263"/>
                    <a:gd name="T63" fmla="*/ 0 h 16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63"/>
                    <a:gd name="T97" fmla="*/ 0 h 164"/>
                    <a:gd name="T98" fmla="*/ 263 w 263"/>
                    <a:gd name="T99" fmla="*/ 164 h 164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63" h="164">
                      <a:moveTo>
                        <a:pt x="19" y="164"/>
                      </a:moveTo>
                      <a:lnTo>
                        <a:pt x="19" y="156"/>
                      </a:lnTo>
                      <a:lnTo>
                        <a:pt x="11" y="156"/>
                      </a:lnTo>
                      <a:lnTo>
                        <a:pt x="11" y="149"/>
                      </a:lnTo>
                      <a:lnTo>
                        <a:pt x="11" y="144"/>
                      </a:lnTo>
                      <a:lnTo>
                        <a:pt x="11" y="136"/>
                      </a:lnTo>
                      <a:lnTo>
                        <a:pt x="6" y="136"/>
                      </a:lnTo>
                      <a:lnTo>
                        <a:pt x="6" y="130"/>
                      </a:lnTo>
                      <a:lnTo>
                        <a:pt x="6" y="125"/>
                      </a:lnTo>
                      <a:lnTo>
                        <a:pt x="6" y="115"/>
                      </a:lnTo>
                      <a:lnTo>
                        <a:pt x="6" y="110"/>
                      </a:lnTo>
                      <a:lnTo>
                        <a:pt x="0" y="110"/>
                      </a:lnTo>
                      <a:lnTo>
                        <a:pt x="0" y="102"/>
                      </a:lnTo>
                      <a:lnTo>
                        <a:pt x="0" y="96"/>
                      </a:lnTo>
                      <a:lnTo>
                        <a:pt x="0" y="88"/>
                      </a:lnTo>
                      <a:lnTo>
                        <a:pt x="0" y="79"/>
                      </a:lnTo>
                      <a:lnTo>
                        <a:pt x="0" y="73"/>
                      </a:lnTo>
                      <a:lnTo>
                        <a:pt x="0" y="68"/>
                      </a:lnTo>
                      <a:lnTo>
                        <a:pt x="0" y="60"/>
                      </a:lnTo>
                      <a:lnTo>
                        <a:pt x="0" y="54"/>
                      </a:lnTo>
                      <a:lnTo>
                        <a:pt x="0" y="45"/>
                      </a:lnTo>
                      <a:lnTo>
                        <a:pt x="6" y="45"/>
                      </a:lnTo>
                      <a:lnTo>
                        <a:pt x="6" y="39"/>
                      </a:lnTo>
                      <a:lnTo>
                        <a:pt x="6" y="31"/>
                      </a:lnTo>
                      <a:lnTo>
                        <a:pt x="11" y="31"/>
                      </a:lnTo>
                      <a:lnTo>
                        <a:pt x="11" y="26"/>
                      </a:lnTo>
                      <a:lnTo>
                        <a:pt x="19" y="26"/>
                      </a:lnTo>
                      <a:lnTo>
                        <a:pt x="26" y="26"/>
                      </a:lnTo>
                      <a:lnTo>
                        <a:pt x="26" y="20"/>
                      </a:lnTo>
                      <a:lnTo>
                        <a:pt x="34" y="20"/>
                      </a:lnTo>
                      <a:lnTo>
                        <a:pt x="39" y="20"/>
                      </a:lnTo>
                      <a:lnTo>
                        <a:pt x="48" y="20"/>
                      </a:lnTo>
                      <a:lnTo>
                        <a:pt x="53" y="20"/>
                      </a:lnTo>
                      <a:lnTo>
                        <a:pt x="53" y="11"/>
                      </a:lnTo>
                      <a:lnTo>
                        <a:pt x="60" y="11"/>
                      </a:lnTo>
                      <a:lnTo>
                        <a:pt x="68" y="11"/>
                      </a:lnTo>
                      <a:lnTo>
                        <a:pt x="73" y="11"/>
                      </a:lnTo>
                      <a:lnTo>
                        <a:pt x="82" y="11"/>
                      </a:lnTo>
                      <a:lnTo>
                        <a:pt x="87" y="11"/>
                      </a:lnTo>
                      <a:lnTo>
                        <a:pt x="94" y="11"/>
                      </a:lnTo>
                      <a:lnTo>
                        <a:pt x="102" y="11"/>
                      </a:lnTo>
                      <a:lnTo>
                        <a:pt x="110" y="11"/>
                      </a:lnTo>
                      <a:lnTo>
                        <a:pt x="115" y="11"/>
                      </a:lnTo>
                      <a:lnTo>
                        <a:pt x="125" y="11"/>
                      </a:lnTo>
                      <a:lnTo>
                        <a:pt x="130" y="11"/>
                      </a:lnTo>
                      <a:lnTo>
                        <a:pt x="139" y="11"/>
                      </a:lnTo>
                      <a:lnTo>
                        <a:pt x="144" y="11"/>
                      </a:lnTo>
                      <a:lnTo>
                        <a:pt x="149" y="11"/>
                      </a:lnTo>
                      <a:lnTo>
                        <a:pt x="159" y="11"/>
                      </a:lnTo>
                      <a:lnTo>
                        <a:pt x="164" y="11"/>
                      </a:lnTo>
                      <a:lnTo>
                        <a:pt x="172" y="11"/>
                      </a:lnTo>
                      <a:lnTo>
                        <a:pt x="178" y="11"/>
                      </a:lnTo>
                      <a:lnTo>
                        <a:pt x="183" y="11"/>
                      </a:lnTo>
                      <a:lnTo>
                        <a:pt x="193" y="11"/>
                      </a:lnTo>
                      <a:lnTo>
                        <a:pt x="198" y="11"/>
                      </a:lnTo>
                      <a:lnTo>
                        <a:pt x="206" y="11"/>
                      </a:lnTo>
                      <a:lnTo>
                        <a:pt x="214" y="5"/>
                      </a:lnTo>
                      <a:lnTo>
                        <a:pt x="220" y="5"/>
                      </a:lnTo>
                      <a:lnTo>
                        <a:pt x="227" y="5"/>
                      </a:lnTo>
                      <a:lnTo>
                        <a:pt x="235" y="5"/>
                      </a:lnTo>
                      <a:lnTo>
                        <a:pt x="240" y="5"/>
                      </a:lnTo>
                      <a:lnTo>
                        <a:pt x="240" y="0"/>
                      </a:lnTo>
                      <a:lnTo>
                        <a:pt x="248" y="0"/>
                      </a:lnTo>
                      <a:lnTo>
                        <a:pt x="254" y="0"/>
                      </a:lnTo>
                      <a:lnTo>
                        <a:pt x="263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39" name="Freeform 1966"/>
                <p:cNvSpPr>
                  <a:spLocks/>
                </p:cNvSpPr>
                <p:nvPr/>
              </p:nvSpPr>
              <p:spPr bwMode="auto">
                <a:xfrm>
                  <a:off x="980" y="706"/>
                  <a:ext cx="125" cy="57"/>
                </a:xfrm>
                <a:custGeom>
                  <a:avLst/>
                  <a:gdLst>
                    <a:gd name="T0" fmla="*/ 0 w 125"/>
                    <a:gd name="T1" fmla="*/ 0 h 57"/>
                    <a:gd name="T2" fmla="*/ 6 w 125"/>
                    <a:gd name="T3" fmla="*/ 9 h 57"/>
                    <a:gd name="T4" fmla="*/ 11 w 125"/>
                    <a:gd name="T5" fmla="*/ 9 h 57"/>
                    <a:gd name="T6" fmla="*/ 11 w 125"/>
                    <a:gd name="T7" fmla="*/ 15 h 57"/>
                    <a:gd name="T8" fmla="*/ 21 w 125"/>
                    <a:gd name="T9" fmla="*/ 15 h 57"/>
                    <a:gd name="T10" fmla="*/ 21 w 125"/>
                    <a:gd name="T11" fmla="*/ 20 h 57"/>
                    <a:gd name="T12" fmla="*/ 26 w 125"/>
                    <a:gd name="T13" fmla="*/ 20 h 57"/>
                    <a:gd name="T14" fmla="*/ 26 w 125"/>
                    <a:gd name="T15" fmla="*/ 28 h 57"/>
                    <a:gd name="T16" fmla="*/ 34 w 125"/>
                    <a:gd name="T17" fmla="*/ 28 h 57"/>
                    <a:gd name="T18" fmla="*/ 34 w 125"/>
                    <a:gd name="T19" fmla="*/ 34 h 57"/>
                    <a:gd name="T20" fmla="*/ 42 w 125"/>
                    <a:gd name="T21" fmla="*/ 34 h 57"/>
                    <a:gd name="T22" fmla="*/ 42 w 125"/>
                    <a:gd name="T23" fmla="*/ 43 h 57"/>
                    <a:gd name="T24" fmla="*/ 48 w 125"/>
                    <a:gd name="T25" fmla="*/ 43 h 57"/>
                    <a:gd name="T26" fmla="*/ 48 w 125"/>
                    <a:gd name="T27" fmla="*/ 49 h 57"/>
                    <a:gd name="T28" fmla="*/ 55 w 125"/>
                    <a:gd name="T29" fmla="*/ 49 h 57"/>
                    <a:gd name="T30" fmla="*/ 63 w 125"/>
                    <a:gd name="T31" fmla="*/ 49 h 57"/>
                    <a:gd name="T32" fmla="*/ 63 w 125"/>
                    <a:gd name="T33" fmla="*/ 57 h 57"/>
                    <a:gd name="T34" fmla="*/ 68 w 125"/>
                    <a:gd name="T35" fmla="*/ 57 h 57"/>
                    <a:gd name="T36" fmla="*/ 76 w 125"/>
                    <a:gd name="T37" fmla="*/ 57 h 57"/>
                    <a:gd name="T38" fmla="*/ 82 w 125"/>
                    <a:gd name="T39" fmla="*/ 57 h 57"/>
                    <a:gd name="T40" fmla="*/ 91 w 125"/>
                    <a:gd name="T41" fmla="*/ 57 h 57"/>
                    <a:gd name="T42" fmla="*/ 97 w 125"/>
                    <a:gd name="T43" fmla="*/ 57 h 57"/>
                    <a:gd name="T44" fmla="*/ 102 w 125"/>
                    <a:gd name="T45" fmla="*/ 57 h 57"/>
                    <a:gd name="T46" fmla="*/ 110 w 125"/>
                    <a:gd name="T47" fmla="*/ 57 h 57"/>
                    <a:gd name="T48" fmla="*/ 116 w 125"/>
                    <a:gd name="T49" fmla="*/ 57 h 57"/>
                    <a:gd name="T50" fmla="*/ 125 w 125"/>
                    <a:gd name="T51" fmla="*/ 57 h 5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25"/>
                    <a:gd name="T79" fmla="*/ 0 h 57"/>
                    <a:gd name="T80" fmla="*/ 125 w 125"/>
                    <a:gd name="T81" fmla="*/ 57 h 5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25" h="57">
                      <a:moveTo>
                        <a:pt x="0" y="0"/>
                      </a:moveTo>
                      <a:lnTo>
                        <a:pt x="6" y="9"/>
                      </a:lnTo>
                      <a:lnTo>
                        <a:pt x="11" y="9"/>
                      </a:lnTo>
                      <a:lnTo>
                        <a:pt x="11" y="15"/>
                      </a:lnTo>
                      <a:lnTo>
                        <a:pt x="21" y="15"/>
                      </a:lnTo>
                      <a:lnTo>
                        <a:pt x="21" y="20"/>
                      </a:lnTo>
                      <a:lnTo>
                        <a:pt x="26" y="20"/>
                      </a:lnTo>
                      <a:lnTo>
                        <a:pt x="26" y="28"/>
                      </a:lnTo>
                      <a:lnTo>
                        <a:pt x="34" y="28"/>
                      </a:lnTo>
                      <a:lnTo>
                        <a:pt x="34" y="34"/>
                      </a:lnTo>
                      <a:lnTo>
                        <a:pt x="42" y="34"/>
                      </a:lnTo>
                      <a:lnTo>
                        <a:pt x="42" y="43"/>
                      </a:lnTo>
                      <a:lnTo>
                        <a:pt x="48" y="43"/>
                      </a:lnTo>
                      <a:lnTo>
                        <a:pt x="48" y="49"/>
                      </a:lnTo>
                      <a:lnTo>
                        <a:pt x="55" y="49"/>
                      </a:lnTo>
                      <a:lnTo>
                        <a:pt x="63" y="49"/>
                      </a:lnTo>
                      <a:lnTo>
                        <a:pt x="63" y="57"/>
                      </a:lnTo>
                      <a:lnTo>
                        <a:pt x="68" y="57"/>
                      </a:lnTo>
                      <a:lnTo>
                        <a:pt x="76" y="57"/>
                      </a:lnTo>
                      <a:lnTo>
                        <a:pt x="82" y="57"/>
                      </a:lnTo>
                      <a:lnTo>
                        <a:pt x="91" y="57"/>
                      </a:lnTo>
                      <a:lnTo>
                        <a:pt x="97" y="57"/>
                      </a:lnTo>
                      <a:lnTo>
                        <a:pt x="102" y="57"/>
                      </a:lnTo>
                      <a:lnTo>
                        <a:pt x="110" y="57"/>
                      </a:lnTo>
                      <a:lnTo>
                        <a:pt x="116" y="57"/>
                      </a:lnTo>
                      <a:lnTo>
                        <a:pt x="125" y="57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0" name="Freeform 1967"/>
                <p:cNvSpPr>
                  <a:spLocks/>
                </p:cNvSpPr>
                <p:nvPr/>
              </p:nvSpPr>
              <p:spPr bwMode="auto">
                <a:xfrm>
                  <a:off x="918" y="810"/>
                  <a:ext cx="130" cy="41"/>
                </a:xfrm>
                <a:custGeom>
                  <a:avLst/>
                  <a:gdLst>
                    <a:gd name="T0" fmla="*/ 0 w 130"/>
                    <a:gd name="T1" fmla="*/ 0 h 41"/>
                    <a:gd name="T2" fmla="*/ 0 w 130"/>
                    <a:gd name="T3" fmla="*/ 10 h 41"/>
                    <a:gd name="T4" fmla="*/ 5 w 130"/>
                    <a:gd name="T5" fmla="*/ 10 h 41"/>
                    <a:gd name="T6" fmla="*/ 5 w 130"/>
                    <a:gd name="T7" fmla="*/ 15 h 41"/>
                    <a:gd name="T8" fmla="*/ 15 w 130"/>
                    <a:gd name="T9" fmla="*/ 15 h 41"/>
                    <a:gd name="T10" fmla="*/ 20 w 130"/>
                    <a:gd name="T11" fmla="*/ 15 h 41"/>
                    <a:gd name="T12" fmla="*/ 29 w 130"/>
                    <a:gd name="T13" fmla="*/ 21 h 41"/>
                    <a:gd name="T14" fmla="*/ 34 w 130"/>
                    <a:gd name="T15" fmla="*/ 21 h 41"/>
                    <a:gd name="T16" fmla="*/ 39 w 130"/>
                    <a:gd name="T17" fmla="*/ 21 h 41"/>
                    <a:gd name="T18" fmla="*/ 39 w 130"/>
                    <a:gd name="T19" fmla="*/ 29 h 41"/>
                    <a:gd name="T20" fmla="*/ 49 w 130"/>
                    <a:gd name="T21" fmla="*/ 29 h 41"/>
                    <a:gd name="T22" fmla="*/ 54 w 130"/>
                    <a:gd name="T23" fmla="*/ 34 h 41"/>
                    <a:gd name="T24" fmla="*/ 62 w 130"/>
                    <a:gd name="T25" fmla="*/ 34 h 41"/>
                    <a:gd name="T26" fmla="*/ 68 w 130"/>
                    <a:gd name="T27" fmla="*/ 34 h 41"/>
                    <a:gd name="T28" fmla="*/ 68 w 130"/>
                    <a:gd name="T29" fmla="*/ 41 h 41"/>
                    <a:gd name="T30" fmla="*/ 83 w 130"/>
                    <a:gd name="T31" fmla="*/ 41 h 41"/>
                    <a:gd name="T32" fmla="*/ 88 w 130"/>
                    <a:gd name="T33" fmla="*/ 41 h 41"/>
                    <a:gd name="T34" fmla="*/ 96 w 130"/>
                    <a:gd name="T35" fmla="*/ 41 h 41"/>
                    <a:gd name="T36" fmla="*/ 104 w 130"/>
                    <a:gd name="T37" fmla="*/ 41 h 41"/>
                    <a:gd name="T38" fmla="*/ 110 w 130"/>
                    <a:gd name="T39" fmla="*/ 41 h 41"/>
                    <a:gd name="T40" fmla="*/ 117 w 130"/>
                    <a:gd name="T41" fmla="*/ 41 h 41"/>
                    <a:gd name="T42" fmla="*/ 125 w 130"/>
                    <a:gd name="T43" fmla="*/ 41 h 41"/>
                    <a:gd name="T44" fmla="*/ 130 w 130"/>
                    <a:gd name="T45" fmla="*/ 41 h 4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30"/>
                    <a:gd name="T70" fmla="*/ 0 h 41"/>
                    <a:gd name="T71" fmla="*/ 130 w 130"/>
                    <a:gd name="T72" fmla="*/ 41 h 4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30" h="41">
                      <a:moveTo>
                        <a:pt x="0" y="0"/>
                      </a:moveTo>
                      <a:lnTo>
                        <a:pt x="0" y="10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15" y="15"/>
                      </a:lnTo>
                      <a:lnTo>
                        <a:pt x="20" y="15"/>
                      </a:lnTo>
                      <a:lnTo>
                        <a:pt x="29" y="21"/>
                      </a:lnTo>
                      <a:lnTo>
                        <a:pt x="34" y="21"/>
                      </a:lnTo>
                      <a:lnTo>
                        <a:pt x="39" y="21"/>
                      </a:lnTo>
                      <a:lnTo>
                        <a:pt x="39" y="29"/>
                      </a:lnTo>
                      <a:lnTo>
                        <a:pt x="49" y="29"/>
                      </a:lnTo>
                      <a:lnTo>
                        <a:pt x="54" y="34"/>
                      </a:lnTo>
                      <a:lnTo>
                        <a:pt x="62" y="34"/>
                      </a:lnTo>
                      <a:lnTo>
                        <a:pt x="68" y="34"/>
                      </a:lnTo>
                      <a:lnTo>
                        <a:pt x="68" y="41"/>
                      </a:lnTo>
                      <a:lnTo>
                        <a:pt x="83" y="41"/>
                      </a:lnTo>
                      <a:lnTo>
                        <a:pt x="88" y="41"/>
                      </a:lnTo>
                      <a:lnTo>
                        <a:pt x="96" y="41"/>
                      </a:lnTo>
                      <a:lnTo>
                        <a:pt x="104" y="41"/>
                      </a:lnTo>
                      <a:lnTo>
                        <a:pt x="110" y="41"/>
                      </a:lnTo>
                      <a:lnTo>
                        <a:pt x="117" y="41"/>
                      </a:lnTo>
                      <a:lnTo>
                        <a:pt x="125" y="41"/>
                      </a:lnTo>
                      <a:lnTo>
                        <a:pt x="130" y="41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9933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1" name="Freeform 1968"/>
                <p:cNvSpPr>
                  <a:spLocks/>
                </p:cNvSpPr>
                <p:nvPr/>
              </p:nvSpPr>
              <p:spPr bwMode="auto">
                <a:xfrm>
                  <a:off x="1990" y="1122"/>
                  <a:ext cx="36" cy="48"/>
                </a:xfrm>
                <a:custGeom>
                  <a:avLst/>
                  <a:gdLst>
                    <a:gd name="T0" fmla="*/ 23 w 36"/>
                    <a:gd name="T1" fmla="*/ 40 h 48"/>
                    <a:gd name="T2" fmla="*/ 36 w 36"/>
                    <a:gd name="T3" fmla="*/ 32 h 48"/>
                    <a:gd name="T4" fmla="*/ 0 w 36"/>
                    <a:gd name="T5" fmla="*/ 0 h 48"/>
                    <a:gd name="T6" fmla="*/ 5 w 36"/>
                    <a:gd name="T7" fmla="*/ 48 h 48"/>
                    <a:gd name="T8" fmla="*/ 23 w 36"/>
                    <a:gd name="T9" fmla="*/ 4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48"/>
                    <a:gd name="T17" fmla="*/ 36 w 36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48">
                      <a:moveTo>
                        <a:pt x="23" y="40"/>
                      </a:moveTo>
                      <a:lnTo>
                        <a:pt x="36" y="32"/>
                      </a:lnTo>
                      <a:lnTo>
                        <a:pt x="0" y="0"/>
                      </a:lnTo>
                      <a:lnTo>
                        <a:pt x="5" y="48"/>
                      </a:lnTo>
                      <a:lnTo>
                        <a:pt x="23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2" name="Line 1969"/>
                <p:cNvSpPr>
                  <a:spLocks noChangeShapeType="1"/>
                </p:cNvSpPr>
                <p:nvPr/>
              </p:nvSpPr>
              <p:spPr bwMode="auto">
                <a:xfrm>
                  <a:off x="2013" y="1162"/>
                  <a:ext cx="73" cy="133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3" name="Freeform 1970"/>
                <p:cNvSpPr>
                  <a:spLocks/>
                </p:cNvSpPr>
                <p:nvPr/>
              </p:nvSpPr>
              <p:spPr bwMode="auto">
                <a:xfrm>
                  <a:off x="2100" y="1068"/>
                  <a:ext cx="34" cy="48"/>
                </a:xfrm>
                <a:custGeom>
                  <a:avLst/>
                  <a:gdLst>
                    <a:gd name="T0" fmla="*/ 15 w 34"/>
                    <a:gd name="T1" fmla="*/ 42 h 48"/>
                    <a:gd name="T2" fmla="*/ 34 w 34"/>
                    <a:gd name="T3" fmla="*/ 40 h 48"/>
                    <a:gd name="T4" fmla="*/ 9 w 34"/>
                    <a:gd name="T5" fmla="*/ 0 h 48"/>
                    <a:gd name="T6" fmla="*/ 0 w 34"/>
                    <a:gd name="T7" fmla="*/ 48 h 48"/>
                    <a:gd name="T8" fmla="*/ 15 w 34"/>
                    <a:gd name="T9" fmla="*/ 42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48"/>
                    <a:gd name="T17" fmla="*/ 34 w 34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48">
                      <a:moveTo>
                        <a:pt x="15" y="42"/>
                      </a:moveTo>
                      <a:lnTo>
                        <a:pt x="34" y="40"/>
                      </a:lnTo>
                      <a:lnTo>
                        <a:pt x="9" y="0"/>
                      </a:lnTo>
                      <a:lnTo>
                        <a:pt x="0" y="48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4" name="Line 1971"/>
                <p:cNvSpPr>
                  <a:spLocks noChangeShapeType="1"/>
                </p:cNvSpPr>
                <p:nvPr/>
              </p:nvSpPr>
              <p:spPr bwMode="auto">
                <a:xfrm>
                  <a:off x="2115" y="1110"/>
                  <a:ext cx="36" cy="185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5" name="Freeform 1972"/>
                <p:cNvSpPr>
                  <a:spLocks/>
                </p:cNvSpPr>
                <p:nvPr/>
              </p:nvSpPr>
              <p:spPr bwMode="auto">
                <a:xfrm>
                  <a:off x="2490" y="1585"/>
                  <a:ext cx="49" cy="43"/>
                </a:xfrm>
                <a:custGeom>
                  <a:avLst/>
                  <a:gdLst>
                    <a:gd name="T0" fmla="*/ 10 w 49"/>
                    <a:gd name="T1" fmla="*/ 15 h 43"/>
                    <a:gd name="T2" fmla="*/ 0 w 49"/>
                    <a:gd name="T3" fmla="*/ 31 h 43"/>
                    <a:gd name="T4" fmla="*/ 49 w 49"/>
                    <a:gd name="T5" fmla="*/ 43 h 43"/>
                    <a:gd name="T6" fmla="*/ 21 w 49"/>
                    <a:gd name="T7" fmla="*/ 0 h 43"/>
                    <a:gd name="T8" fmla="*/ 10 w 49"/>
                    <a:gd name="T9" fmla="*/ 15 h 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"/>
                    <a:gd name="T16" fmla="*/ 0 h 43"/>
                    <a:gd name="T17" fmla="*/ 49 w 49"/>
                    <a:gd name="T18" fmla="*/ 43 h 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" h="43">
                      <a:moveTo>
                        <a:pt x="10" y="15"/>
                      </a:moveTo>
                      <a:lnTo>
                        <a:pt x="0" y="31"/>
                      </a:lnTo>
                      <a:lnTo>
                        <a:pt x="49" y="43"/>
                      </a:lnTo>
                      <a:lnTo>
                        <a:pt x="21" y="0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6" name="Line 1973"/>
                <p:cNvSpPr>
                  <a:spLocks noChangeShapeType="1"/>
                </p:cNvSpPr>
                <p:nvPr/>
              </p:nvSpPr>
              <p:spPr bwMode="auto">
                <a:xfrm flipH="1" flipV="1">
                  <a:off x="2253" y="1428"/>
                  <a:ext cx="247" cy="172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7" name="Freeform 1974"/>
                <p:cNvSpPr>
                  <a:spLocks/>
                </p:cNvSpPr>
                <p:nvPr/>
              </p:nvSpPr>
              <p:spPr bwMode="auto">
                <a:xfrm>
                  <a:off x="2527" y="1736"/>
                  <a:ext cx="46" cy="44"/>
                </a:xfrm>
                <a:custGeom>
                  <a:avLst/>
                  <a:gdLst>
                    <a:gd name="T0" fmla="*/ 12 w 46"/>
                    <a:gd name="T1" fmla="*/ 11 h 44"/>
                    <a:gd name="T2" fmla="*/ 0 w 46"/>
                    <a:gd name="T3" fmla="*/ 25 h 44"/>
                    <a:gd name="T4" fmla="*/ 46 w 46"/>
                    <a:gd name="T5" fmla="*/ 44 h 44"/>
                    <a:gd name="T6" fmla="*/ 29 w 46"/>
                    <a:gd name="T7" fmla="*/ 0 h 44"/>
                    <a:gd name="T8" fmla="*/ 12 w 46"/>
                    <a:gd name="T9" fmla="*/ 11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"/>
                    <a:gd name="T16" fmla="*/ 0 h 44"/>
                    <a:gd name="T17" fmla="*/ 46 w 46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" h="44">
                      <a:moveTo>
                        <a:pt x="12" y="11"/>
                      </a:moveTo>
                      <a:lnTo>
                        <a:pt x="0" y="25"/>
                      </a:lnTo>
                      <a:lnTo>
                        <a:pt x="46" y="44"/>
                      </a:lnTo>
                      <a:lnTo>
                        <a:pt x="29" y="0"/>
                      </a:lnTo>
                      <a:lnTo>
                        <a:pt x="12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8" name="Line 1975"/>
                <p:cNvSpPr>
                  <a:spLocks noChangeShapeType="1"/>
                </p:cNvSpPr>
                <p:nvPr/>
              </p:nvSpPr>
              <p:spPr bwMode="auto">
                <a:xfrm flipH="1" flipV="1">
                  <a:off x="2225" y="1418"/>
                  <a:ext cx="314" cy="32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49" name="Rectangle 1976"/>
                <p:cNvSpPr>
                  <a:spLocks noChangeArrowheads="1"/>
                </p:cNvSpPr>
                <p:nvPr/>
              </p:nvSpPr>
              <p:spPr bwMode="auto">
                <a:xfrm>
                  <a:off x="354" y="1004"/>
                  <a:ext cx="64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50" name="Rectangle 1977"/>
                <p:cNvSpPr>
                  <a:spLocks noChangeArrowheads="1"/>
                </p:cNvSpPr>
                <p:nvPr/>
              </p:nvSpPr>
              <p:spPr bwMode="auto">
                <a:xfrm>
                  <a:off x="240" y="1057"/>
                  <a:ext cx="66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de-DE" sz="1500" b="1">
                      <a:solidFill>
                        <a:srgbClr val="FF9933"/>
                      </a:solidFill>
                      <a:latin typeface="Times New Roman" pitchFamily="18" charset="0"/>
                    </a:rPr>
                    <a:t>Dendriten</a:t>
                  </a:r>
                  <a:endParaRPr lang="de-DE">
                    <a:latin typeface="Times New Roman" pitchFamily="18" charset="0"/>
                  </a:endParaRPr>
                </a:p>
              </p:txBody>
            </p:sp>
            <p:sp>
              <p:nvSpPr>
                <p:cNvPr id="23451" name="Rectangle 1978"/>
                <p:cNvSpPr>
                  <a:spLocks noChangeArrowheads="1"/>
                </p:cNvSpPr>
                <p:nvPr/>
              </p:nvSpPr>
              <p:spPr bwMode="auto">
                <a:xfrm>
                  <a:off x="1435" y="2407"/>
                  <a:ext cx="42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52" name="Rectangle 1979"/>
                <p:cNvSpPr>
                  <a:spLocks noChangeArrowheads="1"/>
                </p:cNvSpPr>
                <p:nvPr/>
              </p:nvSpPr>
              <p:spPr bwMode="auto">
                <a:xfrm>
                  <a:off x="1435" y="2417"/>
                  <a:ext cx="352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de-DE" sz="1500" b="1">
                      <a:solidFill>
                        <a:srgbClr val="0000FF"/>
                      </a:solidFill>
                      <a:latin typeface="Times New Roman" pitchFamily="18" charset="0"/>
                    </a:rPr>
                    <a:t>Axon</a:t>
                  </a:r>
                  <a:endParaRPr lang="de-DE">
                    <a:latin typeface="Times New Roman" pitchFamily="18" charset="0"/>
                  </a:endParaRPr>
                </a:p>
              </p:txBody>
            </p:sp>
            <p:sp>
              <p:nvSpPr>
                <p:cNvPr id="23453" name="Rectangle 1980"/>
                <p:cNvSpPr>
                  <a:spLocks noChangeArrowheads="1"/>
                </p:cNvSpPr>
                <p:nvPr/>
              </p:nvSpPr>
              <p:spPr bwMode="auto">
                <a:xfrm>
                  <a:off x="994" y="1220"/>
                  <a:ext cx="440" cy="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54" name="Rectangle 1981"/>
                <p:cNvSpPr>
                  <a:spLocks noChangeArrowheads="1"/>
                </p:cNvSpPr>
                <p:nvPr/>
              </p:nvSpPr>
              <p:spPr bwMode="auto">
                <a:xfrm>
                  <a:off x="1115" y="1231"/>
                  <a:ext cx="25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de-DE" sz="1500" b="1">
                      <a:solidFill>
                        <a:srgbClr val="000000"/>
                      </a:solidFill>
                      <a:latin typeface="Times New Roman" pitchFamily="18" charset="0"/>
                    </a:rPr>
                    <a:t>Zell</a:t>
                  </a:r>
                  <a:endParaRPr lang="de-DE">
                    <a:latin typeface="Times New Roman" pitchFamily="18" charset="0"/>
                  </a:endParaRPr>
                </a:p>
              </p:txBody>
            </p:sp>
            <p:sp>
              <p:nvSpPr>
                <p:cNvPr id="23455" name="Rectangle 1982"/>
                <p:cNvSpPr>
                  <a:spLocks noChangeArrowheads="1"/>
                </p:cNvSpPr>
                <p:nvPr/>
              </p:nvSpPr>
              <p:spPr bwMode="auto">
                <a:xfrm>
                  <a:off x="1069" y="1390"/>
                  <a:ext cx="453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de-DE" sz="1500" b="1">
                      <a:solidFill>
                        <a:srgbClr val="000000"/>
                      </a:solidFill>
                      <a:latin typeface="Times New Roman" pitchFamily="18" charset="0"/>
                    </a:rPr>
                    <a:t>körper</a:t>
                  </a:r>
                  <a:endParaRPr lang="de-DE">
                    <a:latin typeface="Times New Roman" pitchFamily="18" charset="0"/>
                  </a:endParaRPr>
                </a:p>
              </p:txBody>
            </p:sp>
            <p:sp>
              <p:nvSpPr>
                <p:cNvPr id="23456" name="Oval 1983"/>
                <p:cNvSpPr>
                  <a:spLocks noChangeArrowheads="1"/>
                </p:cNvSpPr>
                <p:nvPr/>
              </p:nvSpPr>
              <p:spPr bwMode="auto">
                <a:xfrm>
                  <a:off x="2568" y="1627"/>
                  <a:ext cx="32" cy="33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57" name="Oval 1984"/>
                <p:cNvSpPr>
                  <a:spLocks noChangeArrowheads="1"/>
                </p:cNvSpPr>
                <p:nvPr/>
              </p:nvSpPr>
              <p:spPr bwMode="auto">
                <a:xfrm>
                  <a:off x="2618" y="1771"/>
                  <a:ext cx="33" cy="3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58" name="Oval 1985"/>
                <p:cNvSpPr>
                  <a:spLocks noChangeArrowheads="1"/>
                </p:cNvSpPr>
                <p:nvPr/>
              </p:nvSpPr>
              <p:spPr bwMode="auto">
                <a:xfrm>
                  <a:off x="2089" y="1017"/>
                  <a:ext cx="32" cy="3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59" name="Oval 1986"/>
                <p:cNvSpPr>
                  <a:spLocks noChangeArrowheads="1"/>
                </p:cNvSpPr>
                <p:nvPr/>
              </p:nvSpPr>
              <p:spPr bwMode="auto">
                <a:xfrm>
                  <a:off x="1902" y="1004"/>
                  <a:ext cx="32" cy="33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60" name="Oval 1987"/>
                <p:cNvSpPr>
                  <a:spLocks noChangeArrowheads="1"/>
                </p:cNvSpPr>
                <p:nvPr/>
              </p:nvSpPr>
              <p:spPr bwMode="auto">
                <a:xfrm>
                  <a:off x="1936" y="1080"/>
                  <a:ext cx="32" cy="33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61" name="Oval 1988"/>
                <p:cNvSpPr>
                  <a:spLocks noChangeArrowheads="1"/>
                </p:cNvSpPr>
                <p:nvPr/>
              </p:nvSpPr>
              <p:spPr bwMode="auto">
                <a:xfrm>
                  <a:off x="2037" y="833"/>
                  <a:ext cx="33" cy="3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62" name="Rectangle 1989"/>
                <p:cNvSpPr>
                  <a:spLocks noChangeArrowheads="1"/>
                </p:cNvSpPr>
                <p:nvPr/>
              </p:nvSpPr>
              <p:spPr bwMode="auto">
                <a:xfrm>
                  <a:off x="1937" y="1232"/>
                  <a:ext cx="566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463" name="Rectangle 1990"/>
                <p:cNvSpPr>
                  <a:spLocks noChangeArrowheads="1"/>
                </p:cNvSpPr>
                <p:nvPr/>
              </p:nvSpPr>
              <p:spPr bwMode="auto">
                <a:xfrm>
                  <a:off x="1937" y="1241"/>
                  <a:ext cx="62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de-DE" sz="1500" b="1">
                      <a:solidFill>
                        <a:srgbClr val="FF0000"/>
                      </a:solidFill>
                      <a:latin typeface="Times New Roman" pitchFamily="18" charset="0"/>
                    </a:rPr>
                    <a:t>Synapsen</a:t>
                  </a:r>
                  <a:endParaRPr lang="de-DE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120" name="Line 1991"/>
              <p:cNvSpPr>
                <a:spLocks noChangeShapeType="1"/>
              </p:cNvSpPr>
              <p:nvPr/>
            </p:nvSpPr>
            <p:spPr bwMode="auto">
              <a:xfrm>
                <a:off x="72" y="1284"/>
                <a:ext cx="258" cy="12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21" name="Line 1992"/>
              <p:cNvSpPr>
                <a:spLocks noChangeShapeType="1"/>
              </p:cNvSpPr>
              <p:nvPr/>
            </p:nvSpPr>
            <p:spPr bwMode="auto">
              <a:xfrm>
                <a:off x="240" y="780"/>
                <a:ext cx="276" cy="16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22" name="Line 1993"/>
              <p:cNvSpPr>
                <a:spLocks noChangeShapeType="1"/>
              </p:cNvSpPr>
              <p:nvPr/>
            </p:nvSpPr>
            <p:spPr bwMode="auto">
              <a:xfrm>
                <a:off x="660" y="696"/>
                <a:ext cx="204" cy="1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118" name="Line 1994"/>
            <p:cNvSpPr>
              <a:spLocks noChangeShapeType="1"/>
            </p:cNvSpPr>
            <p:nvPr/>
          </p:nvSpPr>
          <p:spPr bwMode="auto">
            <a:xfrm>
              <a:off x="1404" y="1686"/>
              <a:ext cx="240" cy="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" name="Group 2119"/>
          <p:cNvGrpSpPr>
            <a:grpSpLocks/>
          </p:cNvGrpSpPr>
          <p:nvPr/>
        </p:nvGrpSpPr>
        <p:grpSpPr bwMode="auto">
          <a:xfrm>
            <a:off x="179388" y="4508500"/>
            <a:ext cx="8382000" cy="1712913"/>
            <a:chOff x="144" y="2832"/>
            <a:chExt cx="5280" cy="1079"/>
          </a:xfrm>
        </p:grpSpPr>
        <p:graphicFrame>
          <p:nvGraphicFramePr>
            <p:cNvPr id="4098" name="Object 2120"/>
            <p:cNvGraphicFramePr>
              <a:graphicFrameLocks noChangeAspect="1"/>
            </p:cNvGraphicFramePr>
            <p:nvPr/>
          </p:nvGraphicFramePr>
          <p:xfrm>
            <a:off x="3792" y="2880"/>
            <a:ext cx="622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26" name="Formel" r:id="rId5" imgW="457200" imgH="419040" progId="Equation.3">
                    <p:embed/>
                  </p:oleObj>
                </mc:Choice>
                <mc:Fallback>
                  <p:oleObj name="Formel" r:id="rId5" imgW="457200" imgH="419040" progId="Equation.3">
                    <p:embed/>
                    <p:pic>
                      <p:nvPicPr>
                        <p:cNvPr id="0" name="Object 2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2880"/>
                          <a:ext cx="622" cy="7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6" name="Text Box 2121"/>
            <p:cNvSpPr txBox="1">
              <a:spLocks noChangeArrowheads="1"/>
            </p:cNvSpPr>
            <p:nvPr/>
          </p:nvSpPr>
          <p:spPr bwMode="auto">
            <a:xfrm>
              <a:off x="2365" y="3072"/>
              <a:ext cx="30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y = S(z) 	z =	      = </a:t>
              </a:r>
              <a:r>
                <a:rPr lang="en-US" sz="2400" b="1">
                  <a:latin typeface="Times New Roman" pitchFamily="18" charset="0"/>
                </a:rPr>
                <a:t>w</a:t>
              </a:r>
              <a:r>
                <a:rPr lang="en-US" sz="2400" baseline="30000">
                  <a:latin typeface="Times New Roman" pitchFamily="18" charset="0"/>
                </a:rPr>
                <a:t>T</a:t>
              </a:r>
              <a:r>
                <a:rPr lang="en-US" sz="24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107" name="Freeform 2122"/>
            <p:cNvSpPr>
              <a:spLocks/>
            </p:cNvSpPr>
            <p:nvPr/>
          </p:nvSpPr>
          <p:spPr bwMode="auto">
            <a:xfrm>
              <a:off x="1536" y="3456"/>
              <a:ext cx="780" cy="319"/>
            </a:xfrm>
            <a:custGeom>
              <a:avLst/>
              <a:gdLst>
                <a:gd name="T0" fmla="*/ 0 w 722"/>
                <a:gd name="T1" fmla="*/ 298 h 278"/>
                <a:gd name="T2" fmla="*/ 194 w 722"/>
                <a:gd name="T3" fmla="*/ 270 h 278"/>
                <a:gd name="T4" fmla="*/ 369 w 722"/>
                <a:gd name="T5" fmla="*/ 1 h 278"/>
                <a:gd name="T6" fmla="*/ 538 w 722"/>
                <a:gd name="T7" fmla="*/ 263 h 278"/>
                <a:gd name="T8" fmla="*/ 745 w 722"/>
                <a:gd name="T9" fmla="*/ 304 h 278"/>
                <a:gd name="T10" fmla="*/ 745 w 722"/>
                <a:gd name="T11" fmla="*/ 30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2"/>
                <a:gd name="T19" fmla="*/ 0 h 278"/>
                <a:gd name="T20" fmla="*/ 722 w 722"/>
                <a:gd name="T21" fmla="*/ 278 h 2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2" h="278">
                  <a:moveTo>
                    <a:pt x="0" y="260"/>
                  </a:moveTo>
                  <a:cubicBezTo>
                    <a:pt x="30" y="256"/>
                    <a:pt x="123" y="278"/>
                    <a:pt x="180" y="235"/>
                  </a:cubicBezTo>
                  <a:cubicBezTo>
                    <a:pt x="237" y="192"/>
                    <a:pt x="289" y="2"/>
                    <a:pt x="342" y="1"/>
                  </a:cubicBezTo>
                  <a:cubicBezTo>
                    <a:pt x="395" y="0"/>
                    <a:pt x="440" y="185"/>
                    <a:pt x="498" y="229"/>
                  </a:cubicBezTo>
                  <a:cubicBezTo>
                    <a:pt x="556" y="273"/>
                    <a:pt x="658" y="259"/>
                    <a:pt x="690" y="265"/>
                  </a:cubicBezTo>
                  <a:cubicBezTo>
                    <a:pt x="722" y="271"/>
                    <a:pt x="690" y="265"/>
                    <a:pt x="690" y="26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8" name="Line 2123"/>
            <p:cNvSpPr>
              <a:spLocks noChangeShapeType="1"/>
            </p:cNvSpPr>
            <p:nvPr/>
          </p:nvSpPr>
          <p:spPr bwMode="auto">
            <a:xfrm flipV="1">
              <a:off x="1920" y="3360"/>
              <a:ext cx="1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Line 2124"/>
            <p:cNvSpPr>
              <a:spLocks noChangeShapeType="1"/>
            </p:cNvSpPr>
            <p:nvPr/>
          </p:nvSpPr>
          <p:spPr bwMode="auto">
            <a:xfrm>
              <a:off x="1471" y="3456"/>
              <a:ext cx="881" cy="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4110" name="Group 2125"/>
            <p:cNvGrpSpPr>
              <a:grpSpLocks/>
            </p:cNvGrpSpPr>
            <p:nvPr/>
          </p:nvGrpSpPr>
          <p:grpSpPr bwMode="auto">
            <a:xfrm>
              <a:off x="1471" y="2832"/>
              <a:ext cx="881" cy="551"/>
              <a:chOff x="3888" y="3264"/>
              <a:chExt cx="816" cy="480"/>
            </a:xfrm>
          </p:grpSpPr>
          <p:sp>
            <p:nvSpPr>
              <p:cNvPr id="4113" name="Freeform 2126"/>
              <p:cNvSpPr>
                <a:spLocks/>
              </p:cNvSpPr>
              <p:nvPr/>
            </p:nvSpPr>
            <p:spPr bwMode="auto">
              <a:xfrm>
                <a:off x="3936" y="3312"/>
                <a:ext cx="724" cy="336"/>
              </a:xfrm>
              <a:custGeom>
                <a:avLst/>
                <a:gdLst>
                  <a:gd name="T0" fmla="*/ 0 w 724"/>
                  <a:gd name="T1" fmla="*/ 319 h 288"/>
                  <a:gd name="T2" fmla="*/ 276 w 724"/>
                  <a:gd name="T3" fmla="*/ 290 h 288"/>
                  <a:gd name="T4" fmla="*/ 438 w 724"/>
                  <a:gd name="T5" fmla="*/ 45 h 288"/>
                  <a:gd name="T6" fmla="*/ 684 w 724"/>
                  <a:gd name="T7" fmla="*/ 17 h 288"/>
                  <a:gd name="T8" fmla="*/ 678 w 724"/>
                  <a:gd name="T9" fmla="*/ 11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4"/>
                  <a:gd name="T16" fmla="*/ 0 h 288"/>
                  <a:gd name="T17" fmla="*/ 724 w 72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4" h="288">
                    <a:moveTo>
                      <a:pt x="0" y="273"/>
                    </a:moveTo>
                    <a:cubicBezTo>
                      <a:pt x="46" y="269"/>
                      <a:pt x="203" y="288"/>
                      <a:pt x="276" y="249"/>
                    </a:cubicBezTo>
                    <a:cubicBezTo>
                      <a:pt x="349" y="210"/>
                      <a:pt x="370" y="78"/>
                      <a:pt x="438" y="39"/>
                    </a:cubicBezTo>
                    <a:cubicBezTo>
                      <a:pt x="506" y="0"/>
                      <a:pt x="644" y="20"/>
                      <a:pt x="684" y="15"/>
                    </a:cubicBezTo>
                    <a:cubicBezTo>
                      <a:pt x="724" y="10"/>
                      <a:pt x="679" y="10"/>
                      <a:pt x="678" y="9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14" name="Line 2127"/>
              <p:cNvSpPr>
                <a:spLocks noChangeShapeType="1"/>
              </p:cNvSpPr>
              <p:nvPr/>
            </p:nvSpPr>
            <p:spPr bwMode="auto">
              <a:xfrm flipV="1">
                <a:off x="4272" y="3264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15" name="Line 2128"/>
              <p:cNvSpPr>
                <a:spLocks noChangeShapeType="1"/>
              </p:cNvSpPr>
              <p:nvPr/>
            </p:nvSpPr>
            <p:spPr bwMode="auto">
              <a:xfrm>
                <a:off x="3888" y="364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16" name="Line 2129"/>
              <p:cNvSpPr>
                <a:spLocks noChangeShapeType="1"/>
              </p:cNvSpPr>
              <p:nvPr/>
            </p:nvSpPr>
            <p:spPr bwMode="auto">
              <a:xfrm>
                <a:off x="3888" y="3312"/>
                <a:ext cx="81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4111" name="Text Box 2130"/>
            <p:cNvSpPr txBox="1">
              <a:spLocks noChangeArrowheads="1"/>
            </p:cNvSpPr>
            <p:nvPr/>
          </p:nvSpPr>
          <p:spPr bwMode="auto">
            <a:xfrm>
              <a:off x="144" y="2880"/>
              <a:ext cx="1296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i="1">
                  <a:latin typeface="Times New Roman" pitchFamily="18" charset="0"/>
                </a:rPr>
                <a:t>squashing function</a:t>
              </a:r>
            </a:p>
            <a:p>
              <a:pPr algn="r">
                <a:lnSpc>
                  <a:spcPct val="150000"/>
                </a:lnSpc>
              </a:pPr>
              <a:r>
                <a:rPr lang="en-US" i="1">
                  <a:latin typeface="Times New Roman" pitchFamily="18" charset="0"/>
                </a:rPr>
                <a:t>radial basis </a:t>
              </a:r>
            </a:p>
            <a:p>
              <a:pPr algn="r">
                <a:lnSpc>
                  <a:spcPct val="10000"/>
                </a:lnSpc>
              </a:pPr>
              <a:r>
                <a:rPr lang="en-US" i="1">
                  <a:latin typeface="Times New Roman" pitchFamily="18" charset="0"/>
                </a:rPr>
                <a:t> function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2" name="Line 2131"/>
            <p:cNvSpPr>
              <a:spLocks noChangeShapeType="1"/>
            </p:cNvSpPr>
            <p:nvPr/>
          </p:nvSpPr>
          <p:spPr bwMode="auto">
            <a:xfrm>
              <a:off x="1471" y="3792"/>
              <a:ext cx="88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1700" name="Text Box 2132"/>
          <p:cNvSpPr txBox="1">
            <a:spLocks noChangeArrowheads="1"/>
          </p:cNvSpPr>
          <p:nvPr/>
        </p:nvSpPr>
        <p:spPr bwMode="auto">
          <a:xfrm>
            <a:off x="700088" y="4049713"/>
            <a:ext cx="306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Ausgabefunktionen</a:t>
            </a:r>
          </a:p>
        </p:txBody>
      </p:sp>
    </p:spTree>
  </p:cSld>
  <p:clrMapOvr>
    <a:masterClrMapping/>
  </p:clrMapOvr>
  <p:transition spd="med">
    <p:pull dir="ru"/>
    <p:sndAc>
      <p:stSnd>
        <p:snd r:embed="rId4" name="PROJK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800" smtClean="0">
                <a:latin typeface="Tahoma" pitchFamily="34" charset="0"/>
              </a:rPr>
              <a:t>Rüdiger Brause: Adaptive Systeme, Institut für Informatik</a:t>
            </a:r>
          </a:p>
        </p:txBody>
      </p:sp>
      <p:sp>
        <p:nvSpPr>
          <p:cNvPr id="2355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5866EC88-F131-41A8-B927-3BA63DCE848B}" type="slidenum">
              <a:rPr lang="de-DE" sz="1000" smtClean="0"/>
              <a:pPr/>
              <a:t>9</a:t>
            </a:fld>
            <a:r>
              <a:rPr lang="de-DE" sz="1000" smtClean="0"/>
              <a:t> -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Modellierung eines Neurons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81987" cy="3744912"/>
          </a:xfrm>
        </p:spPr>
        <p:txBody>
          <a:bodyPr/>
          <a:lstStyle/>
          <a:p>
            <a:r>
              <a:rPr lang="de-DE" dirty="0" smtClean="0"/>
              <a:t>Input-Output Formalisierung     </a:t>
            </a:r>
            <a:r>
              <a:rPr lang="de-DE" b="0" dirty="0" smtClean="0"/>
              <a:t>X={</a:t>
            </a:r>
            <a:r>
              <a:rPr lang="de-DE" dirty="0" smtClean="0"/>
              <a:t>x</a:t>
            </a:r>
            <a:r>
              <a:rPr lang="de-DE" b="0" dirty="0" smtClean="0"/>
              <a:t>}, Y = {y}, W = {</a:t>
            </a:r>
            <a:r>
              <a:rPr lang="de-DE" dirty="0" smtClean="0"/>
              <a:t>w</a:t>
            </a:r>
            <a:r>
              <a:rPr lang="de-DE" b="0" dirty="0" smtClean="0"/>
              <a:t>}</a:t>
            </a:r>
          </a:p>
          <a:p>
            <a:pPr>
              <a:buFontTx/>
              <a:buNone/>
            </a:pPr>
            <a:r>
              <a:rPr lang="de-DE" dirty="0" smtClean="0"/>
              <a:t>	DEF  Transferfunktion</a:t>
            </a:r>
          </a:p>
          <a:p>
            <a:pPr marL="742950" lvl="1" indent="-285750"/>
            <a:r>
              <a:rPr lang="de-DE" dirty="0" smtClean="0"/>
              <a:t>F: X </a:t>
            </a:r>
            <a:r>
              <a:rPr lang="de-DE" b="1" dirty="0" smtClean="0">
                <a:sym typeface="Symbol" pitchFamily="18" charset="2"/>
              </a:rPr>
              <a:t> </a:t>
            </a:r>
            <a:r>
              <a:rPr lang="de-DE" dirty="0" smtClean="0">
                <a:sym typeface="Symbol" pitchFamily="18" charset="2"/>
              </a:rPr>
              <a:t>W</a:t>
            </a:r>
            <a:r>
              <a:rPr lang="de-DE" b="1" dirty="0" smtClean="0">
                <a:sym typeface="Symbol" pitchFamily="18" charset="2"/>
              </a:rPr>
              <a:t>  Y 	</a:t>
            </a:r>
          </a:p>
          <a:p>
            <a:pPr marL="742950" lvl="1" indent="-285750"/>
            <a:r>
              <a:rPr lang="de-DE" dirty="0" smtClean="0">
                <a:sym typeface="Symbol" pitchFamily="18" charset="2"/>
              </a:rPr>
              <a:t>F</a:t>
            </a:r>
            <a:r>
              <a:rPr lang="de-DE" b="1" dirty="0" smtClean="0">
                <a:sym typeface="Symbol" pitchFamily="18" charset="2"/>
              </a:rPr>
              <a:t>	</a:t>
            </a:r>
            <a:r>
              <a:rPr lang="de-DE" dirty="0" smtClean="0">
                <a:sym typeface="Symbol" pitchFamily="18" charset="2"/>
              </a:rPr>
              <a:t>: X</a:t>
            </a:r>
          </a:p>
          <a:p>
            <a:pPr>
              <a:buFontTx/>
              <a:buNone/>
            </a:pPr>
            <a:r>
              <a:rPr lang="de-DE" dirty="0" smtClean="0"/>
              <a:t>	DEF  Lernfunktion</a:t>
            </a:r>
          </a:p>
          <a:p>
            <a:pPr>
              <a:buFontTx/>
              <a:buNone/>
            </a:pPr>
            <a:endParaRPr lang="de-DE" dirty="0" smtClean="0"/>
          </a:p>
          <a:p>
            <a:pPr>
              <a:buFontTx/>
              <a:buNone/>
            </a:pPr>
            <a:r>
              <a:rPr lang="de-DE" dirty="0" smtClean="0"/>
              <a:t>	DEF  formales Neuron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S-Vorlage">
  <a:themeElements>
    <a:clrScheme name="AS-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S-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-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951</Words>
  <Application>Microsoft Office PowerPoint</Application>
  <PresentationFormat>Bildschirmpräsentation (4:3)</PresentationFormat>
  <Paragraphs>242</Paragraphs>
  <Slides>19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6</vt:i4>
      </vt:variant>
      <vt:variant>
        <vt:lpstr>Folientitel</vt:lpstr>
      </vt:variant>
      <vt:variant>
        <vt:i4>19</vt:i4>
      </vt:variant>
    </vt:vector>
  </HeadingPairs>
  <TitlesOfParts>
    <vt:vector size="33" baseType="lpstr">
      <vt:lpstr>Arial</vt:lpstr>
      <vt:lpstr>Arial Black</vt:lpstr>
      <vt:lpstr>Symbol</vt:lpstr>
      <vt:lpstr>Tahoma</vt:lpstr>
      <vt:lpstr>TIMES</vt:lpstr>
      <vt:lpstr>Times New Roman</vt:lpstr>
      <vt:lpstr>Wingdings</vt:lpstr>
      <vt:lpstr>AS-Vorlage</vt:lpstr>
      <vt:lpstr>Image</vt:lpstr>
      <vt:lpstr>Bild</vt:lpstr>
      <vt:lpstr>Formel</vt:lpstr>
      <vt:lpstr>Equation</vt:lpstr>
      <vt:lpstr>Grafik</vt:lpstr>
      <vt:lpstr>Picture</vt:lpstr>
      <vt:lpstr>Adaptive Systeme-2 Grundlagen</vt:lpstr>
      <vt:lpstr>Organisation</vt:lpstr>
      <vt:lpstr>Vorschau Themen</vt:lpstr>
      <vt:lpstr>PowerPoint-Präsentation</vt:lpstr>
      <vt:lpstr>Das Vorbild: Gehirnfunktionen</vt:lpstr>
      <vt:lpstr>Das Vorbild: Gehirnfunktionen</vt:lpstr>
      <vt:lpstr>PowerPoint-Präsentation</vt:lpstr>
      <vt:lpstr>Modellierung formaler Neuronen</vt:lpstr>
      <vt:lpstr>Modellierung eines Neurons</vt:lpstr>
      <vt:lpstr>Modellierung von Netzen</vt:lpstr>
      <vt:lpstr>Ausgabefunktionen</vt:lpstr>
      <vt:lpstr>Formale Neuronen</vt:lpstr>
      <vt:lpstr>Ausgabefunktionen</vt:lpstr>
      <vt:lpstr>Ausgabefunktionen</vt:lpstr>
      <vt:lpstr>Formale Neuronen</vt:lpstr>
      <vt:lpstr>Schichten</vt:lpstr>
      <vt:lpstr>Lineare Transformation mit NN</vt:lpstr>
      <vt:lpstr>Affine Transformationen</vt:lpstr>
      <vt:lpstr>Affine Transformation mit NN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Systeme</dc:title>
  <dc:creator>Rudi</dc:creator>
  <cp:lastModifiedBy>Rudi</cp:lastModifiedBy>
  <cp:revision>103</cp:revision>
  <dcterms:created xsi:type="dcterms:W3CDTF">2006-03-08T08:32:46Z</dcterms:created>
  <dcterms:modified xsi:type="dcterms:W3CDTF">2013-10-21T20:59:45Z</dcterms:modified>
</cp:coreProperties>
</file>